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7.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5"/>
  </p:notesMasterIdLst>
  <p:sldIdLst>
    <p:sldId id="256" r:id="rId2"/>
    <p:sldId id="304" r:id="rId3"/>
    <p:sldId id="257" r:id="rId4"/>
    <p:sldId id="258" r:id="rId5"/>
    <p:sldId id="259" r:id="rId6"/>
    <p:sldId id="260" r:id="rId7"/>
    <p:sldId id="300" r:id="rId8"/>
    <p:sldId id="301" r:id="rId9"/>
    <p:sldId id="306" r:id="rId10"/>
    <p:sldId id="302" r:id="rId11"/>
    <p:sldId id="263" r:id="rId12"/>
    <p:sldId id="261" r:id="rId13"/>
    <p:sldId id="303" r:id="rId14"/>
    <p:sldId id="267" r:id="rId15"/>
    <p:sldId id="262" r:id="rId16"/>
    <p:sldId id="307" r:id="rId17"/>
    <p:sldId id="308" r:id="rId18"/>
    <p:sldId id="271" r:id="rId19"/>
    <p:sldId id="264" r:id="rId20"/>
    <p:sldId id="320" r:id="rId21"/>
    <p:sldId id="265" r:id="rId22"/>
    <p:sldId id="266" r:id="rId23"/>
    <p:sldId id="310" r:id="rId24"/>
    <p:sldId id="311" r:id="rId25"/>
    <p:sldId id="324" r:id="rId26"/>
    <p:sldId id="326" r:id="rId27"/>
    <p:sldId id="328" r:id="rId28"/>
    <p:sldId id="329" r:id="rId29"/>
    <p:sldId id="327" r:id="rId30"/>
    <p:sldId id="330" r:id="rId31"/>
    <p:sldId id="312" r:id="rId32"/>
    <p:sldId id="313" r:id="rId33"/>
    <p:sldId id="314" r:id="rId34"/>
    <p:sldId id="315" r:id="rId35"/>
    <p:sldId id="316" r:id="rId36"/>
    <p:sldId id="325" r:id="rId37"/>
    <p:sldId id="331" r:id="rId38"/>
    <p:sldId id="321" r:id="rId39"/>
    <p:sldId id="309" r:id="rId40"/>
    <p:sldId id="318" r:id="rId41"/>
    <p:sldId id="319" r:id="rId42"/>
    <p:sldId id="332" r:id="rId43"/>
    <p:sldId id="322" r:id="rId44"/>
    <p:sldId id="323" r:id="rId45"/>
    <p:sldId id="268" r:id="rId46"/>
    <p:sldId id="269" r:id="rId47"/>
    <p:sldId id="270" r:id="rId48"/>
    <p:sldId id="272" r:id="rId49"/>
    <p:sldId id="273" r:id="rId50"/>
    <p:sldId id="275" r:id="rId51"/>
    <p:sldId id="274" r:id="rId52"/>
    <p:sldId id="276" r:id="rId53"/>
    <p:sldId id="277" r:id="rId54"/>
    <p:sldId id="278" r:id="rId55"/>
    <p:sldId id="279" r:id="rId56"/>
    <p:sldId id="280" r:id="rId57"/>
    <p:sldId id="281" r:id="rId58"/>
    <p:sldId id="282" r:id="rId59"/>
    <p:sldId id="283" r:id="rId60"/>
    <p:sldId id="284" r:id="rId61"/>
    <p:sldId id="285" r:id="rId62"/>
    <p:sldId id="286" r:id="rId63"/>
    <p:sldId id="287" r:id="rId64"/>
    <p:sldId id="288" r:id="rId65"/>
    <p:sldId id="289" r:id="rId66"/>
    <p:sldId id="290" r:id="rId67"/>
    <p:sldId id="291" r:id="rId68"/>
    <p:sldId id="292" r:id="rId69"/>
    <p:sldId id="293" r:id="rId70"/>
    <p:sldId id="294" r:id="rId71"/>
    <p:sldId id="295" r:id="rId72"/>
    <p:sldId id="296" r:id="rId73"/>
    <p:sldId id="297" r:id="rId74"/>
  </p:sldIdLst>
  <p:sldSz cx="12192000" cy="6858000"/>
  <p:notesSz cx="6858000" cy="9144000"/>
  <p:custDataLst>
    <p:tags r:id="rId7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28" autoAdjust="0"/>
    <p:restoredTop sz="86483" autoAdjust="0"/>
  </p:normalViewPr>
  <p:slideViewPr>
    <p:cSldViewPr snapToGrid="0" showGuides="1">
      <p:cViewPr varScale="1">
        <p:scale>
          <a:sx n="80" d="100"/>
          <a:sy n="80" d="100"/>
        </p:scale>
        <p:origin x="824" y="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t>2024/12/12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16</a:t>
            </a:fld>
            <a:endParaRPr lang="zh-CN" altLang="en-US"/>
          </a:p>
        </p:txBody>
      </p:sp>
    </p:spTree>
    <p:extLst>
      <p:ext uri="{BB962C8B-B14F-4D97-AF65-F5344CB8AC3E}">
        <p14:creationId xmlns:p14="http://schemas.microsoft.com/office/powerpoint/2010/main" val="4139739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F7FA-600B-D453-512B-363C7E3CCE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753ABE-5AF3-A736-F210-6C72FA7E2A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7443507-BF50-3255-CFF4-2EF773BC209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2B45CC1-D5A3-C93D-FE82-283E5C1B17AC}"/>
              </a:ext>
            </a:extLst>
          </p:cNvPr>
          <p:cNvSpPr>
            <a:spLocks noGrp="1"/>
          </p:cNvSpPr>
          <p:nvPr>
            <p:ph type="sldNum" sz="quarter" idx="5"/>
          </p:nvPr>
        </p:nvSpPr>
        <p:spPr/>
        <p:txBody>
          <a:bodyPr/>
          <a:lstStyle/>
          <a:p>
            <a:fld id="{893DABDA-89F0-4727-B28F-05A90B0069BB}" type="slidenum">
              <a:rPr lang="zh-CN" altLang="en-US" smtClean="0"/>
              <a:t>32</a:t>
            </a:fld>
            <a:endParaRPr lang="zh-CN" altLang="en-US"/>
          </a:p>
        </p:txBody>
      </p:sp>
    </p:spTree>
    <p:extLst>
      <p:ext uri="{BB962C8B-B14F-4D97-AF65-F5344CB8AC3E}">
        <p14:creationId xmlns:p14="http://schemas.microsoft.com/office/powerpoint/2010/main" val="3282851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BCB11-06F7-8367-DC29-55CFA5750B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51437F-AA53-F090-88EC-7DB12B6C83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27A6B9-05F6-C3B1-C7FA-F997749BBF0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9F0E10C-0F78-DDB1-0CC3-19A6A935FDC2}"/>
              </a:ext>
            </a:extLst>
          </p:cNvPr>
          <p:cNvSpPr>
            <a:spLocks noGrp="1"/>
          </p:cNvSpPr>
          <p:nvPr>
            <p:ph type="sldNum" sz="quarter" idx="5"/>
          </p:nvPr>
        </p:nvSpPr>
        <p:spPr/>
        <p:txBody>
          <a:bodyPr/>
          <a:lstStyle/>
          <a:p>
            <a:fld id="{893DABDA-89F0-4727-B28F-05A90B0069BB}" type="slidenum">
              <a:rPr lang="zh-CN" altLang="en-US" smtClean="0"/>
              <a:t>33</a:t>
            </a:fld>
            <a:endParaRPr lang="zh-CN" altLang="en-US"/>
          </a:p>
        </p:txBody>
      </p:sp>
    </p:spTree>
    <p:extLst>
      <p:ext uri="{BB962C8B-B14F-4D97-AF65-F5344CB8AC3E}">
        <p14:creationId xmlns:p14="http://schemas.microsoft.com/office/powerpoint/2010/main" val="596566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E9D4D-DD87-D3E7-23A4-F9D9CFC6DA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064BB2-B760-0011-5537-8725D1F63B2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F977227-B1FA-1EAF-932E-5FFA4A90AD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b="0" dirty="0">
                <a:solidFill>
                  <a:srgbClr val="4EC9B0"/>
                </a:solidFill>
                <a:effectLst/>
                <a:latin typeface="Consolas" panose="020B0609020204030204" pitchFamily="49" charset="0"/>
              </a:rPr>
              <a:t>GSBottleneck and VoVGSCSP are simple </a:t>
            </a:r>
            <a:endParaRPr lang="fr-FR" altLang="zh-CN"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ltLang="zh-CN" b="0" dirty="0">
              <a:solidFill>
                <a:srgbClr val="CCCCCC"/>
              </a:solidFill>
              <a:effectLst/>
              <a:latin typeface="Consolas" panose="020B0609020204030204" pitchFamily="49" charset="0"/>
            </a:endParaRPr>
          </a:p>
          <a:p>
            <a:endParaRPr lang="zh-CN" altLang="en-US" dirty="0"/>
          </a:p>
        </p:txBody>
      </p:sp>
      <p:sp>
        <p:nvSpPr>
          <p:cNvPr id="4" name="灯片编号占位符 3">
            <a:extLst>
              <a:ext uri="{FF2B5EF4-FFF2-40B4-BE49-F238E27FC236}">
                <a16:creationId xmlns:a16="http://schemas.microsoft.com/office/drawing/2014/main" id="{26A23610-4F1C-9A3A-6B9D-2F19B47B2917}"/>
              </a:ext>
            </a:extLst>
          </p:cNvPr>
          <p:cNvSpPr>
            <a:spLocks noGrp="1"/>
          </p:cNvSpPr>
          <p:nvPr>
            <p:ph type="sldNum" sz="quarter" idx="5"/>
          </p:nvPr>
        </p:nvSpPr>
        <p:spPr/>
        <p:txBody>
          <a:bodyPr/>
          <a:lstStyle/>
          <a:p>
            <a:fld id="{893DABDA-89F0-4727-B28F-05A90B0069BB}" type="slidenum">
              <a:rPr lang="zh-CN" altLang="en-US" smtClean="0"/>
              <a:t>34</a:t>
            </a:fld>
            <a:endParaRPr lang="zh-CN" altLang="en-US"/>
          </a:p>
        </p:txBody>
      </p:sp>
    </p:spTree>
    <p:extLst>
      <p:ext uri="{BB962C8B-B14F-4D97-AF65-F5344CB8AC3E}">
        <p14:creationId xmlns:p14="http://schemas.microsoft.com/office/powerpoint/2010/main" val="474607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36</a:t>
            </a:fld>
            <a:endParaRPr lang="zh-CN" altLang="en-US"/>
          </a:p>
        </p:txBody>
      </p:sp>
    </p:spTree>
    <p:extLst>
      <p:ext uri="{BB962C8B-B14F-4D97-AF65-F5344CB8AC3E}">
        <p14:creationId xmlns:p14="http://schemas.microsoft.com/office/powerpoint/2010/main" val="3023656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C3CF0-C4B8-D3DD-5602-C27939E24A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38CC46-3244-D33F-59FD-3B3C18CDB2A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9C1A4D-E1B5-DD94-C9EF-D36698986A7A}"/>
              </a:ext>
            </a:extLst>
          </p:cNvPr>
          <p:cNvSpPr>
            <a:spLocks noGrp="1"/>
          </p:cNvSpPr>
          <p:nvPr>
            <p:ph type="body" idx="1"/>
          </p:nvPr>
        </p:nvSpPr>
        <p:spPr/>
        <p:txBody>
          <a:bodyPr/>
          <a:lstStyle/>
          <a:p>
            <a:r>
              <a:rPr lang="en-US" altLang="zh-CN" dirty="0"/>
              <a:t>Moreover, about the dataset config file, just remember we need to set the data path, give the class names. But note </a:t>
            </a:r>
            <a:r>
              <a:rPr lang="en-US" altLang="zh-CN" dirty="0" err="1"/>
              <a:t>ultralytics</a:t>
            </a:r>
            <a:r>
              <a:rPr lang="en-US" altLang="zh-CN" dirty="0"/>
              <a:t> always accept the YOLO format dataset, don’t forget to transfer your dataset into YOLO format.</a:t>
            </a:r>
            <a:endParaRPr lang="zh-CN" altLang="en-US" dirty="0"/>
          </a:p>
        </p:txBody>
      </p:sp>
      <p:sp>
        <p:nvSpPr>
          <p:cNvPr id="4" name="灯片编号占位符 3">
            <a:extLst>
              <a:ext uri="{FF2B5EF4-FFF2-40B4-BE49-F238E27FC236}">
                <a16:creationId xmlns:a16="http://schemas.microsoft.com/office/drawing/2014/main" id="{5A9F87DD-E229-0A9E-3101-55D42FBE6F15}"/>
              </a:ext>
            </a:extLst>
          </p:cNvPr>
          <p:cNvSpPr>
            <a:spLocks noGrp="1"/>
          </p:cNvSpPr>
          <p:nvPr>
            <p:ph type="sldNum" sz="quarter" idx="5"/>
          </p:nvPr>
        </p:nvSpPr>
        <p:spPr/>
        <p:txBody>
          <a:bodyPr/>
          <a:lstStyle/>
          <a:p>
            <a:fld id="{893DABDA-89F0-4727-B28F-05A90B0069BB}" type="slidenum">
              <a:rPr lang="zh-CN" altLang="en-US" smtClean="0"/>
              <a:t>37</a:t>
            </a:fld>
            <a:endParaRPr lang="zh-CN" altLang="en-US"/>
          </a:p>
        </p:txBody>
      </p:sp>
    </p:spTree>
    <p:extLst>
      <p:ext uri="{BB962C8B-B14F-4D97-AF65-F5344CB8AC3E}">
        <p14:creationId xmlns:p14="http://schemas.microsoft.com/office/powerpoint/2010/main" val="1914397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40</a:t>
            </a:fld>
            <a:endParaRPr lang="zh-CN" altLang="en-US"/>
          </a:p>
        </p:txBody>
      </p:sp>
    </p:spTree>
    <p:extLst>
      <p:ext uri="{BB962C8B-B14F-4D97-AF65-F5344CB8AC3E}">
        <p14:creationId xmlns:p14="http://schemas.microsoft.com/office/powerpoint/2010/main" val="1322229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42</a:t>
            </a:fld>
            <a:endParaRPr lang="zh-CN" altLang="en-US"/>
          </a:p>
        </p:txBody>
      </p:sp>
    </p:spTree>
    <p:extLst>
      <p:ext uri="{BB962C8B-B14F-4D97-AF65-F5344CB8AC3E}">
        <p14:creationId xmlns:p14="http://schemas.microsoft.com/office/powerpoint/2010/main" val="976022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这部分先讲本文增加的内容；然后介绍一下一些</a:t>
            </a:r>
            <a:r>
              <a:rPr lang="en-US" altLang="zh-CN" dirty="0"/>
              <a:t>RTDETR</a:t>
            </a:r>
            <a:r>
              <a:rPr lang="zh-CN" altLang="en-US" dirty="0"/>
              <a:t>的内容（其实就是</a:t>
            </a:r>
            <a:r>
              <a:rPr lang="en-US" altLang="zh-CN" dirty="0"/>
              <a:t>AIFI</a:t>
            </a:r>
            <a:r>
              <a:rPr lang="zh-CN" altLang="en-US" dirty="0"/>
              <a:t>和</a:t>
            </a:r>
            <a:r>
              <a:rPr lang="en-US" altLang="zh-CN" dirty="0" err="1"/>
              <a:t>RTDETRdecoder</a:t>
            </a:r>
            <a:r>
              <a:rPr lang="zh-CN" altLang="en-US" dirty="0"/>
              <a:t>）</a:t>
            </a:r>
          </a:p>
        </p:txBody>
      </p:sp>
      <p:sp>
        <p:nvSpPr>
          <p:cNvPr id="4" name="灯片编号占位符 3"/>
          <p:cNvSpPr>
            <a:spLocks noGrp="1"/>
          </p:cNvSpPr>
          <p:nvPr>
            <p:ph type="sldNum" sz="quarter" idx="5"/>
          </p:nvPr>
        </p:nvSpPr>
        <p:spPr/>
        <p:txBody>
          <a:bodyPr/>
          <a:lstStyle/>
          <a:p>
            <a:fld id="{893DABDA-89F0-4727-B28F-05A90B0069BB}" type="slidenum">
              <a:rPr lang="zh-CN" altLang="en-US" smtClean="0"/>
              <a:t>45</a:t>
            </a:fld>
            <a:endParaRPr lang="zh-CN" altLang="en-US"/>
          </a:p>
        </p:txBody>
      </p:sp>
    </p:spTree>
    <p:extLst>
      <p:ext uri="{BB962C8B-B14F-4D97-AF65-F5344CB8AC3E}">
        <p14:creationId xmlns:p14="http://schemas.microsoft.com/office/powerpoint/2010/main" val="3891209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21</a:t>
            </a:fld>
            <a:endParaRPr lang="zh-CN" altLang="en-US"/>
          </a:p>
        </p:txBody>
      </p:sp>
    </p:spTree>
    <p:extLst>
      <p:ext uri="{BB962C8B-B14F-4D97-AF65-F5344CB8AC3E}">
        <p14:creationId xmlns:p14="http://schemas.microsoft.com/office/powerpoint/2010/main" val="1170226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ts val="1800"/>
              </a:lnSpc>
            </a:pPr>
            <a:r>
              <a:rPr lang="en-US" altLang="zh-CN" b="0" dirty="0">
                <a:solidFill>
                  <a:srgbClr val="CE9178"/>
                </a:solidFill>
                <a:effectLst/>
                <a:latin typeface="Consolas" panose="020B0609020204030204" pitchFamily="49" charset="0"/>
              </a:rPr>
              <a:t>To be simple, I skip the figure of </a:t>
            </a:r>
            <a:r>
              <a:rPr lang="en-US" altLang="zh-CN" b="0" dirty="0" err="1">
                <a:solidFill>
                  <a:srgbClr val="CE9178"/>
                </a:solidFill>
                <a:effectLst/>
                <a:latin typeface="Consolas" panose="020B0609020204030204" pitchFamily="49" charset="0"/>
              </a:rPr>
              <a:t>init</a:t>
            </a:r>
            <a:r>
              <a:rPr lang="en-US" altLang="zh-CN" b="0" dirty="0">
                <a:solidFill>
                  <a:srgbClr val="CE9178"/>
                </a:solidFill>
                <a:effectLst/>
                <a:latin typeface="Consolas" panose="020B0609020204030204" pitchFamily="49" charset="0"/>
              </a:rPr>
              <a:t> self params, just explain the forward pipeline.</a:t>
            </a:r>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25</a:t>
            </a:fld>
            <a:endParaRPr lang="zh-CN" altLang="en-US"/>
          </a:p>
        </p:txBody>
      </p:sp>
    </p:spTree>
    <p:extLst>
      <p:ext uri="{BB962C8B-B14F-4D97-AF65-F5344CB8AC3E}">
        <p14:creationId xmlns:p14="http://schemas.microsoft.com/office/powerpoint/2010/main" val="3335930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17572-2FFF-E53C-D7C2-FC7ECBBFC8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2885193-940C-CB58-6CA1-F87F46D728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3F1C1A0-CC15-780C-536D-29800AAB92B6}"/>
              </a:ext>
            </a:extLst>
          </p:cNvPr>
          <p:cNvSpPr>
            <a:spLocks noGrp="1"/>
          </p:cNvSpPr>
          <p:nvPr>
            <p:ph type="body" idx="1"/>
          </p:nvPr>
        </p:nvSpPr>
        <p:spPr/>
        <p:txBody>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Calculate the total number of true labels and the maximum number in each batch, then compute the number of denoising groups based on the maximum number and the denoising quantity. Additionally, pad the true labels to the maximum number in the batch: adjust </a:t>
            </a:r>
            <a:r>
              <a:rPr lang="en-US" altLang="zh-CN" sz="1200" dirty="0" err="1">
                <a:latin typeface="Calibri" panose="020F0502020204030204" pitchFamily="34" charset="0"/>
                <a:ea typeface="Calibri" panose="020F0502020204030204" pitchFamily="34" charset="0"/>
                <a:cs typeface="Calibri" panose="020F0502020204030204" pitchFamily="34" charset="0"/>
              </a:rPr>
              <a:t>gt_cls</a:t>
            </a:r>
            <a:r>
              <a:rPr lang="en-US" altLang="zh-CN" sz="1200" dirty="0">
                <a:latin typeface="Calibri" panose="020F0502020204030204" pitchFamily="34" charset="0"/>
                <a:ea typeface="Calibri" panose="020F0502020204030204" pitchFamily="34" charset="0"/>
                <a:cs typeface="Calibri" panose="020F0502020204030204" pitchFamily="34" charset="0"/>
              </a:rPr>
              <a:t>, </a:t>
            </a:r>
            <a:r>
              <a:rPr lang="en-US" altLang="zh-CN" sz="1200" dirty="0" err="1">
                <a:latin typeface="Calibri" panose="020F0502020204030204" pitchFamily="34" charset="0"/>
                <a:ea typeface="Calibri" panose="020F0502020204030204" pitchFamily="34" charset="0"/>
                <a:cs typeface="Calibri" panose="020F0502020204030204" pitchFamily="34" charset="0"/>
              </a:rPr>
              <a:t>gt_bbox</a:t>
            </a:r>
            <a:r>
              <a:rPr lang="en-US" altLang="zh-CN" sz="1200" dirty="0">
                <a:latin typeface="Calibri" panose="020F0502020204030204" pitchFamily="34" charset="0"/>
                <a:ea typeface="Calibri" panose="020F0502020204030204" pitchFamily="34" charset="0"/>
                <a:cs typeface="Calibri" panose="020F0502020204030204" pitchFamily="34" charset="0"/>
              </a:rPr>
              <a:t>, and </a:t>
            </a:r>
            <a:r>
              <a:rPr lang="en-US" altLang="zh-CN" sz="1200" dirty="0" err="1">
                <a:latin typeface="Calibri" panose="020F0502020204030204" pitchFamily="34" charset="0"/>
                <a:ea typeface="Calibri" panose="020F0502020204030204" pitchFamily="34" charset="0"/>
                <a:cs typeface="Calibri" panose="020F0502020204030204" pitchFamily="34" charset="0"/>
              </a:rPr>
              <a:t>b_idx</a:t>
            </a:r>
            <a:r>
              <a:rPr lang="en-US" altLang="zh-CN" sz="1200" dirty="0">
                <a:latin typeface="Calibri" panose="020F0502020204030204" pitchFamily="34" charset="0"/>
                <a:ea typeface="Calibri" panose="020F0502020204030204" pitchFamily="34" charset="0"/>
                <a:cs typeface="Calibri" panose="020F0502020204030204" pitchFamily="34" charset="0"/>
              </a:rPr>
              <a:t> to match the maximum number in the batch.</a:t>
            </a:r>
            <a:endParaRPr lang="zh-CN" altLang="en-US" sz="12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B8B1F8F3-13BA-2F3E-83AF-B6B330AA79AC}"/>
              </a:ext>
            </a:extLst>
          </p:cNvPr>
          <p:cNvSpPr>
            <a:spLocks noGrp="1"/>
          </p:cNvSpPr>
          <p:nvPr>
            <p:ph type="sldNum" sz="quarter" idx="5"/>
          </p:nvPr>
        </p:nvSpPr>
        <p:spPr/>
        <p:txBody>
          <a:bodyPr/>
          <a:lstStyle/>
          <a:p>
            <a:fld id="{893DABDA-89F0-4727-B28F-05A90B0069BB}" type="slidenum">
              <a:rPr lang="zh-CN" altLang="en-US" smtClean="0"/>
              <a:t>26</a:t>
            </a:fld>
            <a:endParaRPr lang="zh-CN" altLang="en-US"/>
          </a:p>
        </p:txBody>
      </p:sp>
    </p:spTree>
    <p:extLst>
      <p:ext uri="{BB962C8B-B14F-4D97-AF65-F5344CB8AC3E}">
        <p14:creationId xmlns:p14="http://schemas.microsoft.com/office/powerpoint/2010/main" val="2801708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F8DFB-52CE-4F29-AD34-C0D2A4AF34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0F575B-672E-64F1-05A8-7778AB89D4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E825485-2D57-A9C5-E83F-18C416C131F1}"/>
              </a:ext>
            </a:extLst>
          </p:cNvPr>
          <p:cNvSpPr>
            <a:spLocks noGrp="1"/>
          </p:cNvSpPr>
          <p:nvPr>
            <p:ph type="body" idx="1"/>
          </p:nvPr>
        </p:nvSpPr>
        <p:spPr/>
        <p:txBody>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Step 3: Generate Positive and Negative Samples: Generate class labels and bounding boxes for positive and negative samples through repetition and indexing operations.</a:t>
            </a:r>
          </a:p>
          <a:p>
            <a:endParaRPr lang="en-US" altLang="zh-CN" sz="1200" dirty="0">
              <a:latin typeface="Calibri" panose="020F0502020204030204" pitchFamily="34" charset="0"/>
              <a:ea typeface="Calibri" panose="020F0502020204030204" pitchFamily="34" charset="0"/>
              <a:cs typeface="Calibri" panose="020F0502020204030204" pitchFamily="34" charset="0"/>
            </a:endParaRPr>
          </a:p>
          <a:p>
            <a:r>
              <a:rPr lang="en-US" altLang="zh-CN" sz="1200" dirty="0">
                <a:latin typeface="Calibri" panose="020F0502020204030204" pitchFamily="34" charset="0"/>
                <a:ea typeface="Calibri" panose="020F0502020204030204" pitchFamily="34" charset="0"/>
                <a:cs typeface="Calibri" panose="020F0502020204030204" pitchFamily="34" charset="0"/>
              </a:rPr>
              <a:t>Step 4: Add Noise: If the </a:t>
            </a:r>
            <a:r>
              <a:rPr lang="en-US" altLang="zh-CN" sz="1200" dirty="0" err="1">
                <a:latin typeface="Calibri" panose="020F0502020204030204" pitchFamily="34" charset="0"/>
                <a:ea typeface="Calibri" panose="020F0502020204030204" pitchFamily="34" charset="0"/>
                <a:cs typeface="Calibri" panose="020F0502020204030204" pitchFamily="34" charset="0"/>
              </a:rPr>
              <a:t>cls_noise_ratio</a:t>
            </a:r>
            <a:r>
              <a:rPr lang="en-US" altLang="zh-CN" sz="1200" dirty="0">
                <a:latin typeface="Calibri" panose="020F0502020204030204" pitchFamily="34" charset="0"/>
                <a:ea typeface="Calibri" panose="020F0502020204030204" pitchFamily="34" charset="0"/>
                <a:cs typeface="Calibri" panose="020F0502020204030204" pitchFamily="34" charset="0"/>
              </a:rPr>
              <a:t> is greater than 0, add noise to the class labels. If the </a:t>
            </a:r>
            <a:r>
              <a:rPr lang="en-US" altLang="zh-CN" sz="1200" dirty="0" err="1">
                <a:latin typeface="Calibri" panose="020F0502020204030204" pitchFamily="34" charset="0"/>
                <a:ea typeface="Calibri" panose="020F0502020204030204" pitchFamily="34" charset="0"/>
                <a:cs typeface="Calibri" panose="020F0502020204030204" pitchFamily="34" charset="0"/>
              </a:rPr>
              <a:t>box_noise_scale</a:t>
            </a:r>
            <a:r>
              <a:rPr lang="en-US" altLang="zh-CN" sz="1200" dirty="0">
                <a:latin typeface="Calibri" panose="020F0502020204030204" pitchFamily="34" charset="0"/>
                <a:ea typeface="Calibri" panose="020F0502020204030204" pitchFamily="34" charset="0"/>
                <a:cs typeface="Calibri" panose="020F0502020204030204" pitchFamily="34" charset="0"/>
              </a:rPr>
              <a:t> is greater than 0, add noise to the bounding box coordinates, including converting the bounding box from </a:t>
            </a:r>
            <a:r>
              <a:rPr lang="en-US" altLang="zh-CN" sz="1200" dirty="0" err="1">
                <a:latin typeface="Calibri" panose="020F0502020204030204" pitchFamily="34" charset="0"/>
                <a:ea typeface="Calibri" panose="020F0502020204030204" pitchFamily="34" charset="0"/>
                <a:cs typeface="Calibri" panose="020F0502020204030204" pitchFamily="34" charset="0"/>
              </a:rPr>
              <a:t>xywh</a:t>
            </a:r>
            <a:r>
              <a:rPr lang="en-US" altLang="zh-CN" sz="1200" dirty="0">
                <a:latin typeface="Calibri" panose="020F0502020204030204" pitchFamily="34" charset="0"/>
                <a:ea typeface="Calibri" panose="020F0502020204030204" pitchFamily="34" charset="0"/>
                <a:cs typeface="Calibri" panose="020F0502020204030204" pitchFamily="34" charset="0"/>
              </a:rPr>
              <a:t> format to </a:t>
            </a:r>
            <a:r>
              <a:rPr lang="en-US" altLang="zh-CN" sz="1200" dirty="0" err="1">
                <a:latin typeface="Calibri" panose="020F0502020204030204" pitchFamily="34" charset="0"/>
                <a:ea typeface="Calibri" panose="020F0502020204030204" pitchFamily="34" charset="0"/>
                <a:cs typeface="Calibri" panose="020F0502020204030204" pitchFamily="34" charset="0"/>
              </a:rPr>
              <a:t>xyxy</a:t>
            </a:r>
            <a:r>
              <a:rPr lang="en-US" altLang="zh-CN" sz="1200" dirty="0">
                <a:latin typeface="Calibri" panose="020F0502020204030204" pitchFamily="34" charset="0"/>
                <a:ea typeface="Calibri" panose="020F0502020204030204" pitchFamily="34" charset="0"/>
                <a:cs typeface="Calibri" panose="020F0502020204030204" pitchFamily="34" charset="0"/>
              </a:rPr>
              <a:t> format, adding noise, and then converting back to </a:t>
            </a:r>
            <a:r>
              <a:rPr lang="en-US" altLang="zh-CN" sz="1200" dirty="0" err="1">
                <a:latin typeface="Calibri" panose="020F0502020204030204" pitchFamily="34" charset="0"/>
                <a:ea typeface="Calibri" panose="020F0502020204030204" pitchFamily="34" charset="0"/>
                <a:cs typeface="Calibri" panose="020F0502020204030204" pitchFamily="34" charset="0"/>
              </a:rPr>
              <a:t>xywh</a:t>
            </a:r>
            <a:r>
              <a:rPr lang="en-US" altLang="zh-CN" sz="1200" dirty="0">
                <a:latin typeface="Calibri" panose="020F0502020204030204" pitchFamily="34" charset="0"/>
                <a:ea typeface="Calibri" panose="020F0502020204030204" pitchFamily="34" charset="0"/>
                <a:cs typeface="Calibri" panose="020F0502020204030204" pitchFamily="34" charset="0"/>
              </a:rPr>
              <a:t> format, followed by applying the inverse sigmoid function.</a:t>
            </a:r>
            <a:endParaRPr lang="zh-CN" altLang="en-US" sz="12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3A291EF4-BE22-24AF-9466-423587E60F21}"/>
              </a:ext>
            </a:extLst>
          </p:cNvPr>
          <p:cNvSpPr>
            <a:spLocks noGrp="1"/>
          </p:cNvSpPr>
          <p:nvPr>
            <p:ph type="sldNum" sz="quarter" idx="5"/>
          </p:nvPr>
        </p:nvSpPr>
        <p:spPr/>
        <p:txBody>
          <a:bodyPr/>
          <a:lstStyle/>
          <a:p>
            <a:fld id="{893DABDA-89F0-4727-B28F-05A90B0069BB}" type="slidenum">
              <a:rPr lang="zh-CN" altLang="en-US" smtClean="0"/>
              <a:t>27</a:t>
            </a:fld>
            <a:endParaRPr lang="zh-CN" altLang="en-US"/>
          </a:p>
        </p:txBody>
      </p:sp>
    </p:spTree>
    <p:extLst>
      <p:ext uri="{BB962C8B-B14F-4D97-AF65-F5344CB8AC3E}">
        <p14:creationId xmlns:p14="http://schemas.microsoft.com/office/powerpoint/2010/main" val="4196396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056FB-3F7D-D653-114D-B7ECD6A053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51EEB5-616D-589A-6B45-B546A3EBED4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CF6855-6FF9-6B8B-C42E-D2AF2FD1FFCA}"/>
              </a:ext>
            </a:extLst>
          </p:cNvPr>
          <p:cNvSpPr>
            <a:spLocks noGrp="1"/>
          </p:cNvSpPr>
          <p:nvPr>
            <p:ph type="body" idx="1"/>
          </p:nvPr>
        </p:nvSpPr>
        <p:spPr/>
        <p:txBody>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The next key step: generating an attention mask, which involves creating an attention mask to ensure that the queries cannot see the reconstructed samples, and that the reconstructed samples cannot see each other. Finally, based on the computed results and parameters, prepare and return the modified class embeddings, bounding boxes, attention mask, and meta-information.</a:t>
            </a:r>
            <a:endParaRPr lang="zh-CN" altLang="en-US" sz="12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BC22436F-F95F-7F56-0D89-255542FA1B95}"/>
              </a:ext>
            </a:extLst>
          </p:cNvPr>
          <p:cNvSpPr>
            <a:spLocks noGrp="1"/>
          </p:cNvSpPr>
          <p:nvPr>
            <p:ph type="sldNum" sz="quarter" idx="5"/>
          </p:nvPr>
        </p:nvSpPr>
        <p:spPr/>
        <p:txBody>
          <a:bodyPr/>
          <a:lstStyle/>
          <a:p>
            <a:fld id="{893DABDA-89F0-4727-B28F-05A90B0069BB}" type="slidenum">
              <a:rPr lang="zh-CN" altLang="en-US" smtClean="0"/>
              <a:t>28</a:t>
            </a:fld>
            <a:endParaRPr lang="zh-CN" altLang="en-US"/>
          </a:p>
        </p:txBody>
      </p:sp>
    </p:spTree>
    <p:extLst>
      <p:ext uri="{BB962C8B-B14F-4D97-AF65-F5344CB8AC3E}">
        <p14:creationId xmlns:p14="http://schemas.microsoft.com/office/powerpoint/2010/main" val="2769187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0535-C67C-78A2-EED9-92A88AF7AF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D0C3EE-023C-A004-551B-8D8A0A3A4E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5D7CB6-AAE6-2F67-B1B9-67F837166B1E}"/>
              </a:ext>
            </a:extLst>
          </p:cNvPr>
          <p:cNvSpPr>
            <a:spLocks noGrp="1"/>
          </p:cNvSpPr>
          <p:nvPr>
            <p:ph type="body" idx="1"/>
          </p:nvPr>
        </p:nvSpPr>
        <p:spPr/>
        <p:txBody>
          <a:bodyPr/>
          <a:lstStyle/>
          <a:p>
            <a:pPr>
              <a:lnSpc>
                <a:spcPts val="1800"/>
              </a:lnSpc>
            </a:pPr>
            <a:r>
              <a:rPr lang="en-US" altLang="zh-CN" b="0" dirty="0">
                <a:solidFill>
                  <a:srgbClr val="CE9178"/>
                </a:solidFill>
                <a:effectLst/>
                <a:latin typeface="Consolas" panose="020B0609020204030204" pitchFamily="49" charset="0"/>
              </a:rPr>
              <a:t>To be simple, I skip the figure of </a:t>
            </a:r>
            <a:r>
              <a:rPr lang="en-US" altLang="zh-CN" b="0" dirty="0" err="1">
                <a:solidFill>
                  <a:srgbClr val="CE9178"/>
                </a:solidFill>
                <a:effectLst/>
                <a:latin typeface="Consolas" panose="020B0609020204030204" pitchFamily="49" charset="0"/>
              </a:rPr>
              <a:t>init</a:t>
            </a:r>
            <a:r>
              <a:rPr lang="en-US" altLang="zh-CN" b="0" dirty="0">
                <a:solidFill>
                  <a:srgbClr val="CE9178"/>
                </a:solidFill>
                <a:effectLst/>
                <a:latin typeface="Consolas" panose="020B0609020204030204" pitchFamily="49" charset="0"/>
              </a:rPr>
              <a:t> self params, just explain the forward pipeline.</a:t>
            </a:r>
            <a:endParaRPr lang="zh-CN" altLang="en-US" dirty="0"/>
          </a:p>
        </p:txBody>
      </p:sp>
      <p:sp>
        <p:nvSpPr>
          <p:cNvPr id="4" name="灯片编号占位符 3">
            <a:extLst>
              <a:ext uri="{FF2B5EF4-FFF2-40B4-BE49-F238E27FC236}">
                <a16:creationId xmlns:a16="http://schemas.microsoft.com/office/drawing/2014/main" id="{A27B36CA-0047-DC88-775B-F7028B5CF75F}"/>
              </a:ext>
            </a:extLst>
          </p:cNvPr>
          <p:cNvSpPr>
            <a:spLocks noGrp="1"/>
          </p:cNvSpPr>
          <p:nvPr>
            <p:ph type="sldNum" sz="quarter" idx="5"/>
          </p:nvPr>
        </p:nvSpPr>
        <p:spPr/>
        <p:txBody>
          <a:bodyPr/>
          <a:lstStyle/>
          <a:p>
            <a:fld id="{893DABDA-89F0-4727-B28F-05A90B0069BB}" type="slidenum">
              <a:rPr lang="zh-CN" altLang="en-US" smtClean="0"/>
              <a:t>29</a:t>
            </a:fld>
            <a:endParaRPr lang="zh-CN" altLang="en-US"/>
          </a:p>
        </p:txBody>
      </p:sp>
    </p:spTree>
    <p:extLst>
      <p:ext uri="{BB962C8B-B14F-4D97-AF65-F5344CB8AC3E}">
        <p14:creationId xmlns:p14="http://schemas.microsoft.com/office/powerpoint/2010/main" val="2970594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2DA50-B381-F297-962C-7E68EF8DA3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ABD525-8328-3A81-8782-5B0C254F56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DEFD0B9-9D4E-EB34-5011-8240095FFB5D}"/>
              </a:ext>
            </a:extLst>
          </p:cNvPr>
          <p:cNvSpPr>
            <a:spLocks noGrp="1"/>
          </p:cNvSpPr>
          <p:nvPr>
            <p:ph type="body" idx="1"/>
          </p:nvPr>
        </p:nvSpPr>
        <p:spPr/>
        <p:txBody>
          <a:bodyPr/>
          <a:lstStyle/>
          <a:p>
            <a:pPr>
              <a:lnSpc>
                <a:spcPts val="1800"/>
              </a:lnSpc>
            </a:pPr>
            <a:r>
              <a:rPr lang="en-US" altLang="zh-CN" b="0" dirty="0">
                <a:solidFill>
                  <a:srgbClr val="CE9178"/>
                </a:solidFill>
                <a:effectLst/>
                <a:latin typeface="Consolas" panose="020B0609020204030204" pitchFamily="49" charset="0"/>
              </a:rPr>
              <a:t>The output is initialized as an embedding and a list is created to store the decoded bounding boxes and class scores. The Sigmoid function is applied to `</a:t>
            </a:r>
            <a:r>
              <a:rPr lang="en-US" altLang="zh-CN" b="0" dirty="0" err="1">
                <a:solidFill>
                  <a:srgbClr val="CE9178"/>
                </a:solidFill>
                <a:effectLst/>
                <a:latin typeface="Consolas" panose="020B0609020204030204" pitchFamily="49" charset="0"/>
              </a:rPr>
              <a:t>refer_bbox</a:t>
            </a:r>
            <a:r>
              <a:rPr lang="en-US" altLang="zh-CN" b="0" dirty="0">
                <a:solidFill>
                  <a:srgbClr val="CE9178"/>
                </a:solidFill>
                <a:effectLst/>
                <a:latin typeface="Consolas" panose="020B0609020204030204" pitchFamily="49" charset="0"/>
              </a:rPr>
              <a:t>`, and the decoder layers are iterated through. For each layer, the current output, reference bounding boxes, and other inputs are passed to the layer to obtain an updated output. The `</a:t>
            </a:r>
            <a:r>
              <a:rPr lang="en-US" altLang="zh-CN" b="0" dirty="0" err="1">
                <a:solidFill>
                  <a:srgbClr val="CE9178"/>
                </a:solidFill>
                <a:effectLst/>
                <a:latin typeface="Consolas" panose="020B0609020204030204" pitchFamily="49" charset="0"/>
              </a:rPr>
              <a:t>bbox_head</a:t>
            </a:r>
            <a:r>
              <a:rPr lang="en-US" altLang="zh-CN" b="0" dirty="0">
                <a:solidFill>
                  <a:srgbClr val="CE9178"/>
                </a:solidFill>
                <a:effectLst/>
                <a:latin typeface="Consolas" panose="020B0609020204030204" pitchFamily="49" charset="0"/>
              </a:rPr>
              <a:t>` predicts new bounding boxes which are added to the inverse Sigmoid of the reference boxes to refine them. In training mode, class scores are predicted and selectively stored based on the layer index. In evaluation mode, the class scores and bounding boxes are stored when the current layer index equals `</a:t>
            </a:r>
            <a:r>
              <a:rPr lang="en-US" altLang="zh-CN" b="0" dirty="0" err="1">
                <a:solidFill>
                  <a:srgbClr val="CE9178"/>
                </a:solidFill>
                <a:effectLst/>
                <a:latin typeface="Consolas" panose="020B0609020204030204" pitchFamily="49" charset="0"/>
              </a:rPr>
              <a:t>eval_idx</a:t>
            </a:r>
            <a:r>
              <a:rPr lang="en-US" altLang="zh-CN" b="0" dirty="0">
                <a:solidFill>
                  <a:srgbClr val="CE9178"/>
                </a:solidFill>
                <a:effectLst/>
                <a:latin typeface="Consolas" panose="020B0609020204030204" pitchFamily="49" charset="0"/>
              </a:rPr>
              <a:t>` and the loop is exited. The last refined bounding boxes and reference boxes (in training mode, with gradients detached) are updated. The function returns the stacked decoded bounding boxes and class scores.</a:t>
            </a:r>
            <a:endParaRPr lang="zh-CN" altLang="en-US" dirty="0"/>
          </a:p>
        </p:txBody>
      </p:sp>
      <p:sp>
        <p:nvSpPr>
          <p:cNvPr id="4" name="灯片编号占位符 3">
            <a:extLst>
              <a:ext uri="{FF2B5EF4-FFF2-40B4-BE49-F238E27FC236}">
                <a16:creationId xmlns:a16="http://schemas.microsoft.com/office/drawing/2014/main" id="{A4D8E353-3D02-97BE-4F78-34FB8F8D6F63}"/>
              </a:ext>
            </a:extLst>
          </p:cNvPr>
          <p:cNvSpPr>
            <a:spLocks noGrp="1"/>
          </p:cNvSpPr>
          <p:nvPr>
            <p:ph type="sldNum" sz="quarter" idx="5"/>
          </p:nvPr>
        </p:nvSpPr>
        <p:spPr/>
        <p:txBody>
          <a:bodyPr/>
          <a:lstStyle/>
          <a:p>
            <a:fld id="{893DABDA-89F0-4727-B28F-05A90B0069BB}" type="slidenum">
              <a:rPr lang="zh-CN" altLang="en-US" smtClean="0"/>
              <a:t>30</a:t>
            </a:fld>
            <a:endParaRPr lang="zh-CN" altLang="en-US"/>
          </a:p>
        </p:txBody>
      </p:sp>
    </p:spTree>
    <p:extLst>
      <p:ext uri="{BB962C8B-B14F-4D97-AF65-F5344CB8AC3E}">
        <p14:creationId xmlns:p14="http://schemas.microsoft.com/office/powerpoint/2010/main" val="3304812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F8C1B-4D7C-D5C7-9D45-DC726C342F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34E4C9-F964-0980-7BBF-6D9CC2FE99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22F5DC-775F-C7D6-8855-272226BC73C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3C6D966-E7A8-FC17-442A-CD6C520E4E5C}"/>
              </a:ext>
            </a:extLst>
          </p:cNvPr>
          <p:cNvSpPr>
            <a:spLocks noGrp="1"/>
          </p:cNvSpPr>
          <p:nvPr>
            <p:ph type="sldNum" sz="quarter" idx="5"/>
          </p:nvPr>
        </p:nvSpPr>
        <p:spPr/>
        <p:txBody>
          <a:bodyPr/>
          <a:lstStyle/>
          <a:p>
            <a:fld id="{893DABDA-89F0-4727-B28F-05A90B0069BB}" type="slidenum">
              <a:rPr lang="zh-CN" altLang="en-US" smtClean="0"/>
              <a:t>31</a:t>
            </a:fld>
            <a:endParaRPr lang="zh-CN" altLang="en-US"/>
          </a:p>
        </p:txBody>
      </p:sp>
    </p:spTree>
    <p:extLst>
      <p:ext uri="{BB962C8B-B14F-4D97-AF65-F5344CB8AC3E}">
        <p14:creationId xmlns:p14="http://schemas.microsoft.com/office/powerpoint/2010/main" val="451567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A031147-FF6A-E54D-4F1D-0E58AB10346D}"/>
              </a:ext>
            </a:extLst>
          </p:cNvPr>
          <p:cNvGrpSpPr/>
          <p:nvPr userDrawn="1"/>
        </p:nvGrpSpPr>
        <p:grpSpPr>
          <a:xfrm>
            <a:off x="0" y="0"/>
            <a:ext cx="12225339" cy="6232525"/>
            <a:chOff x="0" y="0"/>
            <a:chExt cx="12225339" cy="6232525"/>
          </a:xfrm>
        </p:grpSpPr>
        <p:sp>
          <p:nvSpPr>
            <p:cNvPr id="16" name="Freeform: Shape 15">
              <a:extLst>
                <a:ext uri="{FF2B5EF4-FFF2-40B4-BE49-F238E27FC236}">
                  <a16:creationId xmlns:a16="http://schemas.microsoft.com/office/drawing/2014/main" id="{5FA5E576-7E9A-67A8-9E35-4D782B61E8D0}"/>
                </a:ext>
              </a:extLst>
            </p:cNvPr>
            <p:cNvSpPr>
              <a:spLocks/>
            </p:cNvSpPr>
            <p:nvPr userDrawn="1"/>
          </p:nvSpPr>
          <p:spPr bwMode="auto">
            <a:xfrm>
              <a:off x="4013579" y="1786389"/>
              <a:ext cx="8211760" cy="3677786"/>
            </a:xfrm>
            <a:custGeom>
              <a:avLst/>
              <a:gdLst>
                <a:gd name="T0" fmla="*/ 5160 w 5160"/>
                <a:gd name="T1" fmla="*/ 2311 h 2311"/>
                <a:gd name="T2" fmla="*/ 0 w 5160"/>
                <a:gd name="T3" fmla="*/ 2311 h 2311"/>
                <a:gd name="T4" fmla="*/ 2295 w 5160"/>
                <a:gd name="T5" fmla="*/ 0 h 2311"/>
                <a:gd name="T6" fmla="*/ 5160 w 5160"/>
                <a:gd name="T7" fmla="*/ 0 h 2311"/>
                <a:gd name="T8" fmla="*/ 5160 w 5160"/>
                <a:gd name="T9" fmla="*/ 2311 h 2311"/>
              </a:gdLst>
              <a:ahLst/>
              <a:cxnLst>
                <a:cxn ang="0">
                  <a:pos x="T0" y="T1"/>
                </a:cxn>
                <a:cxn ang="0">
                  <a:pos x="T2" y="T3"/>
                </a:cxn>
                <a:cxn ang="0">
                  <a:pos x="T4" y="T5"/>
                </a:cxn>
                <a:cxn ang="0">
                  <a:pos x="T6" y="T7"/>
                </a:cxn>
                <a:cxn ang="0">
                  <a:pos x="T8" y="T9"/>
                </a:cxn>
              </a:cxnLst>
              <a:rect l="0" t="0" r="r" b="b"/>
              <a:pathLst>
                <a:path w="5160" h="2311">
                  <a:moveTo>
                    <a:pt x="5160" y="2311"/>
                  </a:moveTo>
                  <a:lnTo>
                    <a:pt x="0" y="2311"/>
                  </a:lnTo>
                  <a:lnTo>
                    <a:pt x="2295" y="0"/>
                  </a:lnTo>
                  <a:lnTo>
                    <a:pt x="5160" y="0"/>
                  </a:lnTo>
                  <a:lnTo>
                    <a:pt x="5160" y="23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Shape 18">
              <a:extLst>
                <a:ext uri="{FF2B5EF4-FFF2-40B4-BE49-F238E27FC236}">
                  <a16:creationId xmlns:a16="http://schemas.microsoft.com/office/drawing/2014/main" id="{735E1FF5-E6F0-695B-D24A-A39C169E7236}"/>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blipFill rotWithShape="0">
              <a:blip r:embed="rId2"/>
              <a:srcRect/>
              <a:stretch>
                <a:fillRect t="-31000" b="-194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26" name="Freeform: Shape 25">
              <a:extLst>
                <a:ext uri="{FF2B5EF4-FFF2-40B4-BE49-F238E27FC236}">
                  <a16:creationId xmlns:a16="http://schemas.microsoft.com/office/drawing/2014/main" id="{45DE46A4-C445-0749-F623-533E4C13D3CE}"/>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17" name="Freeform: Shape 16">
              <a:extLst>
                <a:ext uri="{FF2B5EF4-FFF2-40B4-BE49-F238E27FC236}">
                  <a16:creationId xmlns:a16="http://schemas.microsoft.com/office/drawing/2014/main" id="{68754863-37C8-B791-61CC-F8313D007005}"/>
                </a:ext>
              </a:extLst>
            </p:cNvPr>
            <p:cNvSpPr>
              <a:spLocks/>
            </p:cNvSpPr>
            <p:nvPr userDrawn="1"/>
          </p:nvSpPr>
          <p:spPr bwMode="auto">
            <a:xfrm>
              <a:off x="3036888" y="976313"/>
              <a:ext cx="3008313" cy="1576387"/>
            </a:xfrm>
            <a:custGeom>
              <a:avLst/>
              <a:gdLst>
                <a:gd name="T0" fmla="*/ 879 w 1895"/>
                <a:gd name="T1" fmla="*/ 993 h 993"/>
                <a:gd name="T2" fmla="*/ 0 w 1895"/>
                <a:gd name="T3" fmla="*/ 993 h 993"/>
                <a:gd name="T4" fmla="*/ 1019 w 1895"/>
                <a:gd name="T5" fmla="*/ 0 h 993"/>
                <a:gd name="T6" fmla="*/ 1895 w 1895"/>
                <a:gd name="T7" fmla="*/ 0 h 993"/>
                <a:gd name="T8" fmla="*/ 879 w 1895"/>
                <a:gd name="T9" fmla="*/ 993 h 993"/>
              </a:gdLst>
              <a:ahLst/>
              <a:cxnLst>
                <a:cxn ang="0">
                  <a:pos x="T0" y="T1"/>
                </a:cxn>
                <a:cxn ang="0">
                  <a:pos x="T2" y="T3"/>
                </a:cxn>
                <a:cxn ang="0">
                  <a:pos x="T4" y="T5"/>
                </a:cxn>
                <a:cxn ang="0">
                  <a:pos x="T6" y="T7"/>
                </a:cxn>
                <a:cxn ang="0">
                  <a:pos x="T8" y="T9"/>
                </a:cxn>
              </a:cxnLst>
              <a:rect l="0" t="0" r="r" b="b"/>
              <a:pathLst>
                <a:path w="1895" h="993">
                  <a:moveTo>
                    <a:pt x="879" y="993"/>
                  </a:moveTo>
                  <a:lnTo>
                    <a:pt x="0" y="993"/>
                  </a:lnTo>
                  <a:lnTo>
                    <a:pt x="1019" y="0"/>
                  </a:lnTo>
                  <a:lnTo>
                    <a:pt x="1895" y="0"/>
                  </a:lnTo>
                  <a:lnTo>
                    <a:pt x="879" y="9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Shape 17">
              <a:extLst>
                <a:ext uri="{FF2B5EF4-FFF2-40B4-BE49-F238E27FC236}">
                  <a16:creationId xmlns:a16="http://schemas.microsoft.com/office/drawing/2014/main" id="{8E384BEF-B586-C5FA-CD88-93CAC0465199}"/>
                </a:ext>
              </a:extLst>
            </p:cNvPr>
            <p:cNvSpPr>
              <a:spLocks/>
            </p:cNvSpPr>
            <p:nvPr userDrawn="1"/>
          </p:nvSpPr>
          <p:spPr bwMode="auto">
            <a:xfrm>
              <a:off x="3817938" y="4659313"/>
              <a:ext cx="3003550" cy="1573212"/>
            </a:xfrm>
            <a:custGeom>
              <a:avLst/>
              <a:gdLst>
                <a:gd name="T0" fmla="*/ 876 w 1892"/>
                <a:gd name="T1" fmla="*/ 991 h 991"/>
                <a:gd name="T2" fmla="*/ 0 w 1892"/>
                <a:gd name="T3" fmla="*/ 991 h 991"/>
                <a:gd name="T4" fmla="*/ 1016 w 1892"/>
                <a:gd name="T5" fmla="*/ 0 h 991"/>
                <a:gd name="T6" fmla="*/ 1892 w 1892"/>
                <a:gd name="T7" fmla="*/ 0 h 991"/>
                <a:gd name="T8" fmla="*/ 876 w 1892"/>
                <a:gd name="T9" fmla="*/ 991 h 991"/>
              </a:gdLst>
              <a:ahLst/>
              <a:cxnLst>
                <a:cxn ang="0">
                  <a:pos x="T0" y="T1"/>
                </a:cxn>
                <a:cxn ang="0">
                  <a:pos x="T2" y="T3"/>
                </a:cxn>
                <a:cxn ang="0">
                  <a:pos x="T4" y="T5"/>
                </a:cxn>
                <a:cxn ang="0">
                  <a:pos x="T6" y="T7"/>
                </a:cxn>
                <a:cxn ang="0">
                  <a:pos x="T8" y="T9"/>
                </a:cxn>
              </a:cxnLst>
              <a:rect l="0" t="0" r="r" b="b"/>
              <a:pathLst>
                <a:path w="1892" h="991">
                  <a:moveTo>
                    <a:pt x="876" y="991"/>
                  </a:moveTo>
                  <a:lnTo>
                    <a:pt x="0" y="991"/>
                  </a:lnTo>
                  <a:lnTo>
                    <a:pt x="1016" y="0"/>
                  </a:lnTo>
                  <a:lnTo>
                    <a:pt x="1892" y="0"/>
                  </a:lnTo>
                  <a:lnTo>
                    <a:pt x="876" y="99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Shape 24">
              <a:extLst>
                <a:ext uri="{FF2B5EF4-FFF2-40B4-BE49-F238E27FC236}">
                  <a16:creationId xmlns:a16="http://schemas.microsoft.com/office/drawing/2014/main" id="{3094D478-203A-249A-2C3F-9D632F74B093}"/>
                </a:ext>
              </a:extLst>
            </p:cNvPr>
            <p:cNvSpPr>
              <a:spLocks/>
            </p:cNvSpPr>
            <p:nvPr userDrawn="1"/>
          </p:nvSpPr>
          <p:spPr bwMode="auto">
            <a:xfrm>
              <a:off x="0" y="0"/>
              <a:ext cx="3702050" cy="3687763"/>
            </a:xfrm>
            <a:custGeom>
              <a:avLst/>
              <a:gdLst>
                <a:gd name="T0" fmla="*/ 0 w 2332"/>
                <a:gd name="T1" fmla="*/ 2323 h 2323"/>
                <a:gd name="T2" fmla="*/ 0 w 2332"/>
                <a:gd name="T3" fmla="*/ 0 h 2323"/>
                <a:gd name="T4" fmla="*/ 2332 w 2332"/>
                <a:gd name="T5" fmla="*/ 0 h 2323"/>
                <a:gd name="T6" fmla="*/ 0 w 2332"/>
                <a:gd name="T7" fmla="*/ 2323 h 2323"/>
              </a:gdLst>
              <a:ahLst/>
              <a:cxnLst>
                <a:cxn ang="0">
                  <a:pos x="T0" y="T1"/>
                </a:cxn>
                <a:cxn ang="0">
                  <a:pos x="T2" y="T3"/>
                </a:cxn>
                <a:cxn ang="0">
                  <a:pos x="T4" y="T5"/>
                </a:cxn>
                <a:cxn ang="0">
                  <a:pos x="T6" y="T7"/>
                </a:cxn>
              </a:cxnLst>
              <a:rect l="0" t="0" r="r" b="b"/>
              <a:pathLst>
                <a:path w="2332" h="2323">
                  <a:moveTo>
                    <a:pt x="0" y="2323"/>
                  </a:moveTo>
                  <a:lnTo>
                    <a:pt x="0" y="0"/>
                  </a:lnTo>
                  <a:lnTo>
                    <a:pt x="2332" y="0"/>
                  </a:lnTo>
                  <a:lnTo>
                    <a:pt x="0" y="23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Title 4"/>
          <p:cNvSpPr>
            <a:spLocks noGrp="1"/>
          </p:cNvSpPr>
          <p:nvPr>
            <p:ph type="ctrTitle" hasCustomPrompt="1"/>
          </p:nvPr>
        </p:nvSpPr>
        <p:spPr>
          <a:xfrm>
            <a:off x="6356730" y="1786389"/>
            <a:ext cx="5162170" cy="2672595"/>
          </a:xfrm>
          <a:prstGeom prst="rect">
            <a:avLst/>
          </a:prstGeom>
        </p:spPr>
        <p:txBody>
          <a:bodyPr wrap="square" anchor="b">
            <a:normAutofit/>
          </a:bodyPr>
          <a:lstStyle>
            <a:lvl1pPr algn="r">
              <a:lnSpc>
                <a:spcPct val="100000"/>
              </a:lnSpc>
              <a:defRPr sz="5400">
                <a:ln w="19050">
                  <a:noFill/>
                </a:ln>
                <a:solidFill>
                  <a:schemeClr val="bg1"/>
                </a:solidFill>
              </a:defRPr>
            </a:lvl1pPr>
          </a:lstStyle>
          <a:p>
            <a:pPr lvl="0"/>
            <a:r>
              <a:rPr lang="en-US"/>
              <a:t>Click to add title</a:t>
            </a:r>
          </a:p>
        </p:txBody>
      </p:sp>
      <p:sp>
        <p:nvSpPr>
          <p:cNvPr id="9" name="Subtitle 8"/>
          <p:cNvSpPr>
            <a:spLocks noGrp="1"/>
          </p:cNvSpPr>
          <p:nvPr>
            <p:ph type="subTitle" sz="quarter" idx="1" hasCustomPrompt="1"/>
          </p:nvPr>
        </p:nvSpPr>
        <p:spPr>
          <a:xfrm>
            <a:off x="6356730" y="4572001"/>
            <a:ext cx="5162170" cy="615176"/>
          </a:xfrm>
          <a:prstGeom prst="roundRect">
            <a:avLst>
              <a:gd name="adj" fmla="val 0"/>
            </a:avLst>
          </a:prstGeom>
          <a:noFill/>
          <a:ln>
            <a:noFill/>
          </a:ln>
        </p:spPr>
        <p:txBody>
          <a:bodyPr vert="horz" wrap="square" lIns="91440" tIns="45720" rIns="91440" bIns="45720" rtlCol="0" anchor="t" anchorCtr="0">
            <a:normAutofit/>
          </a:bodyPr>
          <a:lstStyle>
            <a:lvl1pPr marL="0" indent="0" algn="r">
              <a:lnSpc>
                <a:spcPct val="100000"/>
              </a:lnSpc>
              <a:buNone/>
              <a:defRPr lang="en-US" sz="2000" dirty="0">
                <a:solidFill>
                  <a:schemeClr val="bg1"/>
                </a:solidFill>
                <a:latin typeface="+mj-lt"/>
              </a:defRPr>
            </a:lvl1pPr>
          </a:lstStyle>
          <a:p>
            <a:pPr lvl="0"/>
            <a:r>
              <a:rPr lang="en-US"/>
              <a:t>Click to add subtitle</a:t>
            </a:r>
          </a:p>
        </p:txBody>
      </p:sp>
      <p:sp>
        <p:nvSpPr>
          <p:cNvPr id="4" name="Text Placeholder 3"/>
          <p:cNvSpPr>
            <a:spLocks noGrp="1"/>
          </p:cNvSpPr>
          <p:nvPr>
            <p:ph type="body" sz="quarter" idx="13" hasCustomPrompt="1"/>
          </p:nvPr>
        </p:nvSpPr>
        <p:spPr>
          <a:xfrm>
            <a:off x="9817099" y="5857100"/>
            <a:ext cx="1701801"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7821612" y="5857100"/>
            <a:ext cx="1701801" cy="276999"/>
          </a:xfrm>
          <a:prstGeom prst="rect">
            <a:avLst/>
          </a:prstGeom>
        </p:spPr>
        <p:txBody>
          <a:bodyPr wrap="none">
            <a:normAutofit/>
          </a:bodyPr>
          <a:lstStyle>
            <a:lvl1pPr marL="0" indent="0" algn="r">
              <a:lnSpc>
                <a:spcPct val="100000"/>
              </a:lnSpc>
              <a:buNone/>
              <a:defRPr sz="1200"/>
            </a:lvl1pPr>
          </a:lstStyle>
          <a:p>
            <a:pPr lvl="0"/>
            <a:r>
              <a:rPr lang="en-US"/>
              <a:t>www.officeplus.cn</a:t>
            </a:r>
          </a:p>
        </p:txBody>
      </p:sp>
    </p:spTree>
    <p:extLst>
      <p:ext uri="{BB962C8B-B14F-4D97-AF65-F5344CB8AC3E}">
        <p14:creationId xmlns:p14="http://schemas.microsoft.com/office/powerpoint/2010/main" val="122706436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6" name="日期占位符 1">
            <a:extLst>
              <a:ext uri="{FF2B5EF4-FFF2-40B4-BE49-F238E27FC236}">
                <a16:creationId xmlns:a16="http://schemas.microsoft.com/office/drawing/2014/main" id="{68BBB5EE-2C14-C2A8-3413-DFD93FCD3BEF}"/>
              </a:ext>
            </a:extLst>
          </p:cNvPr>
          <p:cNvSpPr>
            <a:spLocks noGrp="1"/>
          </p:cNvSpPr>
          <p:nvPr>
            <p:ph type="dt" sz="half" idx="10"/>
          </p:nvPr>
        </p:nvSpPr>
        <p:spPr>
          <a:xfrm>
            <a:off x="838200" y="6356350"/>
            <a:ext cx="2743200" cy="365125"/>
          </a:xfrm>
        </p:spPr>
        <p:txBody>
          <a:bodyPr/>
          <a:lstStyle/>
          <a:p>
            <a:fld id="{91AB6E50-5C22-480A-BA8D-311EC35AF09A}" type="datetimeFigureOut">
              <a:rPr lang="zh-CN" altLang="en-US" smtClean="0"/>
              <a:t>2024/12/12</a:t>
            </a:fld>
            <a:endParaRPr lang="zh-CN" altLang="en-US"/>
          </a:p>
        </p:txBody>
      </p:sp>
      <p:sp>
        <p:nvSpPr>
          <p:cNvPr id="7" name="页脚占位符 2">
            <a:extLst>
              <a:ext uri="{FF2B5EF4-FFF2-40B4-BE49-F238E27FC236}">
                <a16:creationId xmlns:a16="http://schemas.microsoft.com/office/drawing/2014/main" id="{DBBFDF5C-9380-892E-A39F-6C6E788A3709}"/>
              </a:ext>
            </a:extLst>
          </p:cNvPr>
          <p:cNvSpPr>
            <a:spLocks noGrp="1"/>
          </p:cNvSpPr>
          <p:nvPr>
            <p:ph type="ftr" sz="quarter" idx="11"/>
          </p:nvPr>
        </p:nvSpPr>
        <p:spPr>
          <a:xfrm>
            <a:off x="4038600" y="6356350"/>
            <a:ext cx="4114800" cy="365125"/>
          </a:xfrm>
        </p:spPr>
        <p:txBody>
          <a:bodyPr/>
          <a:lstStyle/>
          <a:p>
            <a:endParaRPr lang="zh-CN" altLang="en-US"/>
          </a:p>
        </p:txBody>
      </p:sp>
      <p:sp>
        <p:nvSpPr>
          <p:cNvPr id="8" name="灯片编号占位符 3">
            <a:extLst>
              <a:ext uri="{FF2B5EF4-FFF2-40B4-BE49-F238E27FC236}">
                <a16:creationId xmlns:a16="http://schemas.microsoft.com/office/drawing/2014/main" id="{3FE7FAE1-E7E2-D4EB-045B-27E1CDF37E3A}"/>
              </a:ext>
            </a:extLst>
          </p:cNvPr>
          <p:cNvSpPr>
            <a:spLocks noGrp="1"/>
          </p:cNvSpPr>
          <p:nvPr>
            <p:ph type="sldNum" sz="quarter" idx="12"/>
          </p:nvPr>
        </p:nvSpPr>
        <p:spPr>
          <a:xfrm>
            <a:off x="8610600" y="6356350"/>
            <a:ext cx="2743200" cy="365125"/>
          </a:xfrm>
        </p:spPr>
        <p:txBody>
          <a:bodyPr/>
          <a:lstStyle/>
          <a:p>
            <a:fld id="{32562554-A5C2-4417-A0AD-565CE08EFB8B}" type="slidenum">
              <a:rPr lang="zh-CN" altLang="en-US" smtClean="0"/>
              <a:t>‹#›</a:t>
            </a:fld>
            <a:endParaRPr lang="zh-CN" altLang="en-US"/>
          </a:p>
        </p:txBody>
      </p:sp>
    </p:spTree>
    <p:extLst>
      <p:ext uri="{BB962C8B-B14F-4D97-AF65-F5344CB8AC3E}">
        <p14:creationId xmlns:p14="http://schemas.microsoft.com/office/powerpoint/2010/main" val="239280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400"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8" name="Content Placeholder 7"/>
          <p:cNvSpPr>
            <a:spLocks noGrp="1"/>
          </p:cNvSpPr>
          <p:nvPr>
            <p:ph idx="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0D3978B1-822A-48DD-9412-1B7D6807ED91}" type="datetime1">
              <a:rPr lang="zh-CN" altLang="en-US" smtClean="0"/>
              <a:t>2024/12/12</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230841142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1">
            <a:lumMod val="5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382D769-C366-BC44-5FF8-29FD435608A8}"/>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056ACD82-1AD0-B673-03DE-091809921689}"/>
                </a:ext>
              </a:extLst>
            </p:cNvPr>
            <p:cNvSpPr/>
            <p:nvPr userDrawn="1"/>
          </p:nvSpPr>
          <p:spPr>
            <a:xfrm>
              <a:off x="0" y="0"/>
              <a:ext cx="12192000" cy="6858000"/>
            </a:xfrm>
            <a:prstGeom prst="rect">
              <a:avLst/>
            </a:prstGeom>
            <a:blipFill rotWithShape="0">
              <a:blip r:embed="rId2"/>
              <a:srcRect/>
              <a:stretch>
                <a:fillRect t="-18520" b="-926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9" name="Rectangle 8">
              <a:extLst>
                <a:ext uri="{FF2B5EF4-FFF2-40B4-BE49-F238E27FC236}">
                  <a16:creationId xmlns:a16="http://schemas.microsoft.com/office/drawing/2014/main" id="{6C3BDADE-532E-35CD-5FA5-28BF34282A41}"/>
                </a:ext>
              </a:extLst>
            </p:cNvPr>
            <p:cNvSpPr/>
            <p:nvPr userDrawn="1"/>
          </p:nvSpPr>
          <p:spPr>
            <a:xfrm>
              <a:off x="0" y="0"/>
              <a:ext cx="12192000" cy="6858000"/>
            </a:xfrm>
            <a:prstGeom prst="rect">
              <a:avLst/>
            </a:prstGeom>
            <a:solidFill>
              <a:schemeClr val="accent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itle 5"/>
          <p:cNvSpPr>
            <a:spLocks noGrp="1"/>
          </p:cNvSpPr>
          <p:nvPr>
            <p:ph type="title" hasCustomPrompt="1"/>
          </p:nvPr>
        </p:nvSpPr>
        <p:spPr>
          <a:xfrm>
            <a:off x="660400" y="1500188"/>
            <a:ext cx="2836800" cy="914400"/>
          </a:xfrm>
          <a:prstGeom prst="rect">
            <a:avLst/>
          </a:prstGeom>
        </p:spPr>
        <p:txBody>
          <a:bodyPr wrap="none" anchor="t">
            <a:normAutofit/>
          </a:bodyPr>
          <a:lstStyle>
            <a:lvl1pPr algn="r">
              <a:lnSpc>
                <a:spcPct val="100000"/>
              </a:lnSpc>
              <a:defRPr sz="2800"/>
            </a:lvl1pPr>
          </a:lstStyle>
          <a:p>
            <a:pPr lvl="0"/>
            <a:r>
              <a:rPr lang="en-US"/>
              <a:t>Agenda</a:t>
            </a:r>
          </a:p>
        </p:txBody>
      </p:sp>
      <p:sp>
        <p:nvSpPr>
          <p:cNvPr id="11" name="Content Placeholder 10"/>
          <p:cNvSpPr>
            <a:spLocks noGrp="1"/>
          </p:cNvSpPr>
          <p:nvPr>
            <p:ph sz="quarter" idx="1" hasCustomPrompt="1"/>
          </p:nvPr>
        </p:nvSpPr>
        <p:spPr>
          <a:xfrm>
            <a:off x="3746500" y="1500187"/>
            <a:ext cx="7772400" cy="4633200"/>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fld id="{2A27A813-B2FD-42E1-9222-83B574E99074}" type="datetime1">
              <a:rPr lang="zh-CN" altLang="en-US" smtClean="0"/>
              <a:t>2024/12/12</a:t>
            </a:fld>
            <a:endParaRPr lang="en-US" altLang="zh-CN"/>
          </a:p>
        </p:txBody>
      </p:sp>
      <p:sp>
        <p:nvSpPr>
          <p:cNvPr id="4" name="Footer Placeholder 3"/>
          <p:cNvSpPr>
            <a:spLocks noGrp="1"/>
          </p:cNvSpPr>
          <p:nvPr>
            <p:ph type="ftr" sz="quarter" idx="11"/>
          </p:nvPr>
        </p:nvSpPr>
        <p:spPr/>
        <p:txBody>
          <a:bodyPr/>
          <a:lstStyle/>
          <a:p>
            <a:r>
              <a:rPr lang="af-ZA" altLang="zh-CN"/>
              <a:t>OfficePLUS</a:t>
            </a:r>
            <a:endParaRPr lang="zh-CN" altLang="en-US"/>
          </a:p>
        </p:txBody>
      </p:sp>
      <p:sp>
        <p:nvSpPr>
          <p:cNvPr id="5" name="Slide Number Placeholder 4"/>
          <p:cNvSpPr>
            <a:spLocks noGrp="1"/>
          </p:cNvSpPr>
          <p:nvPr>
            <p:ph type="sldNum" sz="quarter" idx="12"/>
          </p:nvPr>
        </p:nvSpPr>
        <p:spPr/>
        <p:txBody>
          <a:bodyPr/>
          <a:lstStyle/>
          <a:p>
            <a:fld id="{7F65B630-C7FF-41C0-9923-C5E5E29EED81}" type="slidenum">
              <a:rPr lang="en-US" altLang="zh-CN" smtClean="0"/>
              <a:pPr/>
              <a:t>‹#›</a:t>
            </a:fld>
            <a:endParaRPr lang="en-US" altLang="zh-CN"/>
          </a:p>
        </p:txBody>
      </p:sp>
      <p:grpSp>
        <p:nvGrpSpPr>
          <p:cNvPr id="10" name="Group 9"/>
          <p:cNvGrpSpPr/>
          <p:nvPr/>
        </p:nvGrpSpPr>
        <p:grpSpPr>
          <a:xfrm>
            <a:off x="2626456" y="1500188"/>
            <a:ext cx="994563" cy="4634686"/>
            <a:chOff x="2626456" y="1500188"/>
            <a:chExt cx="994563" cy="4634686"/>
          </a:xfrm>
        </p:grpSpPr>
        <p:cxnSp>
          <p:nvCxnSpPr>
            <p:cNvPr id="12" name="Straight Connector 11"/>
            <p:cNvCxnSpPr>
              <a:cxnSpLocks/>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13" name="Freeform: Shape 12"/>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321605293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38D0875-BE2D-C175-8C9C-6081C62A1C62}"/>
              </a:ext>
            </a:extLst>
          </p:cNvPr>
          <p:cNvGrpSpPr/>
          <p:nvPr userDrawn="1"/>
        </p:nvGrpSpPr>
        <p:grpSpPr>
          <a:xfrm flipH="1">
            <a:off x="0" y="0"/>
            <a:ext cx="12225339" cy="6232525"/>
            <a:chOff x="0" y="0"/>
            <a:chExt cx="12225339" cy="6232525"/>
          </a:xfrm>
        </p:grpSpPr>
        <p:sp>
          <p:nvSpPr>
            <p:cNvPr id="3" name="Freeform: Shape 2">
              <a:extLst>
                <a:ext uri="{FF2B5EF4-FFF2-40B4-BE49-F238E27FC236}">
                  <a16:creationId xmlns:a16="http://schemas.microsoft.com/office/drawing/2014/main" id="{D22F90C3-F8E6-14C3-1914-0A7A0CC6E24A}"/>
                </a:ext>
              </a:extLst>
            </p:cNvPr>
            <p:cNvSpPr>
              <a:spLocks/>
            </p:cNvSpPr>
            <p:nvPr userDrawn="1"/>
          </p:nvSpPr>
          <p:spPr bwMode="auto">
            <a:xfrm>
              <a:off x="4013579" y="1786389"/>
              <a:ext cx="8211760" cy="3677786"/>
            </a:xfrm>
            <a:custGeom>
              <a:avLst/>
              <a:gdLst>
                <a:gd name="T0" fmla="*/ 5160 w 5160"/>
                <a:gd name="T1" fmla="*/ 2311 h 2311"/>
                <a:gd name="T2" fmla="*/ 0 w 5160"/>
                <a:gd name="T3" fmla="*/ 2311 h 2311"/>
                <a:gd name="T4" fmla="*/ 2295 w 5160"/>
                <a:gd name="T5" fmla="*/ 0 h 2311"/>
                <a:gd name="T6" fmla="*/ 5160 w 5160"/>
                <a:gd name="T7" fmla="*/ 0 h 2311"/>
                <a:gd name="T8" fmla="*/ 5160 w 5160"/>
                <a:gd name="T9" fmla="*/ 2311 h 2311"/>
              </a:gdLst>
              <a:ahLst/>
              <a:cxnLst>
                <a:cxn ang="0">
                  <a:pos x="T0" y="T1"/>
                </a:cxn>
                <a:cxn ang="0">
                  <a:pos x="T2" y="T3"/>
                </a:cxn>
                <a:cxn ang="0">
                  <a:pos x="T4" y="T5"/>
                </a:cxn>
                <a:cxn ang="0">
                  <a:pos x="T6" y="T7"/>
                </a:cxn>
                <a:cxn ang="0">
                  <a:pos x="T8" y="T9"/>
                </a:cxn>
              </a:cxnLst>
              <a:rect l="0" t="0" r="r" b="b"/>
              <a:pathLst>
                <a:path w="5160" h="2311">
                  <a:moveTo>
                    <a:pt x="5160" y="2311"/>
                  </a:moveTo>
                  <a:lnTo>
                    <a:pt x="0" y="2311"/>
                  </a:lnTo>
                  <a:lnTo>
                    <a:pt x="2295" y="0"/>
                  </a:lnTo>
                  <a:lnTo>
                    <a:pt x="5160" y="0"/>
                  </a:lnTo>
                  <a:lnTo>
                    <a:pt x="5160" y="23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Shape 6">
              <a:extLst>
                <a:ext uri="{FF2B5EF4-FFF2-40B4-BE49-F238E27FC236}">
                  <a16:creationId xmlns:a16="http://schemas.microsoft.com/office/drawing/2014/main" id="{7E6833B5-B298-C409-5AD3-6C238115F9FA}"/>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blipFill rotWithShape="0">
              <a:blip r:embed="rId2"/>
              <a:srcRect/>
              <a:stretch>
                <a:fillRect t="-31000" b="-194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9" name="Freeform: Shape 8">
              <a:extLst>
                <a:ext uri="{FF2B5EF4-FFF2-40B4-BE49-F238E27FC236}">
                  <a16:creationId xmlns:a16="http://schemas.microsoft.com/office/drawing/2014/main" id="{714339AB-6A63-CA64-7314-71BD5737E72B}"/>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10" name="Freeform: Shape 9">
              <a:extLst>
                <a:ext uri="{FF2B5EF4-FFF2-40B4-BE49-F238E27FC236}">
                  <a16:creationId xmlns:a16="http://schemas.microsoft.com/office/drawing/2014/main" id="{66B33B8E-32F5-DEC8-8618-39D918A0D5FC}"/>
                </a:ext>
              </a:extLst>
            </p:cNvPr>
            <p:cNvSpPr>
              <a:spLocks/>
            </p:cNvSpPr>
            <p:nvPr userDrawn="1"/>
          </p:nvSpPr>
          <p:spPr bwMode="auto">
            <a:xfrm>
              <a:off x="3036888" y="976313"/>
              <a:ext cx="3008313" cy="1576387"/>
            </a:xfrm>
            <a:custGeom>
              <a:avLst/>
              <a:gdLst>
                <a:gd name="T0" fmla="*/ 879 w 1895"/>
                <a:gd name="T1" fmla="*/ 993 h 993"/>
                <a:gd name="T2" fmla="*/ 0 w 1895"/>
                <a:gd name="T3" fmla="*/ 993 h 993"/>
                <a:gd name="T4" fmla="*/ 1019 w 1895"/>
                <a:gd name="T5" fmla="*/ 0 h 993"/>
                <a:gd name="T6" fmla="*/ 1895 w 1895"/>
                <a:gd name="T7" fmla="*/ 0 h 993"/>
                <a:gd name="T8" fmla="*/ 879 w 1895"/>
                <a:gd name="T9" fmla="*/ 993 h 993"/>
              </a:gdLst>
              <a:ahLst/>
              <a:cxnLst>
                <a:cxn ang="0">
                  <a:pos x="T0" y="T1"/>
                </a:cxn>
                <a:cxn ang="0">
                  <a:pos x="T2" y="T3"/>
                </a:cxn>
                <a:cxn ang="0">
                  <a:pos x="T4" y="T5"/>
                </a:cxn>
                <a:cxn ang="0">
                  <a:pos x="T6" y="T7"/>
                </a:cxn>
                <a:cxn ang="0">
                  <a:pos x="T8" y="T9"/>
                </a:cxn>
              </a:cxnLst>
              <a:rect l="0" t="0" r="r" b="b"/>
              <a:pathLst>
                <a:path w="1895" h="993">
                  <a:moveTo>
                    <a:pt x="879" y="993"/>
                  </a:moveTo>
                  <a:lnTo>
                    <a:pt x="0" y="993"/>
                  </a:lnTo>
                  <a:lnTo>
                    <a:pt x="1019" y="0"/>
                  </a:lnTo>
                  <a:lnTo>
                    <a:pt x="1895" y="0"/>
                  </a:lnTo>
                  <a:lnTo>
                    <a:pt x="879" y="9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Shape 10">
              <a:extLst>
                <a:ext uri="{FF2B5EF4-FFF2-40B4-BE49-F238E27FC236}">
                  <a16:creationId xmlns:a16="http://schemas.microsoft.com/office/drawing/2014/main" id="{1311523C-E2E1-1585-5BFE-9E68386966E7}"/>
                </a:ext>
              </a:extLst>
            </p:cNvPr>
            <p:cNvSpPr>
              <a:spLocks/>
            </p:cNvSpPr>
            <p:nvPr userDrawn="1"/>
          </p:nvSpPr>
          <p:spPr bwMode="auto">
            <a:xfrm>
              <a:off x="3817938" y="4659313"/>
              <a:ext cx="3003550" cy="1573212"/>
            </a:xfrm>
            <a:custGeom>
              <a:avLst/>
              <a:gdLst>
                <a:gd name="T0" fmla="*/ 876 w 1892"/>
                <a:gd name="T1" fmla="*/ 991 h 991"/>
                <a:gd name="T2" fmla="*/ 0 w 1892"/>
                <a:gd name="T3" fmla="*/ 991 h 991"/>
                <a:gd name="T4" fmla="*/ 1016 w 1892"/>
                <a:gd name="T5" fmla="*/ 0 h 991"/>
                <a:gd name="T6" fmla="*/ 1892 w 1892"/>
                <a:gd name="T7" fmla="*/ 0 h 991"/>
                <a:gd name="T8" fmla="*/ 876 w 1892"/>
                <a:gd name="T9" fmla="*/ 991 h 991"/>
              </a:gdLst>
              <a:ahLst/>
              <a:cxnLst>
                <a:cxn ang="0">
                  <a:pos x="T0" y="T1"/>
                </a:cxn>
                <a:cxn ang="0">
                  <a:pos x="T2" y="T3"/>
                </a:cxn>
                <a:cxn ang="0">
                  <a:pos x="T4" y="T5"/>
                </a:cxn>
                <a:cxn ang="0">
                  <a:pos x="T6" y="T7"/>
                </a:cxn>
                <a:cxn ang="0">
                  <a:pos x="T8" y="T9"/>
                </a:cxn>
              </a:cxnLst>
              <a:rect l="0" t="0" r="r" b="b"/>
              <a:pathLst>
                <a:path w="1892" h="991">
                  <a:moveTo>
                    <a:pt x="876" y="991"/>
                  </a:moveTo>
                  <a:lnTo>
                    <a:pt x="0" y="991"/>
                  </a:lnTo>
                  <a:lnTo>
                    <a:pt x="1016" y="0"/>
                  </a:lnTo>
                  <a:lnTo>
                    <a:pt x="1892" y="0"/>
                  </a:lnTo>
                  <a:lnTo>
                    <a:pt x="876" y="99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Shape 11">
              <a:extLst>
                <a:ext uri="{FF2B5EF4-FFF2-40B4-BE49-F238E27FC236}">
                  <a16:creationId xmlns:a16="http://schemas.microsoft.com/office/drawing/2014/main" id="{CBEC79D6-F838-39FD-135B-881D38DC681B}"/>
                </a:ext>
              </a:extLst>
            </p:cNvPr>
            <p:cNvSpPr>
              <a:spLocks/>
            </p:cNvSpPr>
            <p:nvPr userDrawn="1"/>
          </p:nvSpPr>
          <p:spPr bwMode="auto">
            <a:xfrm>
              <a:off x="0" y="0"/>
              <a:ext cx="3702050" cy="3687763"/>
            </a:xfrm>
            <a:custGeom>
              <a:avLst/>
              <a:gdLst>
                <a:gd name="T0" fmla="*/ 0 w 2332"/>
                <a:gd name="T1" fmla="*/ 2323 h 2323"/>
                <a:gd name="T2" fmla="*/ 0 w 2332"/>
                <a:gd name="T3" fmla="*/ 0 h 2323"/>
                <a:gd name="T4" fmla="*/ 2332 w 2332"/>
                <a:gd name="T5" fmla="*/ 0 h 2323"/>
                <a:gd name="T6" fmla="*/ 0 w 2332"/>
                <a:gd name="T7" fmla="*/ 2323 h 2323"/>
              </a:gdLst>
              <a:ahLst/>
              <a:cxnLst>
                <a:cxn ang="0">
                  <a:pos x="T0" y="T1"/>
                </a:cxn>
                <a:cxn ang="0">
                  <a:pos x="T2" y="T3"/>
                </a:cxn>
                <a:cxn ang="0">
                  <a:pos x="T4" y="T5"/>
                </a:cxn>
                <a:cxn ang="0">
                  <a:pos x="T6" y="T7"/>
                </a:cxn>
              </a:cxnLst>
              <a:rect l="0" t="0" r="r" b="b"/>
              <a:pathLst>
                <a:path w="2332" h="2323">
                  <a:moveTo>
                    <a:pt x="0" y="2323"/>
                  </a:moveTo>
                  <a:lnTo>
                    <a:pt x="0" y="0"/>
                  </a:lnTo>
                  <a:lnTo>
                    <a:pt x="2332" y="0"/>
                  </a:lnTo>
                  <a:lnTo>
                    <a:pt x="0" y="23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Title 4"/>
          <p:cNvSpPr>
            <a:spLocks noGrp="1"/>
          </p:cNvSpPr>
          <p:nvPr>
            <p:ph type="title" hasCustomPrompt="1"/>
          </p:nvPr>
        </p:nvSpPr>
        <p:spPr>
          <a:xfrm>
            <a:off x="660401" y="2430775"/>
            <a:ext cx="5112646" cy="1286086"/>
          </a:xfrm>
          <a:prstGeom prst="rect">
            <a:avLst/>
          </a:prstGeom>
        </p:spPr>
        <p:txBody>
          <a:bodyPr>
            <a:noAutofit/>
          </a:bodyPr>
          <a:lstStyle>
            <a:lvl1pPr algn="l">
              <a:lnSpc>
                <a:spcPct val="100000"/>
              </a:lnSpc>
              <a:defRPr sz="4400">
                <a:solidFill>
                  <a:srgbClr val="FFFFFF"/>
                </a:solidFill>
              </a:defRPr>
            </a:lvl1pPr>
          </a:lstStyle>
          <a:p>
            <a:pPr lvl="0"/>
            <a:r>
              <a:rPr lang="en-US"/>
              <a:t>Click to add title</a:t>
            </a:r>
          </a:p>
        </p:txBody>
      </p:sp>
      <p:sp>
        <p:nvSpPr>
          <p:cNvPr id="25" name="Text Placeholder 24"/>
          <p:cNvSpPr>
            <a:spLocks noGrp="1"/>
          </p:cNvSpPr>
          <p:nvPr>
            <p:ph type="body" sz="quarter" idx="1" hasCustomPrompt="1"/>
          </p:nvPr>
        </p:nvSpPr>
        <p:spPr>
          <a:xfrm>
            <a:off x="660401" y="3728714"/>
            <a:ext cx="5112646" cy="893715"/>
          </a:xfrm>
          <a:prstGeom prst="rect">
            <a:avLst/>
          </a:prstGeom>
        </p:spPr>
        <p:txBody>
          <a:bodyPr anchor="t">
            <a:normAutofit/>
          </a:bodyPr>
          <a:lstStyle>
            <a:lvl1pPr marL="0" indent="0" algn="l">
              <a:lnSpc>
                <a:spcPct val="120000"/>
              </a:lnSpc>
              <a:buFont typeface="+mj-lt"/>
              <a:buNone/>
              <a:defRPr sz="1600" b="0">
                <a:solidFill>
                  <a:srgbClr val="FFFFFF"/>
                </a:solidFill>
                <a:latin typeface="+mn-lt"/>
              </a:defRPr>
            </a:lvl1pPr>
          </a:lstStyle>
          <a:p>
            <a:pPr lvl="0"/>
            <a:r>
              <a:rPr lang="en-US"/>
              <a:t>Click to add text</a:t>
            </a:r>
          </a:p>
        </p:txBody>
      </p:sp>
      <p:sp>
        <p:nvSpPr>
          <p:cNvPr id="4" name="Date Placeholder 3"/>
          <p:cNvSpPr>
            <a:spLocks noGrp="1"/>
          </p:cNvSpPr>
          <p:nvPr>
            <p:ph type="dt" sz="half" idx="10"/>
          </p:nvPr>
        </p:nvSpPr>
        <p:spPr/>
        <p:txBody>
          <a:bodyPr/>
          <a:lstStyle/>
          <a:p>
            <a:fld id="{2A27A813-B2FD-42E1-9222-83B574E99074}" type="datetime1">
              <a:rPr lang="zh-CN" altLang="en-US" smtClean="0"/>
              <a:t>2024/12/12</a:t>
            </a:fld>
            <a:endParaRPr lang="en-US" altLang="zh-CN"/>
          </a:p>
        </p:txBody>
      </p:sp>
      <p:sp>
        <p:nvSpPr>
          <p:cNvPr id="6" name="Footer Placeholder 5"/>
          <p:cNvSpPr>
            <a:spLocks noGrp="1"/>
          </p:cNvSpPr>
          <p:nvPr>
            <p:ph type="ftr" sz="quarter" idx="11"/>
          </p:nvPr>
        </p:nvSpPr>
        <p:spPr/>
        <p:txBody>
          <a:bodyPr/>
          <a:lstStyle/>
          <a:p>
            <a:r>
              <a:rPr lang="af-ZA" altLang="zh-CN"/>
              <a:t>OfficePLUS</a:t>
            </a:r>
            <a:endParaRPr lang="zh-CN" altLang="en-US"/>
          </a:p>
        </p:txBody>
      </p:sp>
      <p:sp>
        <p:nvSpPr>
          <p:cNvPr id="8" name="Slide Number Placeholder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396739711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D10539A-C1C4-6938-E08F-ABBF8809B51F}"/>
              </a:ext>
            </a:extLst>
          </p:cNvPr>
          <p:cNvGrpSpPr/>
          <p:nvPr userDrawn="1"/>
        </p:nvGrpSpPr>
        <p:grpSpPr>
          <a:xfrm>
            <a:off x="0" y="0"/>
            <a:ext cx="12192000" cy="6858000"/>
            <a:chOff x="0" y="0"/>
            <a:chExt cx="12192000" cy="6858000"/>
          </a:xfrm>
        </p:grpSpPr>
        <p:sp>
          <p:nvSpPr>
            <p:cNvPr id="6" name="Rectangle 5">
              <a:extLst>
                <a:ext uri="{FF2B5EF4-FFF2-40B4-BE49-F238E27FC236}">
                  <a16:creationId xmlns:a16="http://schemas.microsoft.com/office/drawing/2014/main" id="{6827E2AD-3652-ED88-F70A-AB4CB38FE0AE}"/>
                </a:ext>
              </a:extLst>
            </p:cNvPr>
            <p:cNvSpPr/>
            <p:nvPr userDrawn="1"/>
          </p:nvSpPr>
          <p:spPr>
            <a:xfrm>
              <a:off x="0" y="0"/>
              <a:ext cx="12192000" cy="6858000"/>
            </a:xfrm>
            <a:prstGeom prst="rect">
              <a:avLst/>
            </a:prstGeom>
            <a:blipFill rotWithShape="0">
              <a:blip r:embed="rId2"/>
              <a:srcRect/>
              <a:stretch>
                <a:fillRect t="-18520" b="-926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8" name="Rectangle 7">
              <a:extLst>
                <a:ext uri="{FF2B5EF4-FFF2-40B4-BE49-F238E27FC236}">
                  <a16:creationId xmlns:a16="http://schemas.microsoft.com/office/drawing/2014/main" id="{AC21FF61-D406-0CC5-1220-B0D3CCB8BCFE}"/>
                </a:ext>
              </a:extLst>
            </p:cNvPr>
            <p:cNvSpPr/>
            <p:nvPr userDrawn="1"/>
          </p:nvSpPr>
          <p:spPr>
            <a:xfrm>
              <a:off x="0" y="0"/>
              <a:ext cx="12192000" cy="68580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 name="Title 8"/>
          <p:cNvSpPr>
            <a:spLocks noGrp="1"/>
          </p:cNvSpPr>
          <p:nvPr>
            <p:ph type="title" hasCustomPrompt="1"/>
          </p:nvPr>
        </p:nvSpPr>
        <p:spPr>
          <a:xfrm>
            <a:off x="660400" y="0"/>
            <a:ext cx="10858500" cy="1028700"/>
          </a:xfrm>
          <a:prstGeom prst="rect">
            <a:avLst/>
          </a:prstGeom>
        </p:spPr>
        <p:txBody>
          <a:bodyPr anchor="b">
            <a:normAutofit/>
          </a:bodyPr>
          <a:lstStyle>
            <a:lvl1pPr>
              <a:lnSpc>
                <a:spcPct val="100000"/>
              </a:lnSpc>
              <a:defRPr>
                <a:solidFill>
                  <a:schemeClr val="accent1"/>
                </a:solidFill>
              </a:defRPr>
            </a:lvl1pPr>
          </a:lstStyle>
          <a:p>
            <a:pPr lvl="0"/>
            <a:r>
              <a:rPr lang="en-US"/>
              <a:t>Click to add title</a:t>
            </a:r>
          </a:p>
        </p:txBody>
      </p:sp>
      <p:sp>
        <p:nvSpPr>
          <p:cNvPr id="2" name="Date Placeholder 1"/>
          <p:cNvSpPr>
            <a:spLocks noGrp="1"/>
          </p:cNvSpPr>
          <p:nvPr>
            <p:ph type="dt" sz="half" idx="10"/>
          </p:nvPr>
        </p:nvSpPr>
        <p:spPr/>
        <p:txBody>
          <a:bodyPr/>
          <a:lstStyle/>
          <a:p>
            <a:fld id="{E2982A54-1ED4-49C6-8154-FC2019FF8FB3}" type="datetime1">
              <a:rPr lang="zh-CN" altLang="en-US" smtClean="0"/>
              <a:t>2024/12/12</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76898184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3D36A-0885-4071-9EF1-0FE4286E17CF}" type="datetime1">
              <a:rPr lang="zh-CN" altLang="en-US" smtClean="0"/>
              <a:t>2024/12/12</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2148401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461161A-EA3E-9A33-5EFB-C02A27B5CDEB}"/>
              </a:ext>
            </a:extLst>
          </p:cNvPr>
          <p:cNvGrpSpPr/>
          <p:nvPr userDrawn="1"/>
        </p:nvGrpSpPr>
        <p:grpSpPr>
          <a:xfrm>
            <a:off x="0" y="0"/>
            <a:ext cx="12225339" cy="6232525"/>
            <a:chOff x="0" y="0"/>
            <a:chExt cx="12225339" cy="6232525"/>
          </a:xfrm>
        </p:grpSpPr>
        <p:sp>
          <p:nvSpPr>
            <p:cNvPr id="3" name="Freeform: Shape 2">
              <a:extLst>
                <a:ext uri="{FF2B5EF4-FFF2-40B4-BE49-F238E27FC236}">
                  <a16:creationId xmlns:a16="http://schemas.microsoft.com/office/drawing/2014/main" id="{970670EE-414B-1041-1591-AAED24CE87EC}"/>
                </a:ext>
              </a:extLst>
            </p:cNvPr>
            <p:cNvSpPr>
              <a:spLocks/>
            </p:cNvSpPr>
            <p:nvPr userDrawn="1"/>
          </p:nvSpPr>
          <p:spPr bwMode="auto">
            <a:xfrm>
              <a:off x="4013579" y="1786389"/>
              <a:ext cx="8211760" cy="3677786"/>
            </a:xfrm>
            <a:custGeom>
              <a:avLst/>
              <a:gdLst>
                <a:gd name="T0" fmla="*/ 5160 w 5160"/>
                <a:gd name="T1" fmla="*/ 2311 h 2311"/>
                <a:gd name="T2" fmla="*/ 0 w 5160"/>
                <a:gd name="T3" fmla="*/ 2311 h 2311"/>
                <a:gd name="T4" fmla="*/ 2295 w 5160"/>
                <a:gd name="T5" fmla="*/ 0 h 2311"/>
                <a:gd name="T6" fmla="*/ 5160 w 5160"/>
                <a:gd name="T7" fmla="*/ 0 h 2311"/>
                <a:gd name="T8" fmla="*/ 5160 w 5160"/>
                <a:gd name="T9" fmla="*/ 2311 h 2311"/>
              </a:gdLst>
              <a:ahLst/>
              <a:cxnLst>
                <a:cxn ang="0">
                  <a:pos x="T0" y="T1"/>
                </a:cxn>
                <a:cxn ang="0">
                  <a:pos x="T2" y="T3"/>
                </a:cxn>
                <a:cxn ang="0">
                  <a:pos x="T4" y="T5"/>
                </a:cxn>
                <a:cxn ang="0">
                  <a:pos x="T6" y="T7"/>
                </a:cxn>
                <a:cxn ang="0">
                  <a:pos x="T8" y="T9"/>
                </a:cxn>
              </a:cxnLst>
              <a:rect l="0" t="0" r="r" b="b"/>
              <a:pathLst>
                <a:path w="5160" h="2311">
                  <a:moveTo>
                    <a:pt x="5160" y="2311"/>
                  </a:moveTo>
                  <a:lnTo>
                    <a:pt x="0" y="2311"/>
                  </a:lnTo>
                  <a:lnTo>
                    <a:pt x="2295" y="0"/>
                  </a:lnTo>
                  <a:lnTo>
                    <a:pt x="5160" y="0"/>
                  </a:lnTo>
                  <a:lnTo>
                    <a:pt x="5160" y="23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Shape 5">
              <a:extLst>
                <a:ext uri="{FF2B5EF4-FFF2-40B4-BE49-F238E27FC236}">
                  <a16:creationId xmlns:a16="http://schemas.microsoft.com/office/drawing/2014/main" id="{67155F59-0464-EF7E-7918-0AE515152187}"/>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blipFill rotWithShape="0">
              <a:blip r:embed="rId2"/>
              <a:srcRect/>
              <a:stretch>
                <a:fillRect t="-31000" b="-194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8" name="Freeform: Shape 7">
              <a:extLst>
                <a:ext uri="{FF2B5EF4-FFF2-40B4-BE49-F238E27FC236}">
                  <a16:creationId xmlns:a16="http://schemas.microsoft.com/office/drawing/2014/main" id="{DEC5BAFF-1FEA-58DC-9A91-3471F842F8F5}"/>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9" name="Freeform: Shape 8">
              <a:extLst>
                <a:ext uri="{FF2B5EF4-FFF2-40B4-BE49-F238E27FC236}">
                  <a16:creationId xmlns:a16="http://schemas.microsoft.com/office/drawing/2014/main" id="{7F622A94-C7C7-902C-DED3-F995F030DD12}"/>
                </a:ext>
              </a:extLst>
            </p:cNvPr>
            <p:cNvSpPr>
              <a:spLocks/>
            </p:cNvSpPr>
            <p:nvPr userDrawn="1"/>
          </p:nvSpPr>
          <p:spPr bwMode="auto">
            <a:xfrm>
              <a:off x="3036888" y="976313"/>
              <a:ext cx="3008313" cy="1576387"/>
            </a:xfrm>
            <a:custGeom>
              <a:avLst/>
              <a:gdLst>
                <a:gd name="T0" fmla="*/ 879 w 1895"/>
                <a:gd name="T1" fmla="*/ 993 h 993"/>
                <a:gd name="T2" fmla="*/ 0 w 1895"/>
                <a:gd name="T3" fmla="*/ 993 h 993"/>
                <a:gd name="T4" fmla="*/ 1019 w 1895"/>
                <a:gd name="T5" fmla="*/ 0 h 993"/>
                <a:gd name="T6" fmla="*/ 1895 w 1895"/>
                <a:gd name="T7" fmla="*/ 0 h 993"/>
                <a:gd name="T8" fmla="*/ 879 w 1895"/>
                <a:gd name="T9" fmla="*/ 993 h 993"/>
              </a:gdLst>
              <a:ahLst/>
              <a:cxnLst>
                <a:cxn ang="0">
                  <a:pos x="T0" y="T1"/>
                </a:cxn>
                <a:cxn ang="0">
                  <a:pos x="T2" y="T3"/>
                </a:cxn>
                <a:cxn ang="0">
                  <a:pos x="T4" y="T5"/>
                </a:cxn>
                <a:cxn ang="0">
                  <a:pos x="T6" y="T7"/>
                </a:cxn>
                <a:cxn ang="0">
                  <a:pos x="T8" y="T9"/>
                </a:cxn>
              </a:cxnLst>
              <a:rect l="0" t="0" r="r" b="b"/>
              <a:pathLst>
                <a:path w="1895" h="993">
                  <a:moveTo>
                    <a:pt x="879" y="993"/>
                  </a:moveTo>
                  <a:lnTo>
                    <a:pt x="0" y="993"/>
                  </a:lnTo>
                  <a:lnTo>
                    <a:pt x="1019" y="0"/>
                  </a:lnTo>
                  <a:lnTo>
                    <a:pt x="1895" y="0"/>
                  </a:lnTo>
                  <a:lnTo>
                    <a:pt x="879" y="9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Shape 9">
              <a:extLst>
                <a:ext uri="{FF2B5EF4-FFF2-40B4-BE49-F238E27FC236}">
                  <a16:creationId xmlns:a16="http://schemas.microsoft.com/office/drawing/2014/main" id="{B300EAEF-DE4B-BB74-7F78-C81DB6D7EC9E}"/>
                </a:ext>
              </a:extLst>
            </p:cNvPr>
            <p:cNvSpPr>
              <a:spLocks/>
            </p:cNvSpPr>
            <p:nvPr userDrawn="1"/>
          </p:nvSpPr>
          <p:spPr bwMode="auto">
            <a:xfrm>
              <a:off x="3817938" y="4659313"/>
              <a:ext cx="3003550" cy="1573212"/>
            </a:xfrm>
            <a:custGeom>
              <a:avLst/>
              <a:gdLst>
                <a:gd name="T0" fmla="*/ 876 w 1892"/>
                <a:gd name="T1" fmla="*/ 991 h 991"/>
                <a:gd name="T2" fmla="*/ 0 w 1892"/>
                <a:gd name="T3" fmla="*/ 991 h 991"/>
                <a:gd name="T4" fmla="*/ 1016 w 1892"/>
                <a:gd name="T5" fmla="*/ 0 h 991"/>
                <a:gd name="T6" fmla="*/ 1892 w 1892"/>
                <a:gd name="T7" fmla="*/ 0 h 991"/>
                <a:gd name="T8" fmla="*/ 876 w 1892"/>
                <a:gd name="T9" fmla="*/ 991 h 991"/>
              </a:gdLst>
              <a:ahLst/>
              <a:cxnLst>
                <a:cxn ang="0">
                  <a:pos x="T0" y="T1"/>
                </a:cxn>
                <a:cxn ang="0">
                  <a:pos x="T2" y="T3"/>
                </a:cxn>
                <a:cxn ang="0">
                  <a:pos x="T4" y="T5"/>
                </a:cxn>
                <a:cxn ang="0">
                  <a:pos x="T6" y="T7"/>
                </a:cxn>
                <a:cxn ang="0">
                  <a:pos x="T8" y="T9"/>
                </a:cxn>
              </a:cxnLst>
              <a:rect l="0" t="0" r="r" b="b"/>
              <a:pathLst>
                <a:path w="1892" h="991">
                  <a:moveTo>
                    <a:pt x="876" y="991"/>
                  </a:moveTo>
                  <a:lnTo>
                    <a:pt x="0" y="991"/>
                  </a:lnTo>
                  <a:lnTo>
                    <a:pt x="1016" y="0"/>
                  </a:lnTo>
                  <a:lnTo>
                    <a:pt x="1892" y="0"/>
                  </a:lnTo>
                  <a:lnTo>
                    <a:pt x="876" y="99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Shape 10">
              <a:extLst>
                <a:ext uri="{FF2B5EF4-FFF2-40B4-BE49-F238E27FC236}">
                  <a16:creationId xmlns:a16="http://schemas.microsoft.com/office/drawing/2014/main" id="{C510EABA-A02F-8BF7-00F8-D61FB9895669}"/>
                </a:ext>
              </a:extLst>
            </p:cNvPr>
            <p:cNvSpPr>
              <a:spLocks/>
            </p:cNvSpPr>
            <p:nvPr userDrawn="1"/>
          </p:nvSpPr>
          <p:spPr bwMode="auto">
            <a:xfrm>
              <a:off x="0" y="0"/>
              <a:ext cx="3702050" cy="3687763"/>
            </a:xfrm>
            <a:custGeom>
              <a:avLst/>
              <a:gdLst>
                <a:gd name="T0" fmla="*/ 0 w 2332"/>
                <a:gd name="T1" fmla="*/ 2323 h 2323"/>
                <a:gd name="T2" fmla="*/ 0 w 2332"/>
                <a:gd name="T3" fmla="*/ 0 h 2323"/>
                <a:gd name="T4" fmla="*/ 2332 w 2332"/>
                <a:gd name="T5" fmla="*/ 0 h 2323"/>
                <a:gd name="T6" fmla="*/ 0 w 2332"/>
                <a:gd name="T7" fmla="*/ 2323 h 2323"/>
              </a:gdLst>
              <a:ahLst/>
              <a:cxnLst>
                <a:cxn ang="0">
                  <a:pos x="T0" y="T1"/>
                </a:cxn>
                <a:cxn ang="0">
                  <a:pos x="T2" y="T3"/>
                </a:cxn>
                <a:cxn ang="0">
                  <a:pos x="T4" y="T5"/>
                </a:cxn>
                <a:cxn ang="0">
                  <a:pos x="T6" y="T7"/>
                </a:cxn>
              </a:cxnLst>
              <a:rect l="0" t="0" r="r" b="b"/>
              <a:pathLst>
                <a:path w="2332" h="2323">
                  <a:moveTo>
                    <a:pt x="0" y="2323"/>
                  </a:moveTo>
                  <a:lnTo>
                    <a:pt x="0" y="0"/>
                  </a:lnTo>
                  <a:lnTo>
                    <a:pt x="2332" y="0"/>
                  </a:lnTo>
                  <a:lnTo>
                    <a:pt x="0" y="23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Title 4"/>
          <p:cNvSpPr>
            <a:spLocks noGrp="1"/>
          </p:cNvSpPr>
          <p:nvPr>
            <p:ph type="title" hasCustomPrompt="1"/>
          </p:nvPr>
        </p:nvSpPr>
        <p:spPr>
          <a:xfrm>
            <a:off x="6534150" y="1786389"/>
            <a:ext cx="4984749" cy="2872924"/>
          </a:xfrm>
          <a:prstGeom prst="rect">
            <a:avLst/>
          </a:prstGeom>
        </p:spPr>
        <p:txBody>
          <a:bodyPr wrap="square" anchor="b">
            <a:normAutofit/>
          </a:bodyPr>
          <a:lstStyle>
            <a:lvl1pPr algn="r">
              <a:lnSpc>
                <a:spcPct val="100000"/>
              </a:lnSpc>
              <a:defRPr sz="7200">
                <a:ln w="19050">
                  <a:noFill/>
                </a:ln>
                <a:solidFill>
                  <a:srgbClr val="FFFFFF"/>
                </a:solidFill>
              </a:defRPr>
            </a:lvl1pPr>
          </a:lstStyle>
          <a:p>
            <a:pPr lvl="0"/>
            <a:r>
              <a:rPr lang="en-US"/>
              <a:t>Click to add title</a:t>
            </a:r>
          </a:p>
        </p:txBody>
      </p:sp>
      <p:sp>
        <p:nvSpPr>
          <p:cNvPr id="4" name="Text Placeholder 3"/>
          <p:cNvSpPr>
            <a:spLocks noGrp="1"/>
          </p:cNvSpPr>
          <p:nvPr>
            <p:ph type="body" sz="quarter" idx="13" hasCustomPrompt="1"/>
          </p:nvPr>
        </p:nvSpPr>
        <p:spPr>
          <a:xfrm>
            <a:off x="9790090" y="5857101"/>
            <a:ext cx="1698670"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8091420" y="5857101"/>
            <a:ext cx="1698670" cy="276999"/>
          </a:xfrm>
          <a:prstGeom prst="rect">
            <a:avLst/>
          </a:prstGeom>
        </p:spPr>
        <p:txBody>
          <a:bodyPr wrap="none">
            <a:normAutofit/>
          </a:bodyPr>
          <a:lstStyle>
            <a:lvl1pPr marL="0" indent="0" algn="r">
              <a:lnSpc>
                <a:spcPct val="100000"/>
              </a:lnSpc>
              <a:buNone/>
              <a:defRPr sz="1200"/>
            </a:lvl1pPr>
          </a:lstStyle>
          <a:p>
            <a:pPr lvl="0"/>
            <a:r>
              <a:rPr lang="en-US"/>
              <a:t>www.officeplus.cn</a:t>
            </a:r>
          </a:p>
        </p:txBody>
      </p:sp>
    </p:spTree>
    <p:extLst>
      <p:ext uri="{BB962C8B-B14F-4D97-AF65-F5344CB8AC3E}">
        <p14:creationId xmlns:p14="http://schemas.microsoft.com/office/powerpoint/2010/main" val="154712835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5EBB1C9F-4501-B12C-1932-857AB789F053}"/>
              </a:ext>
            </a:extLst>
          </p:cNvPr>
          <p:cNvGrpSpPr/>
          <p:nvPr userDrawn="1"/>
        </p:nvGrpSpPr>
        <p:grpSpPr>
          <a:xfrm>
            <a:off x="-1" y="-17020"/>
            <a:ext cx="12282709" cy="7114295"/>
            <a:chOff x="-1" y="-17020"/>
            <a:chExt cx="12282709" cy="7114295"/>
          </a:xfrm>
        </p:grpSpPr>
        <p:sp>
          <p:nvSpPr>
            <p:cNvPr id="7" name="矩形 6">
              <a:extLst>
                <a:ext uri="{FF2B5EF4-FFF2-40B4-BE49-F238E27FC236}">
                  <a16:creationId xmlns:a16="http://schemas.microsoft.com/office/drawing/2014/main" id="{9D849EB6-4CBB-2E10-6DF3-895ED17B0551}"/>
                </a:ext>
              </a:extLst>
            </p:cNvPr>
            <p:cNvSpPr>
              <a:spLocks noChangeAspect="1"/>
            </p:cNvSpPr>
            <p:nvPr/>
          </p:nvSpPr>
          <p:spPr>
            <a:xfrm>
              <a:off x="0" y="-17020"/>
              <a:ext cx="12192000" cy="6885026"/>
            </a:xfrm>
            <a:prstGeom prst="rect">
              <a:avLst/>
            </a:prstGeom>
            <a:blipFill dpi="0" rotWithShape="1">
              <a:blip r:embed="rId2" cstate="email">
                <a:duotone>
                  <a:schemeClr val="bg2">
                    <a:shade val="45000"/>
                    <a:satMod val="135000"/>
                  </a:schemeClr>
                  <a:prstClr val="white"/>
                </a:duotone>
                <a:alphaModFix amt="12000"/>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nvGrpSpPr>
            <p:cNvPr id="8" name="组合 7">
              <a:extLst>
                <a:ext uri="{FF2B5EF4-FFF2-40B4-BE49-F238E27FC236}">
                  <a16:creationId xmlns:a16="http://schemas.microsoft.com/office/drawing/2014/main" id="{4FA08DC4-DFDE-49E4-D339-AB287B547E50}"/>
                </a:ext>
              </a:extLst>
            </p:cNvPr>
            <p:cNvGrpSpPr/>
            <p:nvPr/>
          </p:nvGrpSpPr>
          <p:grpSpPr>
            <a:xfrm>
              <a:off x="-1" y="0"/>
              <a:ext cx="3147681" cy="4030093"/>
              <a:chOff x="-1" y="0"/>
              <a:chExt cx="3147681" cy="4030093"/>
            </a:xfrm>
          </p:grpSpPr>
          <p:sp>
            <p:nvSpPr>
              <p:cNvPr id="30" name="任意多边形: 形状 29">
                <a:extLst>
                  <a:ext uri="{FF2B5EF4-FFF2-40B4-BE49-F238E27FC236}">
                    <a16:creationId xmlns:a16="http://schemas.microsoft.com/office/drawing/2014/main" id="{33A1B202-7715-78B0-8728-0B5D16BB7F13}"/>
                  </a:ext>
                </a:extLst>
              </p:cNvPr>
              <p:cNvSpPr/>
              <p:nvPr/>
            </p:nvSpPr>
            <p:spPr>
              <a:xfrm>
                <a:off x="0" y="302187"/>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solidFill>
                <a:schemeClr val="accent1">
                  <a:alpha val="50000"/>
                </a:schemeClr>
              </a:solidFill>
              <a:ln w="9525" cap="flat">
                <a:noFill/>
                <a:prstDash val="solid"/>
                <a:miter/>
              </a:ln>
            </p:spPr>
            <p:txBody>
              <a:bodyPr rtlCol="0" anchor="ctr"/>
              <a:lstStyle/>
              <a:p>
                <a:endParaRPr lang="en-GB"/>
              </a:p>
            </p:txBody>
          </p:sp>
          <p:sp>
            <p:nvSpPr>
              <p:cNvPr id="31" name="任意多边形: 形状 30">
                <a:extLst>
                  <a:ext uri="{FF2B5EF4-FFF2-40B4-BE49-F238E27FC236}">
                    <a16:creationId xmlns:a16="http://schemas.microsoft.com/office/drawing/2014/main" id="{260944A2-0D0C-8DD8-1E6C-11A5E5FE1F0D}"/>
                  </a:ext>
                </a:extLst>
              </p:cNvPr>
              <p:cNvSpPr/>
              <p:nvPr/>
            </p:nvSpPr>
            <p:spPr>
              <a:xfrm>
                <a:off x="0" y="336303"/>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solidFill>
                <a:schemeClr val="accent1">
                  <a:alpha val="50000"/>
                </a:schemeClr>
              </a:solidFill>
              <a:ln w="9525" cap="flat">
                <a:noFill/>
                <a:prstDash val="solid"/>
                <a:miter/>
              </a:ln>
            </p:spPr>
            <p:txBody>
              <a:bodyPr rtlCol="0" anchor="ctr"/>
              <a:lstStyle/>
              <a:p>
                <a:endParaRPr lang="en-GB"/>
              </a:p>
            </p:txBody>
          </p:sp>
          <p:sp>
            <p:nvSpPr>
              <p:cNvPr id="32" name="任意多边形: 形状 31">
                <a:extLst>
                  <a:ext uri="{FF2B5EF4-FFF2-40B4-BE49-F238E27FC236}">
                    <a16:creationId xmlns:a16="http://schemas.microsoft.com/office/drawing/2014/main" id="{682ABAF5-2E0D-AEC6-24F7-FC198F385BD1}"/>
                  </a:ext>
                </a:extLst>
              </p:cNvPr>
              <p:cNvSpPr/>
              <p:nvPr/>
            </p:nvSpPr>
            <p:spPr>
              <a:xfrm>
                <a:off x="75839" y="661792"/>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solidFill>
                <a:schemeClr val="accent1">
                  <a:alpha val="50000"/>
                </a:schemeClr>
              </a:solidFill>
              <a:ln w="9525" cap="flat">
                <a:noFill/>
                <a:prstDash val="solid"/>
                <a:miter/>
              </a:ln>
            </p:spPr>
            <p:txBody>
              <a:bodyPr rtlCol="0" anchor="ctr"/>
              <a:lstStyle/>
              <a:p>
                <a:endParaRPr lang="en-GB"/>
              </a:p>
            </p:txBody>
          </p:sp>
          <p:sp>
            <p:nvSpPr>
              <p:cNvPr id="33" name="任意多边形: 形状 32">
                <a:extLst>
                  <a:ext uri="{FF2B5EF4-FFF2-40B4-BE49-F238E27FC236}">
                    <a16:creationId xmlns:a16="http://schemas.microsoft.com/office/drawing/2014/main" id="{83081B29-595E-B4B9-6303-C55880CCBBFF}"/>
                  </a:ext>
                </a:extLst>
              </p:cNvPr>
              <p:cNvSpPr/>
              <p:nvPr/>
            </p:nvSpPr>
            <p:spPr>
              <a:xfrm>
                <a:off x="0" y="1879840"/>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solidFill>
                <a:schemeClr val="accent1">
                  <a:alpha val="50000"/>
                </a:schemeClr>
              </a:solidFill>
              <a:ln w="9525" cap="flat">
                <a:noFill/>
                <a:prstDash val="solid"/>
                <a:miter/>
              </a:ln>
            </p:spPr>
            <p:txBody>
              <a:bodyPr rtlCol="0" anchor="ctr"/>
              <a:lstStyle/>
              <a:p>
                <a:endParaRPr lang="en-GB"/>
              </a:p>
            </p:txBody>
          </p:sp>
          <p:sp>
            <p:nvSpPr>
              <p:cNvPr id="34" name="任意多边形: 形状 33">
                <a:extLst>
                  <a:ext uri="{FF2B5EF4-FFF2-40B4-BE49-F238E27FC236}">
                    <a16:creationId xmlns:a16="http://schemas.microsoft.com/office/drawing/2014/main" id="{DE179E78-7F1C-355B-AB3A-811CC14007AD}"/>
                  </a:ext>
                </a:extLst>
              </p:cNvPr>
              <p:cNvSpPr/>
              <p:nvPr/>
            </p:nvSpPr>
            <p:spPr>
              <a:xfrm>
                <a:off x="270165" y="42165"/>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solidFill>
                <a:schemeClr val="accent1">
                  <a:alpha val="50000"/>
                </a:schemeClr>
              </a:solidFill>
              <a:ln w="9525" cap="flat">
                <a:noFill/>
                <a:prstDash val="solid"/>
                <a:miter/>
              </a:ln>
            </p:spPr>
            <p:txBody>
              <a:bodyPr rtlCol="0" anchor="ctr"/>
              <a:lstStyle/>
              <a:p>
                <a:endParaRPr lang="en-GB"/>
              </a:p>
            </p:txBody>
          </p:sp>
          <p:sp>
            <p:nvSpPr>
              <p:cNvPr id="35" name="任意多边形: 形状 34">
                <a:extLst>
                  <a:ext uri="{FF2B5EF4-FFF2-40B4-BE49-F238E27FC236}">
                    <a16:creationId xmlns:a16="http://schemas.microsoft.com/office/drawing/2014/main" id="{36BAB0B3-DB2E-57B1-F2E3-7C59F9574BB1}"/>
                  </a:ext>
                </a:extLst>
              </p:cNvPr>
              <p:cNvSpPr/>
              <p:nvPr/>
            </p:nvSpPr>
            <p:spPr>
              <a:xfrm>
                <a:off x="-1" y="194535"/>
                <a:ext cx="1718037"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solidFill>
                <a:schemeClr val="accent1">
                  <a:alpha val="50000"/>
                </a:schemeClr>
              </a:solidFill>
              <a:ln w="9525" cap="flat">
                <a:noFill/>
                <a:prstDash val="solid"/>
                <a:miter/>
              </a:ln>
            </p:spPr>
            <p:txBody>
              <a:bodyPr rtlCol="0" anchor="ctr"/>
              <a:lstStyle/>
              <a:p>
                <a:endParaRPr lang="en-GB"/>
              </a:p>
            </p:txBody>
          </p:sp>
          <p:sp>
            <p:nvSpPr>
              <p:cNvPr id="36" name="任意多边形: 形状 35">
                <a:extLst>
                  <a:ext uri="{FF2B5EF4-FFF2-40B4-BE49-F238E27FC236}">
                    <a16:creationId xmlns:a16="http://schemas.microsoft.com/office/drawing/2014/main" id="{3F257FE2-7B6A-F343-90B5-60A0B053B06A}"/>
                  </a:ext>
                </a:extLst>
              </p:cNvPr>
              <p:cNvSpPr/>
              <p:nvPr/>
            </p:nvSpPr>
            <p:spPr>
              <a:xfrm>
                <a:off x="0" y="1208577"/>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solidFill>
                <a:schemeClr val="accent1">
                  <a:alpha val="50000"/>
                </a:schemeClr>
              </a:solidFill>
              <a:ln w="9525" cap="flat">
                <a:noFill/>
                <a:prstDash val="solid"/>
                <a:miter/>
              </a:ln>
            </p:spPr>
            <p:txBody>
              <a:bodyPr rtlCol="0" anchor="ctr"/>
              <a:lstStyle/>
              <a:p>
                <a:endParaRPr lang="en-GB"/>
              </a:p>
            </p:txBody>
          </p:sp>
          <p:sp>
            <p:nvSpPr>
              <p:cNvPr id="37" name="任意多边形: 形状 36">
                <a:extLst>
                  <a:ext uri="{FF2B5EF4-FFF2-40B4-BE49-F238E27FC236}">
                    <a16:creationId xmlns:a16="http://schemas.microsoft.com/office/drawing/2014/main" id="{979B96E9-9101-F6D7-57AC-135B32D9B915}"/>
                  </a:ext>
                </a:extLst>
              </p:cNvPr>
              <p:cNvSpPr/>
              <p:nvPr/>
            </p:nvSpPr>
            <p:spPr>
              <a:xfrm>
                <a:off x="0" y="2286"/>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solidFill>
                <a:schemeClr val="accent1">
                  <a:alpha val="50000"/>
                </a:schemeClr>
              </a:solidFill>
              <a:ln w="9525" cap="flat">
                <a:noFill/>
                <a:prstDash val="solid"/>
                <a:miter/>
              </a:ln>
            </p:spPr>
            <p:txBody>
              <a:bodyPr rtlCol="0" anchor="ctr"/>
              <a:lstStyle/>
              <a:p>
                <a:endParaRPr lang="en-GB"/>
              </a:p>
            </p:txBody>
          </p:sp>
          <p:sp>
            <p:nvSpPr>
              <p:cNvPr id="38" name="任意多边形: 形状 37">
                <a:extLst>
                  <a:ext uri="{FF2B5EF4-FFF2-40B4-BE49-F238E27FC236}">
                    <a16:creationId xmlns:a16="http://schemas.microsoft.com/office/drawing/2014/main" id="{5BBE4D44-3D7B-3921-6466-A75563B2E014}"/>
                  </a:ext>
                </a:extLst>
              </p:cNvPr>
              <p:cNvSpPr/>
              <p:nvPr/>
            </p:nvSpPr>
            <p:spPr>
              <a:xfrm>
                <a:off x="1953625" y="302417"/>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solidFill>
                <a:schemeClr val="accent1">
                  <a:alpha val="50000"/>
                </a:schemeClr>
              </a:solidFill>
              <a:ln w="9525" cap="flat">
                <a:noFill/>
                <a:prstDash val="solid"/>
                <a:miter/>
              </a:ln>
            </p:spPr>
            <p:txBody>
              <a:bodyPr rtlCol="0" anchor="ctr"/>
              <a:lstStyle/>
              <a:p>
                <a:endParaRPr lang="en-GB"/>
              </a:p>
            </p:txBody>
          </p:sp>
          <p:sp>
            <p:nvSpPr>
              <p:cNvPr id="39" name="任意多边形: 形状 38">
                <a:extLst>
                  <a:ext uri="{FF2B5EF4-FFF2-40B4-BE49-F238E27FC236}">
                    <a16:creationId xmlns:a16="http://schemas.microsoft.com/office/drawing/2014/main" id="{6E80C730-E302-EEE9-5FC3-C5423E6DB6E7}"/>
                  </a:ext>
                </a:extLst>
              </p:cNvPr>
              <p:cNvSpPr/>
              <p:nvPr/>
            </p:nvSpPr>
            <p:spPr>
              <a:xfrm>
                <a:off x="1415829" y="28794"/>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0" name="任意多边形: 形状 39">
                <a:extLst>
                  <a:ext uri="{FF2B5EF4-FFF2-40B4-BE49-F238E27FC236}">
                    <a16:creationId xmlns:a16="http://schemas.microsoft.com/office/drawing/2014/main" id="{02071602-53C4-A3A6-FE25-A6EF3768E589}"/>
                  </a:ext>
                </a:extLst>
              </p:cNvPr>
              <p:cNvSpPr/>
              <p:nvPr/>
            </p:nvSpPr>
            <p:spPr>
              <a:xfrm>
                <a:off x="0" y="2286"/>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1" name="任意多边形: 形状 40">
                <a:extLst>
                  <a:ext uri="{FF2B5EF4-FFF2-40B4-BE49-F238E27FC236}">
                    <a16:creationId xmlns:a16="http://schemas.microsoft.com/office/drawing/2014/main" id="{133442D8-F53C-424D-A89D-977996BFB1BC}"/>
                  </a:ext>
                </a:extLst>
              </p:cNvPr>
              <p:cNvSpPr/>
              <p:nvPr/>
            </p:nvSpPr>
            <p:spPr>
              <a:xfrm>
                <a:off x="23282" y="2286"/>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2" name="任意多边形: 形状 41">
                <a:extLst>
                  <a:ext uri="{FF2B5EF4-FFF2-40B4-BE49-F238E27FC236}">
                    <a16:creationId xmlns:a16="http://schemas.microsoft.com/office/drawing/2014/main" id="{F3136D5F-3D72-8695-FF15-0ABD45E0B3A6}"/>
                  </a:ext>
                </a:extLst>
              </p:cNvPr>
              <p:cNvSpPr/>
              <p:nvPr/>
            </p:nvSpPr>
            <p:spPr>
              <a:xfrm>
                <a:off x="288606" y="2286"/>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3" name="任意多边形: 形状 42">
                <a:extLst>
                  <a:ext uri="{FF2B5EF4-FFF2-40B4-BE49-F238E27FC236}">
                    <a16:creationId xmlns:a16="http://schemas.microsoft.com/office/drawing/2014/main" id="{39CE70AD-F475-C807-B718-08CE70B20ECB}"/>
                  </a:ext>
                </a:extLst>
              </p:cNvPr>
              <p:cNvSpPr/>
              <p:nvPr/>
            </p:nvSpPr>
            <p:spPr>
              <a:xfrm>
                <a:off x="2348499" y="2286"/>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4" name="任意多边形: 形状 43">
                <a:extLst>
                  <a:ext uri="{FF2B5EF4-FFF2-40B4-BE49-F238E27FC236}">
                    <a16:creationId xmlns:a16="http://schemas.microsoft.com/office/drawing/2014/main" id="{B82417E0-3E28-A026-9FE8-45A2E3E7301A}"/>
                  </a:ext>
                </a:extLst>
              </p:cNvPr>
              <p:cNvSpPr/>
              <p:nvPr/>
            </p:nvSpPr>
            <p:spPr>
              <a:xfrm>
                <a:off x="0" y="306105"/>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solidFill>
                <a:schemeClr val="accent1">
                  <a:alpha val="50000"/>
                </a:schemeClr>
              </a:solidFill>
              <a:ln w="9525" cap="flat">
                <a:noFill/>
                <a:prstDash val="solid"/>
                <a:miter/>
              </a:ln>
            </p:spPr>
            <p:txBody>
              <a:bodyPr rtlCol="0" anchor="ctr"/>
              <a:lstStyle/>
              <a:p>
                <a:endParaRPr lang="en-GB"/>
              </a:p>
            </p:txBody>
          </p:sp>
          <p:sp>
            <p:nvSpPr>
              <p:cNvPr id="45" name="任意多边形: 形状 44">
                <a:extLst>
                  <a:ext uri="{FF2B5EF4-FFF2-40B4-BE49-F238E27FC236}">
                    <a16:creationId xmlns:a16="http://schemas.microsoft.com/office/drawing/2014/main" id="{4BB64688-FF42-330F-20E7-9D82DA5450D2}"/>
                  </a:ext>
                </a:extLst>
              </p:cNvPr>
              <p:cNvSpPr/>
              <p:nvPr/>
            </p:nvSpPr>
            <p:spPr>
              <a:xfrm>
                <a:off x="207235" y="2286"/>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6" name="任意多边形: 形状 45">
                <a:extLst>
                  <a:ext uri="{FF2B5EF4-FFF2-40B4-BE49-F238E27FC236}">
                    <a16:creationId xmlns:a16="http://schemas.microsoft.com/office/drawing/2014/main" id="{17F1364F-3F12-25B2-A39A-617F55F6C574}"/>
                  </a:ext>
                </a:extLst>
              </p:cNvPr>
              <p:cNvSpPr/>
              <p:nvPr/>
            </p:nvSpPr>
            <p:spPr>
              <a:xfrm>
                <a:off x="2665230" y="0"/>
                <a:ext cx="482450" cy="482450"/>
              </a:xfrm>
              <a:custGeom>
                <a:avLst/>
                <a:gdLst>
                  <a:gd name="connsiteX0" fmla="*/ 144052 w 482450"/>
                  <a:gd name="connsiteY0" fmla="*/ 0 h 482450"/>
                  <a:gd name="connsiteX1" fmla="*/ 482450 w 482450"/>
                  <a:gd name="connsiteY1" fmla="*/ 0 h 482450"/>
                  <a:gd name="connsiteX2" fmla="*/ 0 w 482450"/>
                  <a:gd name="connsiteY2" fmla="*/ 482450 h 482450"/>
                  <a:gd name="connsiteX3" fmla="*/ 0 w 482450"/>
                  <a:gd name="connsiteY3" fmla="*/ 144052 h 482450"/>
                </a:gdLst>
                <a:ahLst/>
                <a:cxnLst>
                  <a:cxn ang="0">
                    <a:pos x="connsiteX0" y="connsiteY0"/>
                  </a:cxn>
                  <a:cxn ang="0">
                    <a:pos x="connsiteX1" y="connsiteY1"/>
                  </a:cxn>
                  <a:cxn ang="0">
                    <a:pos x="connsiteX2" y="connsiteY2"/>
                  </a:cxn>
                  <a:cxn ang="0">
                    <a:pos x="connsiteX3" y="connsiteY3"/>
                  </a:cxn>
                </a:cxnLst>
                <a:rect l="l" t="t" r="r" b="b"/>
                <a:pathLst>
                  <a:path w="482450" h="482450">
                    <a:moveTo>
                      <a:pt x="144052" y="0"/>
                    </a:moveTo>
                    <a:lnTo>
                      <a:pt x="482450" y="0"/>
                    </a:lnTo>
                    <a:lnTo>
                      <a:pt x="0" y="482450"/>
                    </a:lnTo>
                    <a:lnTo>
                      <a:pt x="0" y="144052"/>
                    </a:lnTo>
                    <a:close/>
                  </a:path>
                </a:pathLst>
              </a:custGeom>
              <a:solidFill>
                <a:schemeClr val="accent1">
                  <a:alpha val="50000"/>
                </a:schemeClr>
              </a:solidFill>
              <a:ln w="9525" cap="flat">
                <a:noFill/>
                <a:prstDash val="solid"/>
                <a:miter/>
              </a:ln>
            </p:spPr>
            <p:txBody>
              <a:bodyPr wrap="square" rtlCol="0" anchor="ctr">
                <a:noAutofit/>
              </a:bodyPr>
              <a:lstStyle/>
              <a:p>
                <a:endParaRPr lang="en-GB"/>
              </a:p>
            </p:txBody>
          </p:sp>
        </p:grpSp>
        <p:grpSp>
          <p:nvGrpSpPr>
            <p:cNvPr id="9" name="组合 8">
              <a:extLst>
                <a:ext uri="{FF2B5EF4-FFF2-40B4-BE49-F238E27FC236}">
                  <a16:creationId xmlns:a16="http://schemas.microsoft.com/office/drawing/2014/main" id="{36768ADA-02FA-274B-9086-C39821DB09F1}"/>
                </a:ext>
              </a:extLst>
            </p:cNvPr>
            <p:cNvGrpSpPr/>
            <p:nvPr/>
          </p:nvGrpSpPr>
          <p:grpSpPr>
            <a:xfrm>
              <a:off x="5983508" y="1"/>
              <a:ext cx="6299200" cy="7097274"/>
              <a:chOff x="5983508" y="1"/>
              <a:chExt cx="6299200" cy="7097274"/>
            </a:xfrm>
          </p:grpSpPr>
          <p:sp>
            <p:nvSpPr>
              <p:cNvPr id="10" name="任意多边形: 形状 9">
                <a:extLst>
                  <a:ext uri="{FF2B5EF4-FFF2-40B4-BE49-F238E27FC236}">
                    <a16:creationId xmlns:a16="http://schemas.microsoft.com/office/drawing/2014/main" id="{F5CBED5E-45CF-6B4D-112F-5CAFCE6CBBF0}"/>
                  </a:ext>
                </a:extLst>
              </p:cNvPr>
              <p:cNvSpPr/>
              <p:nvPr/>
            </p:nvSpPr>
            <p:spPr>
              <a:xfrm>
                <a:off x="11160080" y="5220347"/>
                <a:ext cx="1122623" cy="1122284"/>
              </a:xfrm>
              <a:custGeom>
                <a:avLst/>
                <a:gdLst>
                  <a:gd name="connsiteX0" fmla="*/ 314992 w 314991"/>
                  <a:gd name="connsiteY0" fmla="*/ 0 h 314896"/>
                  <a:gd name="connsiteX1" fmla="*/ 0 w 314991"/>
                  <a:gd name="connsiteY1" fmla="*/ 314896 h 314896"/>
                  <a:gd name="connsiteX2" fmla="*/ 314992 w 314991"/>
                  <a:gd name="connsiteY2" fmla="*/ 314896 h 314896"/>
                </a:gdLst>
                <a:ahLst/>
                <a:cxnLst>
                  <a:cxn ang="0">
                    <a:pos x="connsiteX0" y="connsiteY0"/>
                  </a:cxn>
                  <a:cxn ang="0">
                    <a:pos x="connsiteX1" y="connsiteY1"/>
                  </a:cxn>
                  <a:cxn ang="0">
                    <a:pos x="connsiteX2" y="connsiteY2"/>
                  </a:cxn>
                </a:cxnLst>
                <a:rect l="l" t="t" r="r" b="b"/>
                <a:pathLst>
                  <a:path w="314991" h="314896">
                    <a:moveTo>
                      <a:pt x="314992" y="0"/>
                    </a:moveTo>
                    <a:lnTo>
                      <a:pt x="0" y="314896"/>
                    </a:lnTo>
                    <a:lnTo>
                      <a:pt x="314992" y="314896"/>
                    </a:lnTo>
                    <a:close/>
                  </a:path>
                </a:pathLst>
              </a:custGeom>
              <a:solidFill>
                <a:schemeClr val="accent1">
                  <a:alpha val="50000"/>
                </a:schemeClr>
              </a:solidFill>
              <a:ln w="9525" cap="flat">
                <a:noFill/>
                <a:prstDash val="solid"/>
                <a:miter/>
              </a:ln>
            </p:spPr>
            <p:txBody>
              <a:bodyPr rtlCol="0" anchor="ctr"/>
              <a:lstStyle/>
              <a:p>
                <a:endParaRPr lang="en-GB"/>
              </a:p>
            </p:txBody>
          </p:sp>
          <p:sp>
            <p:nvSpPr>
              <p:cNvPr id="11" name="任意多边形: 形状 10">
                <a:extLst>
                  <a:ext uri="{FF2B5EF4-FFF2-40B4-BE49-F238E27FC236}">
                    <a16:creationId xmlns:a16="http://schemas.microsoft.com/office/drawing/2014/main" id="{2A230BEC-9668-C650-850C-2A9C92931127}"/>
                  </a:ext>
                </a:extLst>
              </p:cNvPr>
              <p:cNvSpPr/>
              <p:nvPr/>
            </p:nvSpPr>
            <p:spPr>
              <a:xfrm>
                <a:off x="11539609" y="4226042"/>
                <a:ext cx="743098" cy="2050394"/>
              </a:xfrm>
              <a:custGeom>
                <a:avLst/>
                <a:gdLst>
                  <a:gd name="connsiteX0" fmla="*/ 208502 w 208502"/>
                  <a:gd name="connsiteY0" fmla="*/ 0 h 575309"/>
                  <a:gd name="connsiteX1" fmla="*/ 0 w 208502"/>
                  <a:gd name="connsiteY1" fmla="*/ 208502 h 575309"/>
                  <a:gd name="connsiteX2" fmla="*/ 0 w 208502"/>
                  <a:gd name="connsiteY2" fmla="*/ 575310 h 575309"/>
                  <a:gd name="connsiteX3" fmla="*/ 208502 w 208502"/>
                  <a:gd name="connsiteY3" fmla="*/ 366808 h 575309"/>
                </a:gdLst>
                <a:ahLst/>
                <a:cxnLst>
                  <a:cxn ang="0">
                    <a:pos x="connsiteX0" y="connsiteY0"/>
                  </a:cxn>
                  <a:cxn ang="0">
                    <a:pos x="connsiteX1" y="connsiteY1"/>
                  </a:cxn>
                  <a:cxn ang="0">
                    <a:pos x="connsiteX2" y="connsiteY2"/>
                  </a:cxn>
                  <a:cxn ang="0">
                    <a:pos x="connsiteX3" y="connsiteY3"/>
                  </a:cxn>
                </a:cxnLst>
                <a:rect l="l" t="t" r="r" b="b"/>
                <a:pathLst>
                  <a:path w="208502" h="575309">
                    <a:moveTo>
                      <a:pt x="208502" y="0"/>
                    </a:moveTo>
                    <a:lnTo>
                      <a:pt x="0" y="208502"/>
                    </a:lnTo>
                    <a:lnTo>
                      <a:pt x="0" y="575310"/>
                    </a:lnTo>
                    <a:lnTo>
                      <a:pt x="208502" y="366808"/>
                    </a:lnTo>
                    <a:close/>
                  </a:path>
                </a:pathLst>
              </a:custGeom>
              <a:solidFill>
                <a:schemeClr val="accent1">
                  <a:alpha val="50000"/>
                </a:schemeClr>
              </a:solidFill>
              <a:ln w="9525" cap="flat">
                <a:noFill/>
                <a:prstDash val="solid"/>
                <a:miter/>
              </a:ln>
            </p:spPr>
            <p:txBody>
              <a:bodyPr rtlCol="0" anchor="ctr"/>
              <a:lstStyle/>
              <a:p>
                <a:endParaRPr lang="en-GB"/>
              </a:p>
            </p:txBody>
          </p:sp>
          <p:sp>
            <p:nvSpPr>
              <p:cNvPr id="12" name="任意多边形: 形状 11">
                <a:extLst>
                  <a:ext uri="{FF2B5EF4-FFF2-40B4-BE49-F238E27FC236}">
                    <a16:creationId xmlns:a16="http://schemas.microsoft.com/office/drawing/2014/main" id="{0A5DE20C-F198-25E6-99F0-1DB5AA000AC4}"/>
                  </a:ext>
                </a:extLst>
              </p:cNvPr>
              <p:cNvSpPr/>
              <p:nvPr/>
            </p:nvSpPr>
            <p:spPr>
              <a:xfrm>
                <a:off x="11643824" y="5151096"/>
                <a:ext cx="491548" cy="491210"/>
              </a:xfrm>
              <a:custGeom>
                <a:avLst/>
                <a:gdLst>
                  <a:gd name="connsiteX0" fmla="*/ 87249 w 137921"/>
                  <a:gd name="connsiteY0" fmla="*/ 0 h 137826"/>
                  <a:gd name="connsiteX1" fmla="*/ 0 w 137921"/>
                  <a:gd name="connsiteY1" fmla="*/ 87154 h 137826"/>
                  <a:gd name="connsiteX2" fmla="*/ 0 w 137921"/>
                  <a:gd name="connsiteY2" fmla="*/ 137827 h 137826"/>
                  <a:gd name="connsiteX3" fmla="*/ 137922 w 137921"/>
                  <a:gd name="connsiteY3" fmla="*/ 0 h 137826"/>
                </a:gdLst>
                <a:ahLst/>
                <a:cxnLst>
                  <a:cxn ang="0">
                    <a:pos x="connsiteX0" y="connsiteY0"/>
                  </a:cxn>
                  <a:cxn ang="0">
                    <a:pos x="connsiteX1" y="connsiteY1"/>
                  </a:cxn>
                  <a:cxn ang="0">
                    <a:pos x="connsiteX2" y="connsiteY2"/>
                  </a:cxn>
                  <a:cxn ang="0">
                    <a:pos x="connsiteX3" y="connsiteY3"/>
                  </a:cxn>
                </a:cxnLst>
                <a:rect l="l" t="t" r="r" b="b"/>
                <a:pathLst>
                  <a:path w="137921" h="137826">
                    <a:moveTo>
                      <a:pt x="87249" y="0"/>
                    </a:moveTo>
                    <a:lnTo>
                      <a:pt x="0" y="87154"/>
                    </a:lnTo>
                    <a:lnTo>
                      <a:pt x="0" y="137827"/>
                    </a:lnTo>
                    <a:lnTo>
                      <a:pt x="137922" y="0"/>
                    </a:lnTo>
                    <a:close/>
                  </a:path>
                </a:pathLst>
              </a:custGeom>
              <a:solidFill>
                <a:schemeClr val="accent1">
                  <a:alpha val="50000"/>
                </a:schemeClr>
              </a:solidFill>
              <a:ln w="9525" cap="flat">
                <a:noFill/>
                <a:prstDash val="solid"/>
                <a:miter/>
              </a:ln>
            </p:spPr>
            <p:txBody>
              <a:bodyPr rtlCol="0" anchor="ctr"/>
              <a:lstStyle/>
              <a:p>
                <a:endParaRPr lang="en-GB"/>
              </a:p>
            </p:txBody>
          </p:sp>
          <p:sp>
            <p:nvSpPr>
              <p:cNvPr id="13" name="任意多边形: 形状 12">
                <a:extLst>
                  <a:ext uri="{FF2B5EF4-FFF2-40B4-BE49-F238E27FC236}">
                    <a16:creationId xmlns:a16="http://schemas.microsoft.com/office/drawing/2014/main" id="{16645792-7739-A2FF-EFA9-BC5719604F6A}"/>
                  </a:ext>
                </a:extLst>
              </p:cNvPr>
              <p:cNvSpPr/>
              <p:nvPr/>
            </p:nvSpPr>
            <p:spPr>
              <a:xfrm>
                <a:off x="11023953" y="1"/>
                <a:ext cx="1168047" cy="3268399"/>
              </a:xfrm>
              <a:custGeom>
                <a:avLst/>
                <a:gdLst>
                  <a:gd name="connsiteX0" fmla="*/ 337076 w 1168047"/>
                  <a:gd name="connsiteY0" fmla="*/ 0 h 3268399"/>
                  <a:gd name="connsiteX1" fmla="*/ 1168047 w 1168047"/>
                  <a:gd name="connsiteY1" fmla="*/ 0 h 3268399"/>
                  <a:gd name="connsiteX2" fmla="*/ 1168047 w 1168047"/>
                  <a:gd name="connsiteY2" fmla="*/ 2100351 h 3268399"/>
                  <a:gd name="connsiteX3" fmla="*/ 0 w 1168047"/>
                  <a:gd name="connsiteY3" fmla="*/ 3268399 h 3268399"/>
                  <a:gd name="connsiteX4" fmla="*/ 0 w 1168047"/>
                  <a:gd name="connsiteY4" fmla="*/ 337077 h 3268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047" h="3268399">
                    <a:moveTo>
                      <a:pt x="337076" y="0"/>
                    </a:moveTo>
                    <a:lnTo>
                      <a:pt x="1168047" y="0"/>
                    </a:lnTo>
                    <a:lnTo>
                      <a:pt x="1168047" y="2100351"/>
                    </a:lnTo>
                    <a:lnTo>
                      <a:pt x="0" y="3268399"/>
                    </a:lnTo>
                    <a:lnTo>
                      <a:pt x="0" y="337077"/>
                    </a:lnTo>
                    <a:close/>
                  </a:path>
                </a:pathLst>
              </a:custGeom>
              <a:solidFill>
                <a:schemeClr val="accent1">
                  <a:alpha val="50000"/>
                </a:schemeClr>
              </a:solidFill>
              <a:ln w="9525" cap="flat">
                <a:noFill/>
                <a:prstDash val="solid"/>
                <a:miter/>
              </a:ln>
            </p:spPr>
            <p:txBody>
              <a:bodyPr wrap="square" rtlCol="0" anchor="ctr">
                <a:noAutofit/>
              </a:bodyPr>
              <a:lstStyle/>
              <a:p>
                <a:endParaRPr lang="en-GB"/>
              </a:p>
            </p:txBody>
          </p:sp>
          <p:sp>
            <p:nvSpPr>
              <p:cNvPr id="14" name="任意多边形: 形状 13">
                <a:extLst>
                  <a:ext uri="{FF2B5EF4-FFF2-40B4-BE49-F238E27FC236}">
                    <a16:creationId xmlns:a16="http://schemas.microsoft.com/office/drawing/2014/main" id="{2A37D002-40C6-63F4-B96E-C5C5B4FE0FA9}"/>
                  </a:ext>
                </a:extLst>
              </p:cNvPr>
              <p:cNvSpPr/>
              <p:nvPr/>
            </p:nvSpPr>
            <p:spPr>
              <a:xfrm>
                <a:off x="11322344" y="6415621"/>
                <a:ext cx="433840" cy="433841"/>
              </a:xfrm>
              <a:custGeom>
                <a:avLst/>
                <a:gdLst>
                  <a:gd name="connsiteX0" fmla="*/ 76962 w 121729"/>
                  <a:gd name="connsiteY0" fmla="*/ 0 h 121729"/>
                  <a:gd name="connsiteX1" fmla="*/ 0 w 121729"/>
                  <a:gd name="connsiteY1" fmla="*/ 76962 h 121729"/>
                  <a:gd name="connsiteX2" fmla="*/ 0 w 121729"/>
                  <a:gd name="connsiteY2" fmla="*/ 121729 h 121729"/>
                  <a:gd name="connsiteX3" fmla="*/ 121729 w 121729"/>
                  <a:gd name="connsiteY3" fmla="*/ 0 h 121729"/>
                </a:gdLst>
                <a:ahLst/>
                <a:cxnLst>
                  <a:cxn ang="0">
                    <a:pos x="connsiteX0" y="connsiteY0"/>
                  </a:cxn>
                  <a:cxn ang="0">
                    <a:pos x="connsiteX1" y="connsiteY1"/>
                  </a:cxn>
                  <a:cxn ang="0">
                    <a:pos x="connsiteX2" y="connsiteY2"/>
                  </a:cxn>
                  <a:cxn ang="0">
                    <a:pos x="connsiteX3" y="connsiteY3"/>
                  </a:cxn>
                </a:cxnLst>
                <a:rect l="l" t="t" r="r" b="b"/>
                <a:pathLst>
                  <a:path w="121729" h="121729">
                    <a:moveTo>
                      <a:pt x="76962" y="0"/>
                    </a:moveTo>
                    <a:lnTo>
                      <a:pt x="0" y="76962"/>
                    </a:lnTo>
                    <a:lnTo>
                      <a:pt x="0" y="121729"/>
                    </a:lnTo>
                    <a:lnTo>
                      <a:pt x="121729" y="0"/>
                    </a:lnTo>
                    <a:close/>
                  </a:path>
                </a:pathLst>
              </a:custGeom>
              <a:solidFill>
                <a:schemeClr val="accent1">
                  <a:alpha val="50000"/>
                </a:schemeClr>
              </a:solidFill>
              <a:ln w="9525" cap="flat">
                <a:noFill/>
                <a:prstDash val="solid"/>
                <a:miter/>
              </a:ln>
            </p:spPr>
            <p:txBody>
              <a:bodyPr rtlCol="0" anchor="ctr"/>
              <a:lstStyle/>
              <a:p>
                <a:endParaRPr lang="en-GB"/>
              </a:p>
            </p:txBody>
          </p:sp>
          <p:sp>
            <p:nvSpPr>
              <p:cNvPr id="15" name="任意多边形: 形状 14">
                <a:extLst>
                  <a:ext uri="{FF2B5EF4-FFF2-40B4-BE49-F238E27FC236}">
                    <a16:creationId xmlns:a16="http://schemas.microsoft.com/office/drawing/2014/main" id="{5FD9883A-28D8-E170-1D28-5AA48F6D7DB5}"/>
                  </a:ext>
                </a:extLst>
              </p:cNvPr>
              <p:cNvSpPr/>
              <p:nvPr/>
            </p:nvSpPr>
            <p:spPr>
              <a:xfrm>
                <a:off x="9012254" y="3273831"/>
                <a:ext cx="398875" cy="398875"/>
              </a:xfrm>
              <a:custGeom>
                <a:avLst/>
                <a:gdLst>
                  <a:gd name="connsiteX0" fmla="*/ 70771 w 111918"/>
                  <a:gd name="connsiteY0" fmla="*/ 0 h 111918"/>
                  <a:gd name="connsiteX1" fmla="*/ 0 w 111918"/>
                  <a:gd name="connsiteY1" fmla="*/ 70771 h 111918"/>
                  <a:gd name="connsiteX2" fmla="*/ 0 w 111918"/>
                  <a:gd name="connsiteY2" fmla="*/ 111919 h 111918"/>
                  <a:gd name="connsiteX3" fmla="*/ 111919 w 111918"/>
                  <a:gd name="connsiteY3" fmla="*/ 0 h 111918"/>
                </a:gdLst>
                <a:ahLst/>
                <a:cxnLst>
                  <a:cxn ang="0">
                    <a:pos x="connsiteX0" y="connsiteY0"/>
                  </a:cxn>
                  <a:cxn ang="0">
                    <a:pos x="connsiteX1" y="connsiteY1"/>
                  </a:cxn>
                  <a:cxn ang="0">
                    <a:pos x="connsiteX2" y="connsiteY2"/>
                  </a:cxn>
                  <a:cxn ang="0">
                    <a:pos x="connsiteX3" y="connsiteY3"/>
                  </a:cxn>
                </a:cxnLst>
                <a:rect l="l" t="t" r="r" b="b"/>
                <a:pathLst>
                  <a:path w="111918" h="111918">
                    <a:moveTo>
                      <a:pt x="70771" y="0"/>
                    </a:moveTo>
                    <a:lnTo>
                      <a:pt x="0" y="70771"/>
                    </a:lnTo>
                    <a:lnTo>
                      <a:pt x="0" y="111919"/>
                    </a:lnTo>
                    <a:lnTo>
                      <a:pt x="111919" y="0"/>
                    </a:lnTo>
                    <a:close/>
                  </a:path>
                </a:pathLst>
              </a:custGeom>
              <a:solidFill>
                <a:schemeClr val="accent1">
                  <a:alpha val="50000"/>
                </a:schemeClr>
              </a:solidFill>
              <a:ln w="9525" cap="flat">
                <a:noFill/>
                <a:prstDash val="solid"/>
                <a:miter/>
              </a:ln>
            </p:spPr>
            <p:txBody>
              <a:bodyPr rtlCol="0" anchor="ctr"/>
              <a:lstStyle/>
              <a:p>
                <a:endParaRPr lang="en-GB"/>
              </a:p>
            </p:txBody>
          </p:sp>
          <p:sp>
            <p:nvSpPr>
              <p:cNvPr id="16" name="任意多边形: 形状 15">
                <a:extLst>
                  <a:ext uri="{FF2B5EF4-FFF2-40B4-BE49-F238E27FC236}">
                    <a16:creationId xmlns:a16="http://schemas.microsoft.com/office/drawing/2014/main" id="{0F5730BF-2FB2-4C56-444C-8E5128612303}"/>
                  </a:ext>
                </a:extLst>
              </p:cNvPr>
              <p:cNvSpPr/>
              <p:nvPr/>
            </p:nvSpPr>
            <p:spPr>
              <a:xfrm>
                <a:off x="9115795" y="716602"/>
                <a:ext cx="3166912" cy="5835822"/>
              </a:xfrm>
              <a:custGeom>
                <a:avLst/>
                <a:gdLst>
                  <a:gd name="connsiteX0" fmla="*/ 888587 w 888587"/>
                  <a:gd name="connsiteY0" fmla="*/ 0 h 1637442"/>
                  <a:gd name="connsiteX1" fmla="*/ 0 w 888587"/>
                  <a:gd name="connsiteY1" fmla="*/ 888587 h 1637442"/>
                  <a:gd name="connsiteX2" fmla="*/ 0 w 888587"/>
                  <a:gd name="connsiteY2" fmla="*/ 1637443 h 1637442"/>
                  <a:gd name="connsiteX3" fmla="*/ 888587 w 888587"/>
                  <a:gd name="connsiteY3" fmla="*/ 748855 h 1637442"/>
                </a:gdLst>
                <a:ahLst/>
                <a:cxnLst>
                  <a:cxn ang="0">
                    <a:pos x="connsiteX0" y="connsiteY0"/>
                  </a:cxn>
                  <a:cxn ang="0">
                    <a:pos x="connsiteX1" y="connsiteY1"/>
                  </a:cxn>
                  <a:cxn ang="0">
                    <a:pos x="connsiteX2" y="connsiteY2"/>
                  </a:cxn>
                  <a:cxn ang="0">
                    <a:pos x="connsiteX3" y="connsiteY3"/>
                  </a:cxn>
                </a:cxnLst>
                <a:rect l="l" t="t" r="r" b="b"/>
                <a:pathLst>
                  <a:path w="888587" h="1637442">
                    <a:moveTo>
                      <a:pt x="888587" y="0"/>
                    </a:moveTo>
                    <a:lnTo>
                      <a:pt x="0" y="888587"/>
                    </a:lnTo>
                    <a:lnTo>
                      <a:pt x="0" y="1637443"/>
                    </a:lnTo>
                    <a:lnTo>
                      <a:pt x="888587" y="748855"/>
                    </a:lnTo>
                    <a:close/>
                  </a:path>
                </a:pathLst>
              </a:custGeom>
              <a:solidFill>
                <a:schemeClr val="accent1">
                  <a:alpha val="50000"/>
                </a:schemeClr>
              </a:solidFill>
              <a:ln w="9525" cap="flat">
                <a:noFill/>
                <a:prstDash val="solid"/>
                <a:miter/>
              </a:ln>
            </p:spPr>
            <p:txBody>
              <a:bodyPr rtlCol="0" anchor="ctr"/>
              <a:lstStyle/>
              <a:p>
                <a:endParaRPr lang="en-GB"/>
              </a:p>
            </p:txBody>
          </p:sp>
          <p:sp>
            <p:nvSpPr>
              <p:cNvPr id="17" name="任意多边形: 形状 16">
                <a:extLst>
                  <a:ext uri="{FF2B5EF4-FFF2-40B4-BE49-F238E27FC236}">
                    <a16:creationId xmlns:a16="http://schemas.microsoft.com/office/drawing/2014/main" id="{F233965C-3A2A-1476-1FCE-A47ED4DEF27B}"/>
                  </a:ext>
                </a:extLst>
              </p:cNvPr>
              <p:cNvSpPr/>
              <p:nvPr/>
            </p:nvSpPr>
            <p:spPr>
              <a:xfrm>
                <a:off x="10280855" y="1283181"/>
                <a:ext cx="2001851" cy="2001853"/>
              </a:xfrm>
              <a:custGeom>
                <a:avLst/>
                <a:gdLst>
                  <a:gd name="connsiteX0" fmla="*/ 561689 w 561689"/>
                  <a:gd name="connsiteY0" fmla="*/ 0 h 561689"/>
                  <a:gd name="connsiteX1" fmla="*/ 0 w 561689"/>
                  <a:gd name="connsiteY1" fmla="*/ 561689 h 561689"/>
                  <a:gd name="connsiteX2" fmla="*/ 458534 w 561689"/>
                  <a:gd name="connsiteY2" fmla="*/ 561689 h 561689"/>
                  <a:gd name="connsiteX3" fmla="*/ 561689 w 561689"/>
                  <a:gd name="connsiteY3" fmla="*/ 458438 h 561689"/>
                </a:gdLst>
                <a:ahLst/>
                <a:cxnLst>
                  <a:cxn ang="0">
                    <a:pos x="connsiteX0" y="connsiteY0"/>
                  </a:cxn>
                  <a:cxn ang="0">
                    <a:pos x="connsiteX1" y="connsiteY1"/>
                  </a:cxn>
                  <a:cxn ang="0">
                    <a:pos x="connsiteX2" y="connsiteY2"/>
                  </a:cxn>
                  <a:cxn ang="0">
                    <a:pos x="connsiteX3" y="connsiteY3"/>
                  </a:cxn>
                </a:cxnLst>
                <a:rect l="l" t="t" r="r" b="b"/>
                <a:pathLst>
                  <a:path w="561689" h="561689">
                    <a:moveTo>
                      <a:pt x="561689" y="0"/>
                    </a:moveTo>
                    <a:lnTo>
                      <a:pt x="0" y="561689"/>
                    </a:lnTo>
                    <a:lnTo>
                      <a:pt x="458534" y="561689"/>
                    </a:lnTo>
                    <a:lnTo>
                      <a:pt x="561689" y="458438"/>
                    </a:lnTo>
                    <a:close/>
                  </a:path>
                </a:pathLst>
              </a:custGeom>
              <a:solidFill>
                <a:schemeClr val="accent1">
                  <a:alpha val="50000"/>
                </a:schemeClr>
              </a:solidFill>
              <a:ln w="9525" cap="flat">
                <a:noFill/>
                <a:prstDash val="solid"/>
                <a:miter/>
              </a:ln>
            </p:spPr>
            <p:txBody>
              <a:bodyPr rtlCol="0" anchor="ctr"/>
              <a:lstStyle/>
              <a:p>
                <a:endParaRPr lang="en-GB"/>
              </a:p>
            </p:txBody>
          </p:sp>
          <p:sp>
            <p:nvSpPr>
              <p:cNvPr id="18" name="任意多边形: 形状 17">
                <a:extLst>
                  <a:ext uri="{FF2B5EF4-FFF2-40B4-BE49-F238E27FC236}">
                    <a16:creationId xmlns:a16="http://schemas.microsoft.com/office/drawing/2014/main" id="{BBB10219-C1D6-83A1-CDA2-A476EA042509}"/>
                  </a:ext>
                </a:extLst>
              </p:cNvPr>
              <p:cNvSpPr/>
              <p:nvPr/>
            </p:nvSpPr>
            <p:spPr>
              <a:xfrm>
                <a:off x="9342561" y="1636225"/>
                <a:ext cx="2940146" cy="2940146"/>
              </a:xfrm>
              <a:custGeom>
                <a:avLst/>
                <a:gdLst>
                  <a:gd name="connsiteX0" fmla="*/ 824960 w 824960"/>
                  <a:gd name="connsiteY0" fmla="*/ 0 h 824960"/>
                  <a:gd name="connsiteX1" fmla="*/ 0 w 824960"/>
                  <a:gd name="connsiteY1" fmla="*/ 824960 h 824960"/>
                  <a:gd name="connsiteX2" fmla="*/ 545021 w 824960"/>
                  <a:gd name="connsiteY2" fmla="*/ 824960 h 824960"/>
                  <a:gd name="connsiteX3" fmla="*/ 824960 w 824960"/>
                  <a:gd name="connsiteY3" fmla="*/ 545021 h 824960"/>
                </a:gdLst>
                <a:ahLst/>
                <a:cxnLst>
                  <a:cxn ang="0">
                    <a:pos x="connsiteX0" y="connsiteY0"/>
                  </a:cxn>
                  <a:cxn ang="0">
                    <a:pos x="connsiteX1" y="connsiteY1"/>
                  </a:cxn>
                  <a:cxn ang="0">
                    <a:pos x="connsiteX2" y="connsiteY2"/>
                  </a:cxn>
                  <a:cxn ang="0">
                    <a:pos x="connsiteX3" y="connsiteY3"/>
                  </a:cxn>
                </a:cxnLst>
                <a:rect l="l" t="t" r="r" b="b"/>
                <a:pathLst>
                  <a:path w="824960" h="824960">
                    <a:moveTo>
                      <a:pt x="824960" y="0"/>
                    </a:moveTo>
                    <a:lnTo>
                      <a:pt x="0" y="824960"/>
                    </a:lnTo>
                    <a:lnTo>
                      <a:pt x="545021" y="824960"/>
                    </a:lnTo>
                    <a:lnTo>
                      <a:pt x="824960" y="545021"/>
                    </a:lnTo>
                    <a:close/>
                  </a:path>
                </a:pathLst>
              </a:custGeom>
              <a:solidFill>
                <a:schemeClr val="accent1">
                  <a:alpha val="50000"/>
                </a:schemeClr>
              </a:solidFill>
              <a:ln w="9525" cap="flat">
                <a:noFill/>
                <a:prstDash val="solid"/>
                <a:miter/>
              </a:ln>
            </p:spPr>
            <p:txBody>
              <a:bodyPr rtlCol="0" anchor="ctr"/>
              <a:lstStyle/>
              <a:p>
                <a:endParaRPr lang="en-GB"/>
              </a:p>
            </p:txBody>
          </p:sp>
          <p:sp>
            <p:nvSpPr>
              <p:cNvPr id="19" name="任意多边形: 形状 18">
                <a:extLst>
                  <a:ext uri="{FF2B5EF4-FFF2-40B4-BE49-F238E27FC236}">
                    <a16:creationId xmlns:a16="http://schemas.microsoft.com/office/drawing/2014/main" id="{EE80C1ED-1039-8E88-EDA5-6727DC492B95}"/>
                  </a:ext>
                </a:extLst>
              </p:cNvPr>
              <p:cNvSpPr/>
              <p:nvPr/>
            </p:nvSpPr>
            <p:spPr>
              <a:xfrm>
                <a:off x="8072602" y="2717439"/>
                <a:ext cx="4210102" cy="4210102"/>
              </a:xfrm>
              <a:custGeom>
                <a:avLst/>
                <a:gdLst>
                  <a:gd name="connsiteX0" fmla="*/ 820960 w 1181290"/>
                  <a:gd name="connsiteY0" fmla="*/ 1181290 h 1181290"/>
                  <a:gd name="connsiteX1" fmla="*/ 1181291 w 1181290"/>
                  <a:gd name="connsiteY1" fmla="*/ 820864 h 1181290"/>
                  <a:gd name="connsiteX2" fmla="*/ 1181291 w 1181290"/>
                  <a:gd name="connsiteY2" fmla="*/ 0 h 1181290"/>
                  <a:gd name="connsiteX3" fmla="*/ 0 w 1181290"/>
                  <a:gd name="connsiteY3" fmla="*/ 1181290 h 1181290"/>
                </a:gdLst>
                <a:ahLst/>
                <a:cxnLst>
                  <a:cxn ang="0">
                    <a:pos x="connsiteX0" y="connsiteY0"/>
                  </a:cxn>
                  <a:cxn ang="0">
                    <a:pos x="connsiteX1" y="connsiteY1"/>
                  </a:cxn>
                  <a:cxn ang="0">
                    <a:pos x="connsiteX2" y="connsiteY2"/>
                  </a:cxn>
                  <a:cxn ang="0">
                    <a:pos x="connsiteX3" y="connsiteY3"/>
                  </a:cxn>
                </a:cxnLst>
                <a:rect l="l" t="t" r="r" b="b"/>
                <a:pathLst>
                  <a:path w="1181290" h="1181290">
                    <a:moveTo>
                      <a:pt x="820960" y="1181290"/>
                    </a:moveTo>
                    <a:lnTo>
                      <a:pt x="1181291" y="820864"/>
                    </a:lnTo>
                    <a:lnTo>
                      <a:pt x="1181291" y="0"/>
                    </a:lnTo>
                    <a:lnTo>
                      <a:pt x="0" y="1181290"/>
                    </a:lnTo>
                    <a:close/>
                  </a:path>
                </a:pathLst>
              </a:custGeom>
              <a:solidFill>
                <a:schemeClr val="accent1">
                  <a:alpha val="50000"/>
                </a:schemeClr>
              </a:solidFill>
              <a:ln w="9525" cap="flat">
                <a:noFill/>
                <a:prstDash val="solid"/>
                <a:miter/>
              </a:ln>
            </p:spPr>
            <p:txBody>
              <a:bodyPr rtlCol="0" anchor="ctr"/>
              <a:lstStyle/>
              <a:p>
                <a:endParaRPr lang="en-GB"/>
              </a:p>
            </p:txBody>
          </p:sp>
          <p:sp>
            <p:nvSpPr>
              <p:cNvPr id="20" name="任意多边形: 形状 19">
                <a:extLst>
                  <a:ext uri="{FF2B5EF4-FFF2-40B4-BE49-F238E27FC236}">
                    <a16:creationId xmlns:a16="http://schemas.microsoft.com/office/drawing/2014/main" id="{5A9DFC6A-D066-6F2D-F8C5-ED2D2F03BA5F}"/>
                  </a:ext>
                </a:extLst>
              </p:cNvPr>
              <p:cNvSpPr/>
              <p:nvPr/>
            </p:nvSpPr>
            <p:spPr>
              <a:xfrm>
                <a:off x="7311171" y="5177577"/>
                <a:ext cx="1164717" cy="1164717"/>
              </a:xfrm>
              <a:custGeom>
                <a:avLst/>
                <a:gdLst>
                  <a:gd name="connsiteX0" fmla="*/ 120205 w 326802"/>
                  <a:gd name="connsiteY0" fmla="*/ 326803 h 326802"/>
                  <a:gd name="connsiteX1" fmla="*/ 326803 w 326802"/>
                  <a:gd name="connsiteY1" fmla="*/ 120205 h 326802"/>
                  <a:gd name="connsiteX2" fmla="*/ 326803 w 326802"/>
                  <a:gd name="connsiteY2" fmla="*/ 0 h 326802"/>
                  <a:gd name="connsiteX3" fmla="*/ 0 w 326802"/>
                  <a:gd name="connsiteY3" fmla="*/ 326803 h 326802"/>
                </a:gdLst>
                <a:ahLst/>
                <a:cxnLst>
                  <a:cxn ang="0">
                    <a:pos x="connsiteX0" y="connsiteY0"/>
                  </a:cxn>
                  <a:cxn ang="0">
                    <a:pos x="connsiteX1" y="connsiteY1"/>
                  </a:cxn>
                  <a:cxn ang="0">
                    <a:pos x="connsiteX2" y="connsiteY2"/>
                  </a:cxn>
                  <a:cxn ang="0">
                    <a:pos x="connsiteX3" y="connsiteY3"/>
                  </a:cxn>
                </a:cxnLst>
                <a:rect l="l" t="t" r="r" b="b"/>
                <a:pathLst>
                  <a:path w="326802" h="326802">
                    <a:moveTo>
                      <a:pt x="120205" y="326803"/>
                    </a:moveTo>
                    <a:lnTo>
                      <a:pt x="326803" y="120205"/>
                    </a:lnTo>
                    <a:lnTo>
                      <a:pt x="326803" y="0"/>
                    </a:lnTo>
                    <a:lnTo>
                      <a:pt x="0" y="326803"/>
                    </a:lnTo>
                    <a:close/>
                  </a:path>
                </a:pathLst>
              </a:custGeom>
              <a:solidFill>
                <a:schemeClr val="accent1">
                  <a:alpha val="50000"/>
                </a:schemeClr>
              </a:solidFill>
              <a:ln w="9525" cap="flat">
                <a:noFill/>
                <a:prstDash val="solid"/>
                <a:miter/>
              </a:ln>
            </p:spPr>
            <p:txBody>
              <a:bodyPr rtlCol="0" anchor="ctr"/>
              <a:lstStyle/>
              <a:p>
                <a:endParaRPr lang="en-GB"/>
              </a:p>
            </p:txBody>
          </p:sp>
          <p:sp>
            <p:nvSpPr>
              <p:cNvPr id="21" name="任意多边形: 形状 20">
                <a:extLst>
                  <a:ext uri="{FF2B5EF4-FFF2-40B4-BE49-F238E27FC236}">
                    <a16:creationId xmlns:a16="http://schemas.microsoft.com/office/drawing/2014/main" id="{657079A6-A9B7-7D0B-10D2-388E651B0C4E}"/>
                  </a:ext>
                </a:extLst>
              </p:cNvPr>
              <p:cNvSpPr/>
              <p:nvPr/>
            </p:nvSpPr>
            <p:spPr>
              <a:xfrm>
                <a:off x="9218652" y="6570757"/>
                <a:ext cx="305180" cy="305180"/>
              </a:xfrm>
              <a:custGeom>
                <a:avLst/>
                <a:gdLst>
                  <a:gd name="connsiteX0" fmla="*/ 31432 w 85629"/>
                  <a:gd name="connsiteY0" fmla="*/ 85630 h 85629"/>
                  <a:gd name="connsiteX1" fmla="*/ 85630 w 85629"/>
                  <a:gd name="connsiteY1" fmla="*/ 31528 h 85629"/>
                  <a:gd name="connsiteX2" fmla="*/ 85630 w 85629"/>
                  <a:gd name="connsiteY2" fmla="*/ 0 h 85629"/>
                  <a:gd name="connsiteX3" fmla="*/ 0 w 85629"/>
                  <a:gd name="connsiteY3" fmla="*/ 85630 h 85629"/>
                </a:gdLst>
                <a:ahLst/>
                <a:cxnLst>
                  <a:cxn ang="0">
                    <a:pos x="connsiteX0" y="connsiteY0"/>
                  </a:cxn>
                  <a:cxn ang="0">
                    <a:pos x="connsiteX1" y="connsiteY1"/>
                  </a:cxn>
                  <a:cxn ang="0">
                    <a:pos x="connsiteX2" y="connsiteY2"/>
                  </a:cxn>
                  <a:cxn ang="0">
                    <a:pos x="connsiteX3" y="connsiteY3"/>
                  </a:cxn>
                </a:cxnLst>
                <a:rect l="l" t="t" r="r" b="b"/>
                <a:pathLst>
                  <a:path w="85629" h="85629">
                    <a:moveTo>
                      <a:pt x="31432" y="85630"/>
                    </a:moveTo>
                    <a:lnTo>
                      <a:pt x="85630" y="31528"/>
                    </a:lnTo>
                    <a:lnTo>
                      <a:pt x="85630" y="0"/>
                    </a:lnTo>
                    <a:lnTo>
                      <a:pt x="0" y="85630"/>
                    </a:lnTo>
                    <a:close/>
                  </a:path>
                </a:pathLst>
              </a:custGeom>
              <a:solidFill>
                <a:schemeClr val="accent1">
                  <a:alpha val="50000"/>
                </a:schemeClr>
              </a:solidFill>
              <a:ln w="9525" cap="flat">
                <a:noFill/>
                <a:prstDash val="solid"/>
                <a:miter/>
              </a:ln>
            </p:spPr>
            <p:txBody>
              <a:bodyPr rtlCol="0" anchor="ctr"/>
              <a:lstStyle/>
              <a:p>
                <a:endParaRPr lang="en-GB"/>
              </a:p>
            </p:txBody>
          </p:sp>
          <p:sp>
            <p:nvSpPr>
              <p:cNvPr id="22" name="任意多边形: 形状 21">
                <a:extLst>
                  <a:ext uri="{FF2B5EF4-FFF2-40B4-BE49-F238E27FC236}">
                    <a16:creationId xmlns:a16="http://schemas.microsoft.com/office/drawing/2014/main" id="{80043723-6EAF-9672-C2CF-BCCF4275C1AF}"/>
                  </a:ext>
                </a:extLst>
              </p:cNvPr>
              <p:cNvSpPr/>
              <p:nvPr/>
            </p:nvSpPr>
            <p:spPr>
              <a:xfrm>
                <a:off x="11157026" y="2306001"/>
                <a:ext cx="1125682" cy="4621540"/>
              </a:xfrm>
              <a:custGeom>
                <a:avLst/>
                <a:gdLst>
                  <a:gd name="connsiteX0" fmla="*/ 189643 w 315849"/>
                  <a:gd name="connsiteY0" fmla="*/ 1296733 h 1296733"/>
                  <a:gd name="connsiteX1" fmla="*/ 315849 w 315849"/>
                  <a:gd name="connsiteY1" fmla="*/ 1170432 h 1296733"/>
                  <a:gd name="connsiteX2" fmla="*/ 315849 w 315849"/>
                  <a:gd name="connsiteY2" fmla="*/ 0 h 1296733"/>
                  <a:gd name="connsiteX3" fmla="*/ 0 w 315849"/>
                  <a:gd name="connsiteY3" fmla="*/ 315849 h 1296733"/>
                  <a:gd name="connsiteX4" fmla="*/ 0 w 315849"/>
                  <a:gd name="connsiteY4" fmla="*/ 1296733 h 129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49" h="1296733">
                    <a:moveTo>
                      <a:pt x="189643" y="1296733"/>
                    </a:moveTo>
                    <a:lnTo>
                      <a:pt x="315849" y="1170432"/>
                    </a:lnTo>
                    <a:lnTo>
                      <a:pt x="315849" y="0"/>
                    </a:lnTo>
                    <a:lnTo>
                      <a:pt x="0" y="315849"/>
                    </a:lnTo>
                    <a:lnTo>
                      <a:pt x="0" y="1296733"/>
                    </a:lnTo>
                    <a:close/>
                  </a:path>
                </a:pathLst>
              </a:custGeom>
              <a:solidFill>
                <a:schemeClr val="accent1">
                  <a:alpha val="50000"/>
                </a:schemeClr>
              </a:solidFill>
              <a:ln w="9525" cap="flat">
                <a:noFill/>
                <a:prstDash val="solid"/>
                <a:miter/>
              </a:ln>
            </p:spPr>
            <p:txBody>
              <a:bodyPr rtlCol="0" anchor="ctr"/>
              <a:lstStyle/>
              <a:p>
                <a:endParaRPr lang="en-GB" dirty="0"/>
              </a:p>
            </p:txBody>
          </p:sp>
          <p:grpSp>
            <p:nvGrpSpPr>
              <p:cNvPr id="23" name="组合 22">
                <a:extLst>
                  <a:ext uri="{FF2B5EF4-FFF2-40B4-BE49-F238E27FC236}">
                    <a16:creationId xmlns:a16="http://schemas.microsoft.com/office/drawing/2014/main" id="{36C81354-30BA-B3EE-D807-3BE167691268}"/>
                  </a:ext>
                </a:extLst>
              </p:cNvPr>
              <p:cNvGrpSpPr/>
              <p:nvPr/>
            </p:nvGrpSpPr>
            <p:grpSpPr>
              <a:xfrm>
                <a:off x="5983508" y="4227061"/>
                <a:ext cx="6299200" cy="2870214"/>
                <a:chOff x="5216937" y="3751707"/>
                <a:chExt cx="1767459" cy="805338"/>
              </a:xfrm>
              <a:solidFill>
                <a:schemeClr val="accent1">
                  <a:alpha val="50000"/>
                </a:schemeClr>
              </a:solidFill>
            </p:grpSpPr>
            <p:sp>
              <p:nvSpPr>
                <p:cNvPr id="24" name="任意多边形: 形状 23">
                  <a:extLst>
                    <a:ext uri="{FF2B5EF4-FFF2-40B4-BE49-F238E27FC236}">
                      <a16:creationId xmlns:a16="http://schemas.microsoft.com/office/drawing/2014/main" id="{198B85D6-7C77-A930-58AF-C1417361378D}"/>
                    </a:ext>
                  </a:extLst>
                </p:cNvPr>
                <p:cNvSpPr/>
                <p:nvPr/>
              </p:nvSpPr>
              <p:spPr>
                <a:xfrm>
                  <a:off x="6767797" y="4464367"/>
                  <a:ext cx="203930" cy="45053"/>
                </a:xfrm>
                <a:custGeom>
                  <a:avLst/>
                  <a:gdLst>
                    <a:gd name="connsiteX0" fmla="*/ 158877 w 203930"/>
                    <a:gd name="connsiteY0" fmla="*/ 45053 h 45053"/>
                    <a:gd name="connsiteX1" fmla="*/ 203930 w 203930"/>
                    <a:gd name="connsiteY1" fmla="*/ 0 h 45053"/>
                    <a:gd name="connsiteX2" fmla="*/ 44958 w 203930"/>
                    <a:gd name="connsiteY2" fmla="*/ 0 h 45053"/>
                    <a:gd name="connsiteX3" fmla="*/ 0 w 203930"/>
                    <a:gd name="connsiteY3" fmla="*/ 45053 h 45053"/>
                  </a:gdLst>
                  <a:ahLst/>
                  <a:cxnLst>
                    <a:cxn ang="0">
                      <a:pos x="connsiteX0" y="connsiteY0"/>
                    </a:cxn>
                    <a:cxn ang="0">
                      <a:pos x="connsiteX1" y="connsiteY1"/>
                    </a:cxn>
                    <a:cxn ang="0">
                      <a:pos x="connsiteX2" y="connsiteY2"/>
                    </a:cxn>
                    <a:cxn ang="0">
                      <a:pos x="connsiteX3" y="connsiteY3"/>
                    </a:cxn>
                  </a:cxnLst>
                  <a:rect l="l" t="t" r="r" b="b"/>
                  <a:pathLst>
                    <a:path w="203930" h="45053">
                      <a:moveTo>
                        <a:pt x="158877" y="45053"/>
                      </a:moveTo>
                      <a:lnTo>
                        <a:pt x="203930" y="0"/>
                      </a:lnTo>
                      <a:lnTo>
                        <a:pt x="44958" y="0"/>
                      </a:lnTo>
                      <a:lnTo>
                        <a:pt x="0" y="45053"/>
                      </a:lnTo>
                      <a:close/>
                    </a:path>
                  </a:pathLst>
                </a:custGeom>
                <a:grpFill/>
                <a:ln w="9525" cap="flat">
                  <a:noFill/>
                  <a:prstDash val="solid"/>
                  <a:miter/>
                </a:ln>
              </p:spPr>
              <p:txBody>
                <a:bodyPr rtlCol="0" anchor="ctr"/>
                <a:lstStyle/>
                <a:p>
                  <a:endParaRPr lang="en-GB"/>
                </a:p>
              </p:txBody>
            </p:sp>
            <p:sp>
              <p:nvSpPr>
                <p:cNvPr id="25" name="任意多边形: 形状 24">
                  <a:extLst>
                    <a:ext uri="{FF2B5EF4-FFF2-40B4-BE49-F238E27FC236}">
                      <a16:creationId xmlns:a16="http://schemas.microsoft.com/office/drawing/2014/main" id="{4262A90C-221F-2DC0-F697-06628DDCD7A8}"/>
                    </a:ext>
                  </a:extLst>
                </p:cNvPr>
                <p:cNvSpPr/>
                <p:nvPr/>
              </p:nvSpPr>
              <p:spPr>
                <a:xfrm>
                  <a:off x="6099142" y="4276629"/>
                  <a:ext cx="727519" cy="232790"/>
                </a:xfrm>
                <a:custGeom>
                  <a:avLst/>
                  <a:gdLst>
                    <a:gd name="connsiteX0" fmla="*/ 494729 w 727519"/>
                    <a:gd name="connsiteY0" fmla="*/ 232791 h 232790"/>
                    <a:gd name="connsiteX1" fmla="*/ 727520 w 727519"/>
                    <a:gd name="connsiteY1" fmla="*/ 0 h 232790"/>
                    <a:gd name="connsiteX2" fmla="*/ 232696 w 727519"/>
                    <a:gd name="connsiteY2" fmla="*/ 0 h 232790"/>
                    <a:gd name="connsiteX3" fmla="*/ 0 w 727519"/>
                    <a:gd name="connsiteY3" fmla="*/ 232791 h 232790"/>
                  </a:gdLst>
                  <a:ahLst/>
                  <a:cxnLst>
                    <a:cxn ang="0">
                      <a:pos x="connsiteX0" y="connsiteY0"/>
                    </a:cxn>
                    <a:cxn ang="0">
                      <a:pos x="connsiteX1" y="connsiteY1"/>
                    </a:cxn>
                    <a:cxn ang="0">
                      <a:pos x="connsiteX2" y="connsiteY2"/>
                    </a:cxn>
                    <a:cxn ang="0">
                      <a:pos x="connsiteX3" y="connsiteY3"/>
                    </a:cxn>
                  </a:cxnLst>
                  <a:rect l="l" t="t" r="r" b="b"/>
                  <a:pathLst>
                    <a:path w="727519" h="232790">
                      <a:moveTo>
                        <a:pt x="494729" y="232791"/>
                      </a:moveTo>
                      <a:lnTo>
                        <a:pt x="727520" y="0"/>
                      </a:lnTo>
                      <a:lnTo>
                        <a:pt x="232696" y="0"/>
                      </a:lnTo>
                      <a:lnTo>
                        <a:pt x="0" y="232791"/>
                      </a:lnTo>
                      <a:close/>
                    </a:path>
                  </a:pathLst>
                </a:custGeom>
                <a:grpFill/>
                <a:ln w="9525" cap="flat">
                  <a:noFill/>
                  <a:prstDash val="solid"/>
                  <a:miter/>
                </a:ln>
              </p:spPr>
              <p:txBody>
                <a:bodyPr rtlCol="0" anchor="ctr"/>
                <a:lstStyle/>
                <a:p>
                  <a:endParaRPr lang="en-GB"/>
                </a:p>
              </p:txBody>
            </p:sp>
            <p:sp>
              <p:nvSpPr>
                <p:cNvPr id="26" name="任意多边形: 形状 25">
                  <a:extLst>
                    <a:ext uri="{FF2B5EF4-FFF2-40B4-BE49-F238E27FC236}">
                      <a16:creationId xmlns:a16="http://schemas.microsoft.com/office/drawing/2014/main" id="{828B73C1-786B-CBA5-B39F-2BF3DD46A1A4}"/>
                    </a:ext>
                  </a:extLst>
                </p:cNvPr>
                <p:cNvSpPr/>
                <p:nvPr/>
              </p:nvSpPr>
              <p:spPr>
                <a:xfrm>
                  <a:off x="5331141" y="4140231"/>
                  <a:ext cx="369188" cy="369188"/>
                </a:xfrm>
                <a:custGeom>
                  <a:avLst/>
                  <a:gdLst>
                    <a:gd name="connsiteX0" fmla="*/ 369189 w 369188"/>
                    <a:gd name="connsiteY0" fmla="*/ 369189 h 369188"/>
                    <a:gd name="connsiteX1" fmla="*/ 369189 w 369188"/>
                    <a:gd name="connsiteY1" fmla="*/ 0 h 369188"/>
                    <a:gd name="connsiteX2" fmla="*/ 0 w 369188"/>
                    <a:gd name="connsiteY2" fmla="*/ 369189 h 369188"/>
                  </a:gdLst>
                  <a:ahLst/>
                  <a:cxnLst>
                    <a:cxn ang="0">
                      <a:pos x="connsiteX0" y="connsiteY0"/>
                    </a:cxn>
                    <a:cxn ang="0">
                      <a:pos x="connsiteX1" y="connsiteY1"/>
                    </a:cxn>
                    <a:cxn ang="0">
                      <a:pos x="connsiteX2" y="connsiteY2"/>
                    </a:cxn>
                  </a:cxnLst>
                  <a:rect l="l" t="t" r="r" b="b"/>
                  <a:pathLst>
                    <a:path w="369188" h="369188">
                      <a:moveTo>
                        <a:pt x="369189" y="369189"/>
                      </a:moveTo>
                      <a:lnTo>
                        <a:pt x="369189" y="0"/>
                      </a:lnTo>
                      <a:lnTo>
                        <a:pt x="0" y="369189"/>
                      </a:lnTo>
                      <a:close/>
                    </a:path>
                  </a:pathLst>
                </a:custGeom>
                <a:grpFill/>
                <a:ln w="9525" cap="flat">
                  <a:noFill/>
                  <a:prstDash val="solid"/>
                  <a:miter/>
                </a:ln>
              </p:spPr>
              <p:txBody>
                <a:bodyPr rtlCol="0" anchor="ctr"/>
                <a:lstStyle/>
                <a:p>
                  <a:endParaRPr lang="en-GB"/>
                </a:p>
              </p:txBody>
            </p:sp>
            <p:sp>
              <p:nvSpPr>
                <p:cNvPr id="27" name="任意多边形: 形状 26">
                  <a:extLst>
                    <a:ext uri="{FF2B5EF4-FFF2-40B4-BE49-F238E27FC236}">
                      <a16:creationId xmlns:a16="http://schemas.microsoft.com/office/drawing/2014/main" id="{CF37033D-7D61-A1FF-EE25-F783DF9111F3}"/>
                    </a:ext>
                  </a:extLst>
                </p:cNvPr>
                <p:cNvSpPr/>
                <p:nvPr/>
              </p:nvSpPr>
              <p:spPr>
                <a:xfrm>
                  <a:off x="6559581" y="3918489"/>
                  <a:ext cx="424815" cy="424815"/>
                </a:xfrm>
                <a:custGeom>
                  <a:avLst/>
                  <a:gdLst>
                    <a:gd name="connsiteX0" fmla="*/ 424815 w 424815"/>
                    <a:gd name="connsiteY0" fmla="*/ 0 h 424815"/>
                    <a:gd name="connsiteX1" fmla="*/ 0 w 424815"/>
                    <a:gd name="connsiteY1" fmla="*/ 424815 h 424815"/>
                    <a:gd name="connsiteX2" fmla="*/ 159258 w 424815"/>
                    <a:gd name="connsiteY2" fmla="*/ 424815 h 424815"/>
                    <a:gd name="connsiteX3" fmla="*/ 424815 w 424815"/>
                    <a:gd name="connsiteY3" fmla="*/ 159258 h 424815"/>
                  </a:gdLst>
                  <a:ahLst/>
                  <a:cxnLst>
                    <a:cxn ang="0">
                      <a:pos x="connsiteX0" y="connsiteY0"/>
                    </a:cxn>
                    <a:cxn ang="0">
                      <a:pos x="connsiteX1" y="connsiteY1"/>
                    </a:cxn>
                    <a:cxn ang="0">
                      <a:pos x="connsiteX2" y="connsiteY2"/>
                    </a:cxn>
                    <a:cxn ang="0">
                      <a:pos x="connsiteX3" y="connsiteY3"/>
                    </a:cxn>
                  </a:cxnLst>
                  <a:rect l="l" t="t" r="r" b="b"/>
                  <a:pathLst>
                    <a:path w="424815" h="424815">
                      <a:moveTo>
                        <a:pt x="424815" y="0"/>
                      </a:moveTo>
                      <a:lnTo>
                        <a:pt x="0" y="424815"/>
                      </a:lnTo>
                      <a:lnTo>
                        <a:pt x="159258" y="424815"/>
                      </a:lnTo>
                      <a:lnTo>
                        <a:pt x="424815" y="159258"/>
                      </a:lnTo>
                      <a:close/>
                    </a:path>
                  </a:pathLst>
                </a:custGeom>
                <a:grpFill/>
                <a:ln w="9525" cap="flat">
                  <a:noFill/>
                  <a:prstDash val="solid"/>
                  <a:miter/>
                </a:ln>
              </p:spPr>
              <p:txBody>
                <a:bodyPr rtlCol="0" anchor="ctr"/>
                <a:lstStyle/>
                <a:p>
                  <a:endParaRPr lang="en-GB"/>
                </a:p>
              </p:txBody>
            </p:sp>
            <p:sp>
              <p:nvSpPr>
                <p:cNvPr id="28" name="任意多边形: 形状 27">
                  <a:extLst>
                    <a:ext uri="{FF2B5EF4-FFF2-40B4-BE49-F238E27FC236}">
                      <a16:creationId xmlns:a16="http://schemas.microsoft.com/office/drawing/2014/main" id="{ADDBB0D0-C124-AD85-3BF5-F88898856F4C}"/>
                    </a:ext>
                  </a:extLst>
                </p:cNvPr>
                <p:cNvSpPr/>
                <p:nvPr/>
              </p:nvSpPr>
              <p:spPr>
                <a:xfrm>
                  <a:off x="6113334" y="3751707"/>
                  <a:ext cx="757713" cy="757713"/>
                </a:xfrm>
                <a:custGeom>
                  <a:avLst/>
                  <a:gdLst>
                    <a:gd name="connsiteX0" fmla="*/ 344329 w 757713"/>
                    <a:gd name="connsiteY0" fmla="*/ 757714 h 757713"/>
                    <a:gd name="connsiteX1" fmla="*/ 757714 w 757713"/>
                    <a:gd name="connsiteY1" fmla="*/ 344329 h 757713"/>
                    <a:gd name="connsiteX2" fmla="*/ 757714 w 757713"/>
                    <a:gd name="connsiteY2" fmla="*/ 0 h 757713"/>
                    <a:gd name="connsiteX3" fmla="*/ 0 w 757713"/>
                    <a:gd name="connsiteY3" fmla="*/ 757714 h 757713"/>
                  </a:gdLst>
                  <a:ahLst/>
                  <a:cxnLst>
                    <a:cxn ang="0">
                      <a:pos x="connsiteX0" y="connsiteY0"/>
                    </a:cxn>
                    <a:cxn ang="0">
                      <a:pos x="connsiteX1" y="connsiteY1"/>
                    </a:cxn>
                    <a:cxn ang="0">
                      <a:pos x="connsiteX2" y="connsiteY2"/>
                    </a:cxn>
                    <a:cxn ang="0">
                      <a:pos x="connsiteX3" y="connsiteY3"/>
                    </a:cxn>
                  </a:cxnLst>
                  <a:rect l="l" t="t" r="r" b="b"/>
                  <a:pathLst>
                    <a:path w="757713" h="757713">
                      <a:moveTo>
                        <a:pt x="344329" y="757714"/>
                      </a:moveTo>
                      <a:lnTo>
                        <a:pt x="757714" y="344329"/>
                      </a:lnTo>
                      <a:lnTo>
                        <a:pt x="757714" y="0"/>
                      </a:lnTo>
                      <a:lnTo>
                        <a:pt x="0" y="757714"/>
                      </a:lnTo>
                      <a:close/>
                    </a:path>
                  </a:pathLst>
                </a:custGeom>
                <a:grpFill/>
                <a:ln w="9525" cap="flat">
                  <a:noFill/>
                  <a:prstDash val="solid"/>
                  <a:miter/>
                </a:ln>
              </p:spPr>
              <p:txBody>
                <a:bodyPr rtlCol="0" anchor="ctr"/>
                <a:lstStyle/>
                <a:p>
                  <a:endParaRPr lang="en-GB"/>
                </a:p>
              </p:txBody>
            </p:sp>
            <p:sp>
              <p:nvSpPr>
                <p:cNvPr id="29" name="任意多边形: 形状 28">
                  <a:extLst>
                    <a:ext uri="{FF2B5EF4-FFF2-40B4-BE49-F238E27FC236}">
                      <a16:creationId xmlns:a16="http://schemas.microsoft.com/office/drawing/2014/main" id="{B349F953-5854-591E-138F-915CDC7B356D}"/>
                    </a:ext>
                  </a:extLst>
                </p:cNvPr>
                <p:cNvSpPr/>
                <p:nvPr/>
              </p:nvSpPr>
              <p:spPr>
                <a:xfrm>
                  <a:off x="5216937" y="4246816"/>
                  <a:ext cx="310229" cy="310229"/>
                </a:xfrm>
                <a:custGeom>
                  <a:avLst/>
                  <a:gdLst>
                    <a:gd name="connsiteX0" fmla="*/ 184975 w 310229"/>
                    <a:gd name="connsiteY0" fmla="*/ 310229 h 310229"/>
                    <a:gd name="connsiteX1" fmla="*/ 310229 w 310229"/>
                    <a:gd name="connsiteY1" fmla="*/ 184975 h 310229"/>
                    <a:gd name="connsiteX2" fmla="*/ 310229 w 310229"/>
                    <a:gd name="connsiteY2" fmla="*/ 0 h 310229"/>
                    <a:gd name="connsiteX3" fmla="*/ 0 w 310229"/>
                    <a:gd name="connsiteY3" fmla="*/ 310229 h 310229"/>
                  </a:gdLst>
                  <a:ahLst/>
                  <a:cxnLst>
                    <a:cxn ang="0">
                      <a:pos x="connsiteX0" y="connsiteY0"/>
                    </a:cxn>
                    <a:cxn ang="0">
                      <a:pos x="connsiteX1" y="connsiteY1"/>
                    </a:cxn>
                    <a:cxn ang="0">
                      <a:pos x="connsiteX2" y="connsiteY2"/>
                    </a:cxn>
                    <a:cxn ang="0">
                      <a:pos x="connsiteX3" y="connsiteY3"/>
                    </a:cxn>
                  </a:cxnLst>
                  <a:rect l="l" t="t" r="r" b="b"/>
                  <a:pathLst>
                    <a:path w="310229" h="310229">
                      <a:moveTo>
                        <a:pt x="184975" y="310229"/>
                      </a:moveTo>
                      <a:lnTo>
                        <a:pt x="310229" y="184975"/>
                      </a:lnTo>
                      <a:lnTo>
                        <a:pt x="310229" y="0"/>
                      </a:lnTo>
                      <a:lnTo>
                        <a:pt x="0" y="310229"/>
                      </a:lnTo>
                      <a:close/>
                    </a:path>
                  </a:pathLst>
                </a:custGeom>
                <a:grpFill/>
                <a:ln w="9525" cap="flat">
                  <a:noFill/>
                  <a:prstDash val="solid"/>
                  <a:miter/>
                </a:ln>
              </p:spPr>
              <p:txBody>
                <a:bodyPr rtlCol="0" anchor="ctr"/>
                <a:lstStyle/>
                <a:p>
                  <a:endParaRPr lang="en-GB"/>
                </a:p>
              </p:txBody>
            </p:sp>
          </p:grpSp>
        </p:grpSp>
      </p:grpSp>
      <p:sp>
        <p:nvSpPr>
          <p:cNvPr id="47" name="标题 1">
            <a:extLst>
              <a:ext uri="{FF2B5EF4-FFF2-40B4-BE49-F238E27FC236}">
                <a16:creationId xmlns:a16="http://schemas.microsoft.com/office/drawing/2014/main" id="{1354EA6B-4DCD-3D8A-10B6-BA10AFC7E31F}"/>
              </a:ext>
            </a:extLst>
          </p:cNvPr>
          <p:cNvSpPr>
            <a:spLocks noGrp="1"/>
          </p:cNvSpPr>
          <p:nvPr>
            <p:ph type="ctrTitle" hasCustomPrompt="1"/>
          </p:nvPr>
        </p:nvSpPr>
        <p:spPr>
          <a:xfrm>
            <a:off x="1453843" y="1226707"/>
            <a:ext cx="8055158" cy="2282674"/>
          </a:xfrm>
        </p:spPr>
        <p:txBody>
          <a:bodyPr anchor="b">
            <a:normAutofit/>
          </a:bodyPr>
          <a:lstStyle>
            <a:lvl1pPr algn="l">
              <a:defRPr sz="4800"/>
            </a:lvl1pPr>
          </a:lstStyle>
          <a:p>
            <a:pPr lvl="0"/>
            <a:r>
              <a:rPr lang="en-US"/>
              <a:t>Click to add title</a:t>
            </a:r>
          </a:p>
        </p:txBody>
      </p:sp>
      <p:sp>
        <p:nvSpPr>
          <p:cNvPr id="48" name="副标题 2">
            <a:extLst>
              <a:ext uri="{FF2B5EF4-FFF2-40B4-BE49-F238E27FC236}">
                <a16:creationId xmlns:a16="http://schemas.microsoft.com/office/drawing/2014/main" id="{13FEDE5E-D598-59F3-5D9F-0F95A5D04C36}"/>
              </a:ext>
            </a:extLst>
          </p:cNvPr>
          <p:cNvSpPr>
            <a:spLocks noGrp="1"/>
          </p:cNvSpPr>
          <p:nvPr>
            <p:ph type="subTitle" idx="1" hasCustomPrompt="1"/>
          </p:nvPr>
        </p:nvSpPr>
        <p:spPr>
          <a:xfrm>
            <a:off x="1468674" y="3636116"/>
            <a:ext cx="8055158" cy="508703"/>
          </a:xfrm>
        </p:spPr>
        <p:txBody>
          <a:bodyPr anchor="ct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subtitle</a:t>
            </a:r>
          </a:p>
        </p:txBody>
      </p:sp>
      <p:sp>
        <p:nvSpPr>
          <p:cNvPr id="49" name="文本占位符 3">
            <a:extLst>
              <a:ext uri="{FF2B5EF4-FFF2-40B4-BE49-F238E27FC236}">
                <a16:creationId xmlns:a16="http://schemas.microsoft.com/office/drawing/2014/main" id="{65EE8CCA-41E1-6A99-6BB7-E86D86124EB2}"/>
              </a:ext>
            </a:extLst>
          </p:cNvPr>
          <p:cNvSpPr>
            <a:spLocks noGrp="1"/>
          </p:cNvSpPr>
          <p:nvPr>
            <p:ph type="body" sz="quarter" idx="13" hasCustomPrompt="1"/>
          </p:nvPr>
        </p:nvSpPr>
        <p:spPr>
          <a:xfrm>
            <a:off x="1449653" y="5586374"/>
            <a:ext cx="4517887" cy="274320"/>
          </a:xfrm>
        </p:spPr>
        <p:txBody>
          <a:bodyPr anchor="ctr">
            <a:normAutofit/>
          </a:bodyPr>
          <a:lstStyle>
            <a:lvl1pPr marL="0" indent="0" algn="l">
              <a:lnSpc>
                <a:spcPct val="100000"/>
              </a:lnSpc>
              <a:buNone/>
              <a:defRPr sz="1200">
                <a:solidFill>
                  <a:schemeClr val="tx1"/>
                </a:solidFill>
              </a:defRPr>
            </a:lvl1pPr>
          </a:lstStyle>
          <a:p>
            <a:pPr lvl="0"/>
            <a:r>
              <a:rPr lang="en-US"/>
              <a:t>Presenter name</a:t>
            </a:r>
          </a:p>
        </p:txBody>
      </p:sp>
      <p:sp>
        <p:nvSpPr>
          <p:cNvPr id="50" name="文本占位符 4">
            <a:extLst>
              <a:ext uri="{FF2B5EF4-FFF2-40B4-BE49-F238E27FC236}">
                <a16:creationId xmlns:a16="http://schemas.microsoft.com/office/drawing/2014/main" id="{5B4B7544-EAC2-FBDB-D336-A622CCF0462D}"/>
              </a:ext>
            </a:extLst>
          </p:cNvPr>
          <p:cNvSpPr>
            <a:spLocks noGrp="1"/>
          </p:cNvSpPr>
          <p:nvPr>
            <p:ph type="body" sz="quarter" idx="14" hasCustomPrompt="1"/>
          </p:nvPr>
        </p:nvSpPr>
        <p:spPr>
          <a:xfrm>
            <a:off x="1449651" y="5859780"/>
            <a:ext cx="4517887" cy="274320"/>
          </a:xfrm>
        </p:spPr>
        <p:txBody>
          <a:bodyPr anchor="ctr">
            <a:normAutofit/>
          </a:bodyPr>
          <a:lstStyle>
            <a:lvl1pPr marL="0" indent="0" algn="l">
              <a:lnSpc>
                <a:spcPct val="100000"/>
              </a:lnSpc>
              <a:buNone/>
              <a:defRPr sz="1200">
                <a:solidFill>
                  <a:schemeClr val="tx1"/>
                </a:solidFill>
              </a:defRPr>
            </a:lvl1pPr>
          </a:lstStyle>
          <a:p>
            <a:pPr lvl="0"/>
            <a:r>
              <a:rPr lang="en-US"/>
              <a:t>www.officeplus.cn</a:t>
            </a:r>
          </a:p>
        </p:txBody>
      </p:sp>
    </p:spTree>
    <p:extLst>
      <p:ext uri="{BB962C8B-B14F-4D97-AF65-F5344CB8AC3E}">
        <p14:creationId xmlns:p14="http://schemas.microsoft.com/office/powerpoint/2010/main" val="2160167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6" name="日期占位符 1">
            <a:extLst>
              <a:ext uri="{FF2B5EF4-FFF2-40B4-BE49-F238E27FC236}">
                <a16:creationId xmlns:a16="http://schemas.microsoft.com/office/drawing/2014/main" id="{C0EF780C-BC14-7DB7-4DEF-8A76C4D0FFE2}"/>
              </a:ext>
            </a:extLst>
          </p:cNvPr>
          <p:cNvSpPr>
            <a:spLocks noGrp="1"/>
          </p:cNvSpPr>
          <p:nvPr>
            <p:ph type="dt" sz="half" idx="10"/>
          </p:nvPr>
        </p:nvSpPr>
        <p:spPr>
          <a:xfrm>
            <a:off x="838200" y="6356350"/>
            <a:ext cx="2743200" cy="365125"/>
          </a:xfrm>
        </p:spPr>
        <p:txBody>
          <a:bodyPr/>
          <a:lstStyle/>
          <a:p>
            <a:fld id="{91AB6E50-5C22-480A-BA8D-311EC35AF09A}" type="datetimeFigureOut">
              <a:rPr lang="zh-CN" altLang="en-US" smtClean="0"/>
              <a:t>2024/12/12</a:t>
            </a:fld>
            <a:endParaRPr lang="zh-CN" altLang="en-US"/>
          </a:p>
        </p:txBody>
      </p:sp>
      <p:sp>
        <p:nvSpPr>
          <p:cNvPr id="7" name="页脚占位符 2">
            <a:extLst>
              <a:ext uri="{FF2B5EF4-FFF2-40B4-BE49-F238E27FC236}">
                <a16:creationId xmlns:a16="http://schemas.microsoft.com/office/drawing/2014/main" id="{067605B1-6105-9108-4790-3FA46DEB9775}"/>
              </a:ext>
            </a:extLst>
          </p:cNvPr>
          <p:cNvSpPr>
            <a:spLocks noGrp="1"/>
          </p:cNvSpPr>
          <p:nvPr>
            <p:ph type="ftr" sz="quarter" idx="11"/>
          </p:nvPr>
        </p:nvSpPr>
        <p:spPr>
          <a:xfrm>
            <a:off x="4038600" y="6356350"/>
            <a:ext cx="4114800" cy="365125"/>
          </a:xfrm>
        </p:spPr>
        <p:txBody>
          <a:bodyPr/>
          <a:lstStyle/>
          <a:p>
            <a:endParaRPr lang="zh-CN" altLang="en-US"/>
          </a:p>
        </p:txBody>
      </p:sp>
      <p:sp>
        <p:nvSpPr>
          <p:cNvPr id="8" name="灯片编号占位符 3">
            <a:extLst>
              <a:ext uri="{FF2B5EF4-FFF2-40B4-BE49-F238E27FC236}">
                <a16:creationId xmlns:a16="http://schemas.microsoft.com/office/drawing/2014/main" id="{B7ED124E-3027-B8D0-3F12-D54E6042FF69}"/>
              </a:ext>
            </a:extLst>
          </p:cNvPr>
          <p:cNvSpPr>
            <a:spLocks noGrp="1"/>
          </p:cNvSpPr>
          <p:nvPr>
            <p:ph type="sldNum" sz="quarter" idx="12"/>
          </p:nvPr>
        </p:nvSpPr>
        <p:spPr>
          <a:xfrm>
            <a:off x="8610600" y="6356350"/>
            <a:ext cx="2743200" cy="365125"/>
          </a:xfrm>
        </p:spPr>
        <p:txBody>
          <a:bodyPr/>
          <a:lstStyle/>
          <a:p>
            <a:fld id="{32562554-A5C2-4417-A0AD-565CE08EFB8B}" type="slidenum">
              <a:rPr lang="zh-CN" altLang="en-US" smtClean="0"/>
              <a:t>‹#›</a:t>
            </a:fld>
            <a:endParaRPr lang="zh-CN" altLang="en-US"/>
          </a:p>
        </p:txBody>
      </p:sp>
    </p:spTree>
    <p:extLst>
      <p:ext uri="{BB962C8B-B14F-4D97-AF65-F5344CB8AC3E}">
        <p14:creationId xmlns:p14="http://schemas.microsoft.com/office/powerpoint/2010/main" val="3713246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t>2024/12/12</a:t>
            </a:fld>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tags" Target="../tags/tag1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14.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tags" Target="../tags/tag1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8.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19.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20.xml"/><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21.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22.xml"/><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23.xml"/><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2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6.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27.xml"/><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30.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34.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slideLayout" Target="../slideLayouts/slideLayout5.xml"/><Relationship Id="rId1" Type="http://schemas.openxmlformats.org/officeDocument/2006/relationships/tags" Target="../tags/tag35.xml"/><Relationship Id="rId5" Type="http://schemas.openxmlformats.org/officeDocument/2006/relationships/image" Target="../media/image39.jpg"/><Relationship Id="rId4" Type="http://schemas.openxmlformats.org/officeDocument/2006/relationships/image" Target="../media/image38.jpg"/></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slideLayout" Target="../slideLayouts/slideLayout5.xml"/><Relationship Id="rId1" Type="http://schemas.openxmlformats.org/officeDocument/2006/relationships/tags" Target="../tags/tag3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7.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slideLayout" Target="../slideLayouts/slideLayout5.xml"/><Relationship Id="rId1" Type="http://schemas.openxmlformats.org/officeDocument/2006/relationships/tags" Target="../tags/tag40.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1.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slideLayout" Target="../slideLayouts/slideLayout5.xml"/><Relationship Id="rId1" Type="http://schemas.openxmlformats.org/officeDocument/2006/relationships/tags" Target="../tags/tag4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4.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5.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5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slideLayout" Target="../slideLayouts/slideLayout5.xml"/><Relationship Id="rId1" Type="http://schemas.openxmlformats.org/officeDocument/2006/relationships/tags" Target="../tags/tag47.xml"/><Relationship Id="rId5" Type="http://schemas.openxmlformats.org/officeDocument/2006/relationships/image" Target="../media/image45.jpg"/><Relationship Id="rId4" Type="http://schemas.openxmlformats.org/officeDocument/2006/relationships/image" Target="../media/image44.jp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9.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0.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1.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3.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4.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slideLayout" Target="../slideLayouts/slideLayout5.xml"/><Relationship Id="rId1" Type="http://schemas.openxmlformats.org/officeDocument/2006/relationships/tags" Target="../tags/tag55.xml"/><Relationship Id="rId5" Type="http://schemas.openxmlformats.org/officeDocument/2006/relationships/image" Target="../media/image48.jpg"/><Relationship Id="rId4" Type="http://schemas.openxmlformats.org/officeDocument/2006/relationships/image" Target="../media/image47.jp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6.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7.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slideLayout" Target="../slideLayouts/slideLayout5.xml"/><Relationship Id="rId1" Type="http://schemas.openxmlformats.org/officeDocument/2006/relationships/tags" Target="../tags/tag59.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0.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2C29581-8E49-3187-0831-CA722CECBF42}"/>
              </a:ext>
            </a:extLst>
          </p:cNvPr>
          <p:cNvSpPr>
            <a:spLocks noGrp="1"/>
          </p:cNvSpPr>
          <p:nvPr>
            <p:ph type="ctrTitle"/>
          </p:nvPr>
        </p:nvSpPr>
        <p:spPr/>
        <p:txBody>
          <a:bodyPr/>
          <a:lstStyle/>
          <a:p>
            <a:pPr lvl="0"/>
            <a:r>
              <a:rPr lang="en-US" altLang="zh-CN" sz="4800" b="0" dirty="0" err="1"/>
              <a:t>GSConv</a:t>
            </a:r>
            <a:r>
              <a:rPr lang="en-US" altLang="zh-CN" sz="4800" b="0" dirty="0"/>
              <a:t>-RTDETR</a:t>
            </a:r>
            <a:br>
              <a:rPr lang="en-US" altLang="zh-CN" sz="4800" b="0" dirty="0"/>
            </a:br>
            <a:endParaRPr lang="en-US" dirty="0">
              <a:latin typeface="Arial" panose="020B0604020202020204" pitchFamily="34" charset="0"/>
              <a:ea typeface="微软雅黑" panose="020B0503020204020204" pitchFamily="34" charset="-122"/>
            </a:endParaRPr>
          </a:p>
        </p:txBody>
      </p:sp>
      <p:sp>
        <p:nvSpPr>
          <p:cNvPr id="5" name="副标题 4">
            <a:extLst>
              <a:ext uri="{FF2B5EF4-FFF2-40B4-BE49-F238E27FC236}">
                <a16:creationId xmlns:a16="http://schemas.microsoft.com/office/drawing/2014/main" id="{FEC47266-BDC5-AE9B-BF2E-B62F6C53A466}"/>
              </a:ext>
            </a:extLst>
          </p:cNvPr>
          <p:cNvSpPr>
            <a:spLocks noGrp="1"/>
          </p:cNvSpPr>
          <p:nvPr>
            <p:ph type="subTitle" idx="1"/>
          </p:nvPr>
        </p:nvSpPr>
        <p:spPr>
          <a:xfrm>
            <a:off x="1449651" y="3137381"/>
            <a:ext cx="8055158" cy="508703"/>
          </a:xfrm>
        </p:spPr>
        <p:txBody>
          <a:bodyPr>
            <a:noAutofit/>
          </a:bodyPr>
          <a:lstStyle/>
          <a:p>
            <a:pPr lvl="0"/>
            <a:r>
              <a:rPr lang="en-US" altLang="zh-CN" sz="1400" dirty="0"/>
              <a:t>A simple implementation of using </a:t>
            </a:r>
            <a:r>
              <a:rPr lang="en-US" altLang="zh-CN" sz="1400" dirty="0" err="1"/>
              <a:t>GSConv</a:t>
            </a:r>
            <a:r>
              <a:rPr lang="en-US" altLang="zh-CN" sz="1400" dirty="0"/>
              <a:t> block with RTDETR on </a:t>
            </a:r>
            <a:r>
              <a:rPr lang="en-US" altLang="zh-CN" sz="1400" dirty="0" err="1"/>
              <a:t>VisDrone</a:t>
            </a:r>
            <a:r>
              <a:rPr lang="en-US" altLang="zh-CN" sz="1400" dirty="0"/>
              <a:t> dataset compared</a:t>
            </a:r>
          </a:p>
          <a:p>
            <a:pPr lvl="0"/>
            <a:r>
              <a:rPr lang="en-US" altLang="zh-CN" sz="1400" dirty="0"/>
              <a:t>with multiple YOLOs</a:t>
            </a:r>
            <a:endParaRPr lang="zh-CN" altLang="en-US" sz="1400" dirty="0"/>
          </a:p>
        </p:txBody>
      </p:sp>
      <p:sp>
        <p:nvSpPr>
          <p:cNvPr id="9" name="文本占位符 8">
            <a:extLst>
              <a:ext uri="{FF2B5EF4-FFF2-40B4-BE49-F238E27FC236}">
                <a16:creationId xmlns:a16="http://schemas.microsoft.com/office/drawing/2014/main" id="{7CE50482-7BE8-8D17-9805-8BEEAB67BD74}"/>
              </a:ext>
            </a:extLst>
          </p:cNvPr>
          <p:cNvSpPr>
            <a:spLocks noGrp="1"/>
          </p:cNvSpPr>
          <p:nvPr>
            <p:ph type="body" sz="quarter" idx="13"/>
          </p:nvPr>
        </p:nvSpPr>
        <p:spPr>
          <a:xfrm>
            <a:off x="1449650" y="4954472"/>
            <a:ext cx="4517887" cy="274320"/>
          </a:xfrm>
        </p:spPr>
        <p:txBody>
          <a:bodyPr>
            <a:noAutofit/>
          </a:bodyPr>
          <a:lstStyle/>
          <a:p>
            <a:pPr lvl="0"/>
            <a:r>
              <a:rPr lang="en-US" altLang="zh-CN" sz="1600" dirty="0">
                <a:latin typeface="Arial" panose="020B0604020202020204" pitchFamily="34" charset="0"/>
                <a:ea typeface="微软雅黑" panose="020B0503020204020204" pitchFamily="34" charset="-122"/>
              </a:rPr>
              <a:t>Yiren QIU</a:t>
            </a:r>
            <a:endParaRPr lang="en-US" sz="1600" dirty="0">
              <a:latin typeface="Arial" panose="020B0604020202020204" pitchFamily="34" charset="0"/>
              <a:ea typeface="微软雅黑" panose="020B0503020204020204" pitchFamily="34" charset="-122"/>
            </a:endParaRPr>
          </a:p>
        </p:txBody>
      </p:sp>
      <p:sp>
        <p:nvSpPr>
          <p:cNvPr id="10" name="文本占位符 9">
            <a:extLst>
              <a:ext uri="{FF2B5EF4-FFF2-40B4-BE49-F238E27FC236}">
                <a16:creationId xmlns:a16="http://schemas.microsoft.com/office/drawing/2014/main" id="{0EA732AD-2F52-0827-1163-6100BD5D485D}"/>
              </a:ext>
            </a:extLst>
          </p:cNvPr>
          <p:cNvSpPr>
            <a:spLocks noGrp="1"/>
          </p:cNvSpPr>
          <p:nvPr>
            <p:ph type="body" sz="quarter" idx="14"/>
          </p:nvPr>
        </p:nvSpPr>
        <p:spPr>
          <a:xfrm>
            <a:off x="1449650" y="5494133"/>
            <a:ext cx="4517887" cy="274320"/>
          </a:xfrm>
        </p:spPr>
        <p:txBody>
          <a:bodyPr/>
          <a:lstStyle/>
          <a:p>
            <a:r>
              <a:rPr lang="en-US" altLang="zh-CN" dirty="0"/>
              <a:t>University OF Bourgogne&amp;&amp;Nanjing Tech University</a:t>
            </a:r>
          </a:p>
          <a:p>
            <a:pPr lvl="0"/>
            <a:endParaRPr 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180641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F5469-C314-B71E-29F5-3C2BE522F469}"/>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73CA8598-19DB-A448-9350-0A097F559859}"/>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5BAC62D1-667D-BBB4-E09B-12F08AE8D840}"/>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A2553B9A-BB35-DABF-86D8-85EC7C5203BF}"/>
                </a:ext>
              </a:extLst>
            </p:cNvPr>
            <p:cNvSpPr txBox="1"/>
            <p:nvPr/>
          </p:nvSpPr>
          <p:spPr>
            <a:xfrm>
              <a:off x="510241" y="192227"/>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FEBE17F3-C004-D092-7549-C8CA8273869C}"/>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744D8A3D-1C58-4018-BE01-43BF2CB92596}"/>
                </a:ext>
              </a:extLst>
            </p:cNvPr>
            <p:cNvGrpSpPr/>
            <p:nvPr/>
          </p:nvGrpSpPr>
          <p:grpSpPr>
            <a:xfrm>
              <a:off x="673100" y="880156"/>
              <a:ext cx="5880033" cy="3379638"/>
              <a:chOff x="673100" y="880156"/>
              <a:chExt cx="5880033" cy="3379638"/>
            </a:xfrm>
          </p:grpSpPr>
          <p:sp>
            <p:nvSpPr>
              <p:cNvPr id="2" name="矩形 1">
                <a:extLst>
                  <a:ext uri="{FF2B5EF4-FFF2-40B4-BE49-F238E27FC236}">
                    <a16:creationId xmlns:a16="http://schemas.microsoft.com/office/drawing/2014/main" id="{B10C3047-1492-ADFA-13E4-F012BCF63292}"/>
                  </a:ext>
                </a:extLst>
              </p:cNvPr>
              <p:cNvSpPr>
                <a:spLocks/>
              </p:cNvSpPr>
              <p:nvPr/>
            </p:nvSpPr>
            <p:spPr>
              <a:xfrm>
                <a:off x="1130233" y="1699003"/>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endPar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1. Frequent Viewpoint Changes: There are significant dynamic variations in pitch, roll, and other angles due to the drone's movement.</a:t>
                </a: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2. High Scene Complexity: Complex background textures (such as buildings and tree canopies) can easily lead to false detections.</a:t>
                </a: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3. Wide Range of Object Sizes: Due to the varying flight altitudes of drones, objects in the images can range from very small to very large. Small objects occupy very few pixels in high-resolution images.</a:t>
                </a: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4. Variable Image Quality: Significant changes in lighting conditions: Drone missions may be conducted during morning, noon, or evening, resulting in substantial differences in lighting conditions.</a:t>
                </a:r>
              </a:p>
            </p:txBody>
          </p:sp>
          <p:sp>
            <p:nvSpPr>
              <p:cNvPr id="3" name="矩形 2">
                <a:extLst>
                  <a:ext uri="{FF2B5EF4-FFF2-40B4-BE49-F238E27FC236}">
                    <a16:creationId xmlns:a16="http://schemas.microsoft.com/office/drawing/2014/main" id="{1EF04AB1-FB08-13DD-50BE-6469B85A2A29}"/>
                  </a:ext>
                </a:extLst>
              </p:cNvPr>
              <p:cNvSpPr>
                <a:spLocks/>
              </p:cNvSpPr>
              <p:nvPr/>
            </p:nvSpPr>
            <p:spPr>
              <a:xfrm>
                <a:off x="673100" y="880156"/>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UAV sight</a:t>
                </a:r>
              </a:p>
            </p:txBody>
          </p:sp>
        </p:grpSp>
        <p:sp>
          <p:nvSpPr>
            <p:cNvPr id="11" name="任意多边形: 形状 10">
              <a:extLst>
                <a:ext uri="{FF2B5EF4-FFF2-40B4-BE49-F238E27FC236}">
                  <a16:creationId xmlns:a16="http://schemas.microsoft.com/office/drawing/2014/main" id="{F73ABF5D-C32F-271A-292C-E7F21475017A}"/>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1900030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85472" y="3532528"/>
            <a:ext cx="5112646" cy="1286086"/>
          </a:xfrm>
        </p:spPr>
        <p:txBody>
          <a:bodyPr wrap="square">
            <a:noAutofit/>
          </a:bodyPr>
          <a:lstStyle/>
          <a:p>
            <a:r>
              <a:rPr lang="en-US" dirty="0"/>
              <a:t>02.</a:t>
            </a:r>
            <a:r>
              <a:rPr lang="fr-FR" altLang="zh-CN" dirty="0"/>
              <a:t> Domain Problem Analysis</a:t>
            </a:r>
            <a:br>
              <a:rPr lang="zh-CN" altLang="en-US" dirty="0"/>
            </a:br>
            <a:endParaRPr lang="en-US" dirty="0"/>
          </a:p>
        </p:txBody>
      </p:sp>
      <p:sp>
        <p:nvSpPr>
          <p:cNvPr id="3" name="文本占位符 2">
            <a:extLst>
              <a:ext uri="{FF2B5EF4-FFF2-40B4-BE49-F238E27FC236}">
                <a16:creationId xmlns:a16="http://schemas.microsoft.com/office/drawing/2014/main" id="{32AFE998-81AA-3375-464A-0D5A5080D0EB}"/>
              </a:ext>
            </a:extLst>
          </p:cNvPr>
          <p:cNvSpPr>
            <a:spLocks noGrp="1"/>
          </p:cNvSpPr>
          <p:nvPr>
            <p:ph type="body" sz="quarter" idx="1"/>
          </p:nvPr>
        </p:nvSpPr>
        <p:spPr/>
        <p:txBody>
          <a:bodyPr/>
          <a:lstStyle/>
          <a:p>
            <a:endParaRPr lang="zh-CN" altLang="en-US" dirty="0"/>
          </a:p>
        </p:txBody>
      </p:sp>
    </p:spTree>
    <p:custDataLst>
      <p:tags r:id="rId1"/>
    </p:custDataLst>
    <p:extLst>
      <p:ext uri="{BB962C8B-B14F-4D97-AF65-F5344CB8AC3E}">
        <p14:creationId xmlns:p14="http://schemas.microsoft.com/office/powerpoint/2010/main" val="2532592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95120" y="600865"/>
            <a:ext cx="10646702" cy="4868994"/>
            <a:chOff x="872198" y="1300580"/>
            <a:chExt cx="10646702" cy="4868994"/>
          </a:xfrm>
        </p:grpSpPr>
        <p:sp>
          <p:nvSpPr>
            <p:cNvPr id="2" name="Rectangle 1">
              <a:extLst>
                <a:ext uri="{FF2B5EF4-FFF2-40B4-BE49-F238E27FC236}">
                  <a16:creationId xmlns:a16="http://schemas.microsoft.com/office/drawing/2014/main" id="{B2A07337-CB03-4A52-B5C9-1A70C46D00E5}"/>
                </a:ext>
              </a:extLst>
            </p:cNvPr>
            <p:cNvSpPr/>
            <p:nvPr/>
          </p:nvSpPr>
          <p:spPr>
            <a:xfrm>
              <a:off x="1055078" y="1300580"/>
              <a:ext cx="5245914" cy="461665"/>
            </a:xfrm>
            <a:prstGeom prst="rect">
              <a:avLst/>
            </a:prstGeom>
            <a:ln>
              <a:noFill/>
            </a:ln>
          </p:spPr>
          <p:txBody>
            <a:bodyPr wrap="square" anchor="b" anchorCtr="0">
              <a:spAutoFit/>
            </a:bodyPr>
            <a:lstStyle/>
            <a:p>
              <a:pPr>
                <a:lnSpc>
                  <a:spcPct val="100000"/>
                </a:lnSpc>
                <a:buSzPct val="25000"/>
              </a:pPr>
              <a:endParaRPr lang="zh-CN" altLang="en-US" sz="2400" b="1" dirty="0">
                <a:solidFill>
                  <a:schemeClr val="tx1"/>
                </a:solidFill>
              </a:endParaRPr>
            </a:p>
          </p:txBody>
        </p:sp>
        <p:grpSp>
          <p:nvGrpSpPr>
            <p:cNvPr id="3" name="Group 2">
              <a:extLst>
                <a:ext uri="{FF2B5EF4-FFF2-40B4-BE49-F238E27FC236}">
                  <a16:creationId xmlns:a16="http://schemas.microsoft.com/office/drawing/2014/main" id="{A4B23D20-A31C-4A46-8FE1-4C04E10C94EA}"/>
                </a:ext>
              </a:extLst>
            </p:cNvPr>
            <p:cNvGrpSpPr/>
            <p:nvPr/>
          </p:nvGrpSpPr>
          <p:grpSpPr>
            <a:xfrm>
              <a:off x="872198" y="3078140"/>
              <a:ext cx="3842924" cy="3091434"/>
              <a:chOff x="872198" y="3078140"/>
              <a:chExt cx="3842924" cy="3091434"/>
            </a:xfrm>
          </p:grpSpPr>
          <p:sp>
            <p:nvSpPr>
              <p:cNvPr id="43" name="Rectangle: Rounded Corners 42">
                <a:extLst>
                  <a:ext uri="{FF2B5EF4-FFF2-40B4-BE49-F238E27FC236}">
                    <a16:creationId xmlns:a16="http://schemas.microsoft.com/office/drawing/2014/main" id="{7A9E02CF-2F66-49A9-BE12-7441FBAD6AA4}"/>
                  </a:ext>
                </a:extLst>
              </p:cNvPr>
              <p:cNvSpPr/>
              <p:nvPr/>
            </p:nvSpPr>
            <p:spPr>
              <a:xfrm>
                <a:off x="872198"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4" name="Group 3">
                <a:extLst>
                  <a:ext uri="{FF2B5EF4-FFF2-40B4-BE49-F238E27FC236}">
                    <a16:creationId xmlns:a16="http://schemas.microsoft.com/office/drawing/2014/main" id="{23609568-9E32-49DE-8CCC-4230BC154107}"/>
                  </a:ext>
                </a:extLst>
              </p:cNvPr>
              <p:cNvGrpSpPr/>
              <p:nvPr/>
            </p:nvGrpSpPr>
            <p:grpSpPr>
              <a:xfrm>
                <a:off x="1439335" y="3078140"/>
                <a:ext cx="468104" cy="468102"/>
                <a:chOff x="3526795" y="2235779"/>
                <a:chExt cx="410200" cy="410198"/>
              </a:xfrm>
            </p:grpSpPr>
            <p:sp>
              <p:nvSpPr>
                <p:cNvPr id="5" name="Oval 4">
                  <a:extLst>
                    <a:ext uri="{FF2B5EF4-FFF2-40B4-BE49-F238E27FC236}">
                      <a16:creationId xmlns:a16="http://schemas.microsoft.com/office/drawing/2014/main" id="{4A1E3CB0-50FA-4FAA-8B30-038A01B529B6}"/>
                    </a:ext>
                  </a:extLst>
                </p:cNvPr>
                <p:cNvSpPr/>
                <p:nvPr/>
              </p:nvSpPr>
              <p:spPr>
                <a:xfrm>
                  <a:off x="3526795" y="2235779"/>
                  <a:ext cx="410200" cy="41019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 name="Freeform: Shape 5">
                  <a:extLst>
                    <a:ext uri="{FF2B5EF4-FFF2-40B4-BE49-F238E27FC236}">
                      <a16:creationId xmlns:a16="http://schemas.microsoft.com/office/drawing/2014/main" id="{D6DD3A0A-ADCB-4378-9E09-4668A50BDEAC}"/>
                    </a:ext>
                  </a:extLst>
                </p:cNvPr>
                <p:cNvSpPr/>
                <p:nvPr/>
              </p:nvSpPr>
              <p:spPr>
                <a:xfrm>
                  <a:off x="3642895" y="2374128"/>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4" name="Group 33">
                <a:extLst>
                  <a:ext uri="{FF2B5EF4-FFF2-40B4-BE49-F238E27FC236}">
                    <a16:creationId xmlns:a16="http://schemas.microsoft.com/office/drawing/2014/main" id="{8C0CA768-4D7B-40A0-97B6-861E88134FFA}"/>
                  </a:ext>
                </a:extLst>
              </p:cNvPr>
              <p:cNvGrpSpPr/>
              <p:nvPr/>
            </p:nvGrpSpPr>
            <p:grpSpPr>
              <a:xfrm>
                <a:off x="2011661" y="3514095"/>
                <a:ext cx="2703461" cy="2655479"/>
                <a:chOff x="1713496" y="2587855"/>
                <a:chExt cx="2703461" cy="2655479"/>
              </a:xfrm>
            </p:grpSpPr>
            <p:sp>
              <p:nvSpPr>
                <p:cNvPr id="22" name="TextBox 21">
                  <a:extLst>
                    <a:ext uri="{FF2B5EF4-FFF2-40B4-BE49-F238E27FC236}">
                      <a16:creationId xmlns:a16="http://schemas.microsoft.com/office/drawing/2014/main" id="{970F3FDE-C54A-471E-9D59-4F6397924E63}"/>
                    </a:ext>
                  </a:extLst>
                </p:cNvPr>
                <p:cNvSpPr txBox="1"/>
                <p:nvPr/>
              </p:nvSpPr>
              <p:spPr>
                <a:xfrm>
                  <a:off x="1713496" y="2587855"/>
                  <a:ext cx="1817485" cy="338554"/>
                </a:xfrm>
                <a:prstGeom prst="rect">
                  <a:avLst/>
                </a:prstGeom>
                <a:noFill/>
                <a:ln>
                  <a:noFill/>
                </a:ln>
              </p:spPr>
              <p:txBody>
                <a:bodyPr wrap="none" lIns="91440" tIns="45720" rIns="91440" bIns="45720" anchor="b" anchorCtr="0">
                  <a:normAutofit/>
                </a:bodyPr>
                <a:lstStyle/>
                <a:p>
                  <a:pPr>
                    <a:lnSpc>
                      <a:spcPct val="100000"/>
                    </a:lnSpc>
                    <a:buSzPct val="25000"/>
                  </a:pPr>
                  <a:r>
                    <a:rPr lang="en-US" altLang="zh-CN" sz="1600" b="1" dirty="0"/>
                    <a:t>Dense and small objects</a:t>
                  </a:r>
                  <a:endParaRPr lang="zh-CN" altLang="en-US" sz="1600" b="1" dirty="0"/>
                </a:p>
              </p:txBody>
            </p:sp>
            <p:sp>
              <p:nvSpPr>
                <p:cNvPr id="23" name="TextBox 22">
                  <a:extLst>
                    <a:ext uri="{FF2B5EF4-FFF2-40B4-BE49-F238E27FC236}">
                      <a16:creationId xmlns:a16="http://schemas.microsoft.com/office/drawing/2014/main" id="{DB0D4ADC-DEA5-4B53-9746-40497E49C6EF}"/>
                    </a:ext>
                  </a:extLst>
                </p:cNvPr>
                <p:cNvSpPr txBox="1"/>
                <p:nvPr/>
              </p:nvSpPr>
              <p:spPr>
                <a:xfrm>
                  <a:off x="1713496" y="3178794"/>
                  <a:ext cx="2703461" cy="2064540"/>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en-US" altLang="zh-CN" b="0" i="1" u="sng"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Detecting dense and small objects is challenging due to limited pixel representation and frequent occlusions or overlaps between objects.</a:t>
                  </a:r>
                </a:p>
              </p:txBody>
            </p:sp>
          </p:grpSp>
        </p:grpSp>
        <p:grpSp>
          <p:nvGrpSpPr>
            <p:cNvPr id="40" name="Group 39">
              <a:extLst>
                <a:ext uri="{FF2B5EF4-FFF2-40B4-BE49-F238E27FC236}">
                  <a16:creationId xmlns:a16="http://schemas.microsoft.com/office/drawing/2014/main" id="{A8DF4BE7-EF51-4B44-9ED9-D203A887DF11}"/>
                </a:ext>
              </a:extLst>
            </p:cNvPr>
            <p:cNvGrpSpPr/>
            <p:nvPr/>
          </p:nvGrpSpPr>
          <p:grpSpPr>
            <a:xfrm>
              <a:off x="4433370" y="3078140"/>
              <a:ext cx="3637204" cy="3018003"/>
              <a:chOff x="4433370" y="3078140"/>
              <a:chExt cx="3637204" cy="3018003"/>
            </a:xfrm>
          </p:grpSpPr>
          <p:sp>
            <p:nvSpPr>
              <p:cNvPr id="44" name="Rectangle: Rounded Corners 43">
                <a:extLst>
                  <a:ext uri="{FF2B5EF4-FFF2-40B4-BE49-F238E27FC236}">
                    <a16:creationId xmlns:a16="http://schemas.microsoft.com/office/drawing/2014/main" id="{53D49132-3E82-4D9F-B2C1-B62687D5F540}"/>
                  </a:ext>
                </a:extLst>
              </p:cNvPr>
              <p:cNvSpPr/>
              <p:nvPr/>
            </p:nvSpPr>
            <p:spPr>
              <a:xfrm>
                <a:off x="4433370"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7" name="Group 6">
                <a:extLst>
                  <a:ext uri="{FF2B5EF4-FFF2-40B4-BE49-F238E27FC236}">
                    <a16:creationId xmlns:a16="http://schemas.microsoft.com/office/drawing/2014/main" id="{69541747-86E2-4E61-91EC-2DBB70FCEA37}"/>
                  </a:ext>
                </a:extLst>
              </p:cNvPr>
              <p:cNvGrpSpPr/>
              <p:nvPr/>
            </p:nvGrpSpPr>
            <p:grpSpPr>
              <a:xfrm>
                <a:off x="5025305" y="3078140"/>
                <a:ext cx="468104" cy="468102"/>
                <a:chOff x="4471992" y="2235779"/>
                <a:chExt cx="410200" cy="410198"/>
              </a:xfrm>
            </p:grpSpPr>
            <p:sp>
              <p:nvSpPr>
                <p:cNvPr id="8" name="Oval 7">
                  <a:extLst>
                    <a:ext uri="{FF2B5EF4-FFF2-40B4-BE49-F238E27FC236}">
                      <a16:creationId xmlns:a16="http://schemas.microsoft.com/office/drawing/2014/main" id="{E66FBF85-AC11-433B-9923-B72F880B5B08}"/>
                    </a:ext>
                  </a:extLst>
                </p:cNvPr>
                <p:cNvSpPr/>
                <p:nvPr/>
              </p:nvSpPr>
              <p:spPr>
                <a:xfrm>
                  <a:off x="4471992" y="2235779"/>
                  <a:ext cx="410200" cy="410198"/>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9" name="Freeform: Shape 8">
                  <a:extLst>
                    <a:ext uri="{FF2B5EF4-FFF2-40B4-BE49-F238E27FC236}">
                      <a16:creationId xmlns:a16="http://schemas.microsoft.com/office/drawing/2014/main" id="{33FBB0CC-B1FE-443B-92B0-446D487D7493}"/>
                    </a:ext>
                  </a:extLst>
                </p:cNvPr>
                <p:cNvSpPr/>
                <p:nvPr/>
              </p:nvSpPr>
              <p:spPr>
                <a:xfrm>
                  <a:off x="4595899" y="2358227"/>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6" name="Group 35">
                <a:extLst>
                  <a:ext uri="{FF2B5EF4-FFF2-40B4-BE49-F238E27FC236}">
                    <a16:creationId xmlns:a16="http://schemas.microsoft.com/office/drawing/2014/main" id="{23505648-5FE0-4CC1-9353-09AD4A93C12A}"/>
                  </a:ext>
                </a:extLst>
              </p:cNvPr>
              <p:cNvGrpSpPr/>
              <p:nvPr/>
            </p:nvGrpSpPr>
            <p:grpSpPr>
              <a:xfrm>
                <a:off x="5643231" y="3514095"/>
                <a:ext cx="2427343" cy="2582048"/>
                <a:chOff x="5345066" y="2650728"/>
                <a:chExt cx="2427343" cy="2582048"/>
              </a:xfrm>
            </p:grpSpPr>
            <p:sp>
              <p:nvSpPr>
                <p:cNvPr id="26" name="TextBox 25">
                  <a:extLst>
                    <a:ext uri="{FF2B5EF4-FFF2-40B4-BE49-F238E27FC236}">
                      <a16:creationId xmlns:a16="http://schemas.microsoft.com/office/drawing/2014/main" id="{C3CF440B-3ABE-493E-BC93-5B9CE138B64E}"/>
                    </a:ext>
                  </a:extLst>
                </p:cNvPr>
                <p:cNvSpPr txBox="1"/>
                <p:nvPr/>
              </p:nvSpPr>
              <p:spPr>
                <a:xfrm>
                  <a:off x="5345066" y="2650728"/>
                  <a:ext cx="1817485" cy="338554"/>
                </a:xfrm>
                <a:prstGeom prst="rect">
                  <a:avLst/>
                </a:prstGeom>
                <a:noFill/>
                <a:ln>
                  <a:noFill/>
                </a:ln>
              </p:spPr>
              <p:txBody>
                <a:bodyPr wrap="none" lIns="91440" tIns="45720" rIns="91440" bIns="45720" anchor="b" anchorCtr="0">
                  <a:normAutofit/>
                </a:bodyPr>
                <a:lstStyle/>
                <a:p>
                  <a:pPr>
                    <a:lnSpc>
                      <a:spcPct val="100000"/>
                    </a:lnSpc>
                    <a:buSzPct val="25000"/>
                  </a:pPr>
                  <a:r>
                    <a:rPr lang="en-US" altLang="zh-CN" sz="1600" b="1" dirty="0"/>
                    <a:t>Huge scale variations</a:t>
                  </a:r>
                  <a:endParaRPr lang="zh-CN" altLang="en-US" sz="1600" b="1" dirty="0"/>
                </a:p>
              </p:txBody>
            </p:sp>
            <p:sp>
              <p:nvSpPr>
                <p:cNvPr id="27" name="TextBox 26">
                  <a:extLst>
                    <a:ext uri="{FF2B5EF4-FFF2-40B4-BE49-F238E27FC236}">
                      <a16:creationId xmlns:a16="http://schemas.microsoft.com/office/drawing/2014/main" id="{12D99C10-5542-473B-B89C-8AE514502E01}"/>
                    </a:ext>
                  </a:extLst>
                </p:cNvPr>
                <p:cNvSpPr txBox="1"/>
                <p:nvPr/>
              </p:nvSpPr>
              <p:spPr>
                <a:xfrm>
                  <a:off x="5469925" y="3168236"/>
                  <a:ext cx="2302484" cy="2064540"/>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lang="en-US" altLang="zh-CN" i="1" u="sng" dirty="0">
                      <a:latin typeface="Calibri" panose="020F0502020204030204" pitchFamily="34" charset="0"/>
                      <a:ea typeface="Calibri" panose="020F0502020204030204" pitchFamily="34" charset="0"/>
                      <a:cs typeface="Calibri" panose="020F0502020204030204" pitchFamily="34" charset="0"/>
                    </a:rPr>
                    <a:t>Large differences in object sizes within the same image complicate feature extraction and accurate localization.</a:t>
                  </a:r>
                  <a:endParaRPr lang="zh-CN" altLang="en-US" i="1" u="sng" dirty="0">
                    <a:latin typeface="Calibri" panose="020F0502020204030204" pitchFamily="34" charset="0"/>
                    <a:cs typeface="Calibri" panose="020F0502020204030204" pitchFamily="34" charset="0"/>
                  </a:endParaRPr>
                </a:p>
              </p:txBody>
            </p:sp>
          </p:grpSp>
        </p:grpSp>
        <p:grpSp>
          <p:nvGrpSpPr>
            <p:cNvPr id="41" name="Group 40">
              <a:extLst>
                <a:ext uri="{FF2B5EF4-FFF2-40B4-BE49-F238E27FC236}">
                  <a16:creationId xmlns:a16="http://schemas.microsoft.com/office/drawing/2014/main" id="{EF7059CA-DBD2-41BB-A982-7B556C241149}"/>
                </a:ext>
              </a:extLst>
            </p:cNvPr>
            <p:cNvGrpSpPr/>
            <p:nvPr/>
          </p:nvGrpSpPr>
          <p:grpSpPr>
            <a:xfrm>
              <a:off x="7994542" y="3078140"/>
              <a:ext cx="3524358" cy="3091434"/>
              <a:chOff x="7994542" y="3078140"/>
              <a:chExt cx="3524358" cy="3091434"/>
            </a:xfrm>
          </p:grpSpPr>
          <p:sp>
            <p:nvSpPr>
              <p:cNvPr id="45" name="Rectangle: Rounded Corners 44">
                <a:extLst>
                  <a:ext uri="{FF2B5EF4-FFF2-40B4-BE49-F238E27FC236}">
                    <a16:creationId xmlns:a16="http://schemas.microsoft.com/office/drawing/2014/main" id="{F3CDB50F-A675-4B26-B18F-5C064D303346}"/>
                  </a:ext>
                </a:extLst>
              </p:cNvPr>
              <p:cNvSpPr/>
              <p:nvPr/>
            </p:nvSpPr>
            <p:spPr>
              <a:xfrm>
                <a:off x="7994542"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10" name="Group 9">
                <a:extLst>
                  <a:ext uri="{FF2B5EF4-FFF2-40B4-BE49-F238E27FC236}">
                    <a16:creationId xmlns:a16="http://schemas.microsoft.com/office/drawing/2014/main" id="{EB5BA95F-2D69-426A-B826-4D0A986F0D22}"/>
                  </a:ext>
                </a:extLst>
              </p:cNvPr>
              <p:cNvGrpSpPr/>
              <p:nvPr/>
            </p:nvGrpSpPr>
            <p:grpSpPr>
              <a:xfrm>
                <a:off x="8589230" y="3078140"/>
                <a:ext cx="468104" cy="468102"/>
                <a:chOff x="5417189" y="2235779"/>
                <a:chExt cx="410200" cy="410198"/>
              </a:xfrm>
            </p:grpSpPr>
            <p:sp>
              <p:nvSpPr>
                <p:cNvPr id="11" name="Oval 10">
                  <a:extLst>
                    <a:ext uri="{FF2B5EF4-FFF2-40B4-BE49-F238E27FC236}">
                      <a16:creationId xmlns:a16="http://schemas.microsoft.com/office/drawing/2014/main" id="{3086ECFC-1893-4E78-8095-D69006A21A33}"/>
                    </a:ext>
                  </a:extLst>
                </p:cNvPr>
                <p:cNvSpPr/>
                <p:nvPr/>
              </p:nvSpPr>
              <p:spPr>
                <a:xfrm>
                  <a:off x="5417189" y="2235779"/>
                  <a:ext cx="410200" cy="41019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2" name="Freeform: Shape 11">
                  <a:extLst>
                    <a:ext uri="{FF2B5EF4-FFF2-40B4-BE49-F238E27FC236}">
                      <a16:creationId xmlns:a16="http://schemas.microsoft.com/office/drawing/2014/main" id="{EE879720-C59B-4805-8518-0B8677F86760}"/>
                    </a:ext>
                  </a:extLst>
                </p:cNvPr>
                <p:cNvSpPr/>
                <p:nvPr/>
              </p:nvSpPr>
              <p:spPr>
                <a:xfrm>
                  <a:off x="5533289" y="2369958"/>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7" name="Group 36">
                <a:extLst>
                  <a:ext uri="{FF2B5EF4-FFF2-40B4-BE49-F238E27FC236}">
                    <a16:creationId xmlns:a16="http://schemas.microsoft.com/office/drawing/2014/main" id="{47802A0B-FE8E-4912-A1FB-4EE433BD3C32}"/>
                  </a:ext>
                </a:extLst>
              </p:cNvPr>
              <p:cNvGrpSpPr/>
              <p:nvPr/>
            </p:nvGrpSpPr>
            <p:grpSpPr>
              <a:xfrm>
                <a:off x="9216416" y="3766480"/>
                <a:ext cx="2302484" cy="2403094"/>
                <a:chOff x="8918251" y="2903113"/>
                <a:chExt cx="2302484" cy="2403094"/>
              </a:xfrm>
            </p:grpSpPr>
            <p:sp>
              <p:nvSpPr>
                <p:cNvPr id="30" name="TextBox 29">
                  <a:extLst>
                    <a:ext uri="{FF2B5EF4-FFF2-40B4-BE49-F238E27FC236}">
                      <a16:creationId xmlns:a16="http://schemas.microsoft.com/office/drawing/2014/main" id="{CBB033F5-D5C4-4EFA-9F88-4B7C6F6413CB}"/>
                    </a:ext>
                  </a:extLst>
                </p:cNvPr>
                <p:cNvSpPr txBox="1"/>
                <p:nvPr/>
              </p:nvSpPr>
              <p:spPr>
                <a:xfrm>
                  <a:off x="8973431" y="2903113"/>
                  <a:ext cx="1817485" cy="338554"/>
                </a:xfrm>
                <a:prstGeom prst="rect">
                  <a:avLst/>
                </a:prstGeom>
                <a:noFill/>
                <a:ln>
                  <a:noFill/>
                </a:ln>
              </p:spPr>
              <p:txBody>
                <a:bodyPr wrap="none" lIns="91440" tIns="45720" rIns="91440" bIns="45720" anchor="b" anchorCtr="0">
                  <a:noAutofit/>
                </a:bodyPr>
                <a:lstStyle/>
                <a:p>
                  <a:pPr>
                    <a:lnSpc>
                      <a:spcPct val="100000"/>
                    </a:lnSpc>
                    <a:buSzPct val="25000"/>
                  </a:pPr>
                  <a:r>
                    <a:rPr lang="en-US" altLang="zh-CN" sz="1600" b="1" dirty="0"/>
                    <a:t>Huge sight usually</a:t>
                  </a:r>
                </a:p>
                <a:p>
                  <a:pPr>
                    <a:lnSpc>
                      <a:spcPct val="100000"/>
                    </a:lnSpc>
                    <a:buSzPct val="25000"/>
                  </a:pPr>
                  <a:r>
                    <a:rPr lang="en-US" altLang="zh-CN" sz="1600" b="1" dirty="0"/>
                    <a:t>contains confusion </a:t>
                  </a:r>
                </a:p>
                <a:p>
                  <a:pPr>
                    <a:lnSpc>
                      <a:spcPct val="100000"/>
                    </a:lnSpc>
                    <a:buSzPct val="25000"/>
                  </a:pPr>
                  <a:r>
                    <a:rPr lang="en-US" altLang="zh-CN" sz="1600" b="1" dirty="0"/>
                    <a:t>environment</a:t>
                  </a:r>
                  <a:endParaRPr lang="zh-CN" altLang="en-US" sz="1600" b="1" dirty="0"/>
                </a:p>
              </p:txBody>
            </p:sp>
            <p:sp>
              <p:nvSpPr>
                <p:cNvPr id="31" name="TextBox 30">
                  <a:extLst>
                    <a:ext uri="{FF2B5EF4-FFF2-40B4-BE49-F238E27FC236}">
                      <a16:creationId xmlns:a16="http://schemas.microsoft.com/office/drawing/2014/main" id="{F8934C73-3346-4EA1-A97F-3091F29862FD}"/>
                    </a:ext>
                  </a:extLst>
                </p:cNvPr>
                <p:cNvSpPr txBox="1"/>
                <p:nvPr/>
              </p:nvSpPr>
              <p:spPr>
                <a:xfrm>
                  <a:off x="8918251" y="3241667"/>
                  <a:ext cx="2302484" cy="2064540"/>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lang="en-US" altLang="zh-CN" i="1" u="sng" dirty="0">
                      <a:latin typeface="Calibri" panose="020F0502020204030204" pitchFamily="34" charset="0"/>
                      <a:ea typeface="Calibri" panose="020F0502020204030204" pitchFamily="34" charset="0"/>
                      <a:cs typeface="Calibri" panose="020F0502020204030204" pitchFamily="34" charset="0"/>
                    </a:rPr>
                    <a:t>Extensive scenes often include complex and cluttered backgrounds, making it harder to distinguish objects from the environment.</a:t>
                  </a:r>
                  <a:endParaRPr lang="zh-CN" altLang="en-US" i="1" u="sng" dirty="0">
                    <a:latin typeface="Calibri" panose="020F0502020204030204" pitchFamily="34" charset="0"/>
                    <a:cs typeface="Calibri" panose="020F0502020204030204" pitchFamily="34" charset="0"/>
                  </a:endParaRPr>
                </a:p>
              </p:txBody>
            </p:sp>
          </p:grpSp>
        </p:grpSp>
        <p:sp>
          <p:nvSpPr>
            <p:cNvPr id="49" name="TextBox 48">
              <a:extLst>
                <a:ext uri="{FF2B5EF4-FFF2-40B4-BE49-F238E27FC236}">
                  <a16:creationId xmlns:a16="http://schemas.microsoft.com/office/drawing/2014/main" id="{C2FD8A7F-165E-4F38-B766-372DB089AABB}"/>
                </a:ext>
              </a:extLst>
            </p:cNvPr>
            <p:cNvSpPr txBox="1"/>
            <p:nvPr/>
          </p:nvSpPr>
          <p:spPr>
            <a:xfrm>
              <a:off x="1055078" y="1810575"/>
              <a:ext cx="5245914" cy="294824"/>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0000"/>
                </a:lnSpc>
              </a:pPr>
              <a:endParaRPr lang="zh-CN" altLang="en-US" sz="1200" dirty="0">
                <a:solidFill>
                  <a:schemeClr val="tx1"/>
                </a:solidFill>
              </a:endParaRPr>
            </a:p>
          </p:txBody>
        </p:sp>
      </p:grpSp>
      <p:sp>
        <p:nvSpPr>
          <p:cNvPr id="51" name="Title 50"/>
          <p:cNvSpPr>
            <a:spLocks noGrp="1"/>
          </p:cNvSpPr>
          <p:nvPr>
            <p:ph type="title"/>
          </p:nvPr>
        </p:nvSpPr>
        <p:spPr>
          <a:xfrm>
            <a:off x="0" y="-6564"/>
            <a:ext cx="10858500" cy="1028700"/>
          </a:xfrm>
        </p:spPr>
        <p:txBody>
          <a:bodyPr wrap="square">
            <a:normAutofit/>
          </a:bodyPr>
          <a:lstStyle/>
          <a:p>
            <a:pPr lvl="0"/>
            <a:r>
              <a:rPr lang="en-US" altLang="zh-CN" dirty="0"/>
              <a:t>What challenges does the unique perspective of UAVs bring to object detection tasks?</a:t>
            </a:r>
            <a:endParaRPr lang="en-US" dirty="0"/>
          </a:p>
        </p:txBody>
      </p:sp>
    </p:spTree>
    <p:custDataLst>
      <p:tags r:id="rId1"/>
    </p:custDataLst>
    <p:extLst>
      <p:ext uri="{BB962C8B-B14F-4D97-AF65-F5344CB8AC3E}">
        <p14:creationId xmlns:p14="http://schemas.microsoft.com/office/powerpoint/2010/main" val="2364458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E8501FB4-31FF-7FEE-8CED-30F24131D349}"/>
              </a:ext>
            </a:extLst>
          </p:cNvPr>
          <p:cNvGrpSpPr/>
          <p:nvPr/>
        </p:nvGrpSpPr>
        <p:grpSpPr>
          <a:xfrm>
            <a:off x="0" y="-4776"/>
            <a:ext cx="12192000" cy="6862777"/>
            <a:chOff x="0" y="-4776"/>
            <a:chExt cx="12192000" cy="6862777"/>
          </a:xfrm>
        </p:grpSpPr>
        <p:sp>
          <p:nvSpPr>
            <p:cNvPr id="30" name="任意多边形: 形状 29">
              <a:extLst>
                <a:ext uri="{FF2B5EF4-FFF2-40B4-BE49-F238E27FC236}">
                  <a16:creationId xmlns:a16="http://schemas.microsoft.com/office/drawing/2014/main" id="{EB87815C-CE3C-5A37-C0A3-8DC57FA8526C}"/>
                </a:ext>
              </a:extLst>
            </p:cNvPr>
            <p:cNvSpPr/>
            <p:nvPr/>
          </p:nvSpPr>
          <p:spPr>
            <a:xfrm>
              <a:off x="0" y="2"/>
              <a:ext cx="3825222" cy="6857999"/>
            </a:xfrm>
            <a:custGeom>
              <a:avLst/>
              <a:gdLst>
                <a:gd name="connsiteX0" fmla="*/ 0 w 3825222"/>
                <a:gd name="connsiteY0" fmla="*/ 0 h 6857999"/>
                <a:gd name="connsiteX1" fmla="*/ 3111135 w 3825222"/>
                <a:gd name="connsiteY1" fmla="*/ 0 h 6857999"/>
                <a:gd name="connsiteX2" fmla="*/ 3825222 w 3825222"/>
                <a:gd name="connsiteY2" fmla="*/ 1294466 h 6857999"/>
                <a:gd name="connsiteX3" fmla="*/ 772592 w 3825222"/>
                <a:gd name="connsiteY3" fmla="*/ 6857999 h 6857999"/>
                <a:gd name="connsiteX4" fmla="*/ 0 w 3825222"/>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5222" h="6857999">
                  <a:moveTo>
                    <a:pt x="0" y="0"/>
                  </a:moveTo>
                  <a:lnTo>
                    <a:pt x="3111135" y="0"/>
                  </a:lnTo>
                  <a:lnTo>
                    <a:pt x="3825222" y="1294466"/>
                  </a:lnTo>
                  <a:lnTo>
                    <a:pt x="772592" y="6857999"/>
                  </a:lnTo>
                  <a:lnTo>
                    <a:pt x="0" y="6857999"/>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78E04F9C-5809-E038-868B-9395582C369B}"/>
                </a:ext>
              </a:extLst>
            </p:cNvPr>
            <p:cNvSpPr/>
            <p:nvPr/>
          </p:nvSpPr>
          <p:spPr>
            <a:xfrm>
              <a:off x="0" y="1"/>
              <a:ext cx="1121528" cy="3352277"/>
            </a:xfrm>
            <a:custGeom>
              <a:avLst/>
              <a:gdLst>
                <a:gd name="connsiteX0" fmla="*/ 0 w 1121528"/>
                <a:gd name="connsiteY0" fmla="*/ 0 h 3352277"/>
                <a:gd name="connsiteX1" fmla="*/ 399052 w 1121528"/>
                <a:gd name="connsiteY1" fmla="*/ 0 h 3352277"/>
                <a:gd name="connsiteX2" fmla="*/ 1121528 w 1121528"/>
                <a:gd name="connsiteY2" fmla="*/ 1309674 h 3352277"/>
                <a:gd name="connsiteX3" fmla="*/ 0 w 1121528"/>
                <a:gd name="connsiteY3" fmla="*/ 3352277 h 3352277"/>
              </a:gdLst>
              <a:ahLst/>
              <a:cxnLst>
                <a:cxn ang="0">
                  <a:pos x="connsiteX0" y="connsiteY0"/>
                </a:cxn>
                <a:cxn ang="0">
                  <a:pos x="connsiteX1" y="connsiteY1"/>
                </a:cxn>
                <a:cxn ang="0">
                  <a:pos x="connsiteX2" y="connsiteY2"/>
                </a:cxn>
                <a:cxn ang="0">
                  <a:pos x="connsiteX3" y="connsiteY3"/>
                </a:cxn>
              </a:cxnLst>
              <a:rect l="l" t="t" r="r" b="b"/>
              <a:pathLst>
                <a:path w="1121528" h="3352277">
                  <a:moveTo>
                    <a:pt x="0" y="0"/>
                  </a:moveTo>
                  <a:lnTo>
                    <a:pt x="399052" y="0"/>
                  </a:lnTo>
                  <a:lnTo>
                    <a:pt x="1121528" y="1309674"/>
                  </a:lnTo>
                  <a:lnTo>
                    <a:pt x="0" y="3352277"/>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ED1E6539-9B37-B827-5172-7B2B2EE3D85A}"/>
                </a:ext>
              </a:extLst>
            </p:cNvPr>
            <p:cNvSpPr>
              <a:spLocks/>
            </p:cNvSpPr>
            <p:nvPr/>
          </p:nvSpPr>
          <p:spPr bwMode="auto">
            <a:xfrm flipV="1">
              <a:off x="890421" y="-4775"/>
              <a:ext cx="3097379" cy="6858001"/>
            </a:xfrm>
            <a:custGeom>
              <a:avLst/>
              <a:gdLst>
                <a:gd name="T0" fmla="*/ 1862 w 2436"/>
                <a:gd name="T1" fmla="*/ 4292 h 4292"/>
                <a:gd name="T2" fmla="*/ 2436 w 2436"/>
                <a:gd name="T3" fmla="*/ 3464 h 4292"/>
                <a:gd name="T4" fmla="*/ 0 w 2436"/>
                <a:gd name="T5" fmla="*/ 0 h 4292"/>
              </a:gdLst>
              <a:ahLst/>
              <a:cxnLst>
                <a:cxn ang="0">
                  <a:pos x="T0" y="T1"/>
                </a:cxn>
                <a:cxn ang="0">
                  <a:pos x="T2" y="T3"/>
                </a:cxn>
                <a:cxn ang="0">
                  <a:pos x="T4" y="T5"/>
                </a:cxn>
              </a:cxnLst>
              <a:rect l="0" t="0" r="r" b="b"/>
              <a:pathLst>
                <a:path w="2436" h="4292">
                  <a:moveTo>
                    <a:pt x="1862" y="4292"/>
                  </a:moveTo>
                  <a:lnTo>
                    <a:pt x="2436" y="3464"/>
                  </a:lnTo>
                  <a:lnTo>
                    <a:pt x="0" y="0"/>
                  </a:lnTo>
                </a:path>
              </a:pathLst>
            </a:custGeom>
            <a:noFill/>
            <a:ln w="12700" cap="rnd">
              <a:solidFill>
                <a:schemeClr val="accent1">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任意多边形: 形状 15">
              <a:extLst>
                <a:ext uri="{FF2B5EF4-FFF2-40B4-BE49-F238E27FC236}">
                  <a16:creationId xmlns:a16="http://schemas.microsoft.com/office/drawing/2014/main" id="{736BA365-3F57-D733-075C-6BBD8A4F9B0F}"/>
                </a:ext>
              </a:extLst>
            </p:cNvPr>
            <p:cNvSpPr>
              <a:spLocks/>
            </p:cNvSpPr>
            <p:nvPr/>
          </p:nvSpPr>
          <p:spPr bwMode="auto">
            <a:xfrm flipV="1">
              <a:off x="11252200" y="-4776"/>
              <a:ext cx="939800" cy="1611313"/>
            </a:xfrm>
            <a:custGeom>
              <a:avLst/>
              <a:gdLst>
                <a:gd name="T0" fmla="*/ 692 w 692"/>
                <a:gd name="T1" fmla="*/ 1015 h 1015"/>
                <a:gd name="T2" fmla="*/ 0 w 692"/>
                <a:gd name="T3" fmla="*/ 1015 h 1015"/>
                <a:gd name="T4" fmla="*/ 692 w 692"/>
                <a:gd name="T5" fmla="*/ 0 h 1015"/>
                <a:gd name="T6" fmla="*/ 692 w 692"/>
                <a:gd name="T7" fmla="*/ 1015 h 1015"/>
              </a:gdLst>
              <a:ahLst/>
              <a:cxnLst>
                <a:cxn ang="0">
                  <a:pos x="T0" y="T1"/>
                </a:cxn>
                <a:cxn ang="0">
                  <a:pos x="T2" y="T3"/>
                </a:cxn>
                <a:cxn ang="0">
                  <a:pos x="T4" y="T5"/>
                </a:cxn>
                <a:cxn ang="0">
                  <a:pos x="T6" y="T7"/>
                </a:cxn>
              </a:cxnLst>
              <a:rect l="0" t="0" r="r" b="b"/>
              <a:pathLst>
                <a:path w="692" h="1015">
                  <a:moveTo>
                    <a:pt x="692" y="1015"/>
                  </a:moveTo>
                  <a:lnTo>
                    <a:pt x="0" y="1015"/>
                  </a:lnTo>
                  <a:lnTo>
                    <a:pt x="692" y="0"/>
                  </a:lnTo>
                  <a:lnTo>
                    <a:pt x="692" y="1015"/>
                  </a:lnTo>
                  <a:close/>
                </a:path>
              </a:pathLst>
            </a:custGeom>
            <a:gradFill>
              <a:gsLst>
                <a:gs pos="0">
                  <a:schemeClr val="accent1">
                    <a:lumMod val="60000"/>
                    <a:lumOff val="40000"/>
                  </a:schemeClr>
                </a:gs>
                <a:gs pos="100000">
                  <a:schemeClr val="accent1"/>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3" name="组合 22">
              <a:extLst>
                <a:ext uri="{FF2B5EF4-FFF2-40B4-BE49-F238E27FC236}">
                  <a16:creationId xmlns:a16="http://schemas.microsoft.com/office/drawing/2014/main" id="{71C1C3CC-76F7-6EDC-49BF-37EB672155BD}"/>
                </a:ext>
              </a:extLst>
            </p:cNvPr>
            <p:cNvGrpSpPr/>
            <p:nvPr/>
          </p:nvGrpSpPr>
          <p:grpSpPr>
            <a:xfrm>
              <a:off x="4882969" y="1409701"/>
              <a:ext cx="6635931" cy="4540955"/>
              <a:chOff x="476070" y="1130301"/>
              <a:chExt cx="6635931" cy="4540955"/>
            </a:xfrm>
          </p:grpSpPr>
          <p:sp>
            <p:nvSpPr>
              <p:cNvPr id="5" name="椭圆 4">
                <a:extLst>
                  <a:ext uri="{FF2B5EF4-FFF2-40B4-BE49-F238E27FC236}">
                    <a16:creationId xmlns:a16="http://schemas.microsoft.com/office/drawing/2014/main" id="{03A31B14-148C-56B7-A4C2-E8958CAFDE00}"/>
                  </a:ext>
                </a:extLst>
              </p:cNvPr>
              <p:cNvSpPr/>
              <p:nvPr/>
            </p:nvSpPr>
            <p:spPr>
              <a:xfrm>
                <a:off x="515258" y="5526114"/>
                <a:ext cx="145142" cy="1451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20D585CA-DE85-F71A-FF10-B77056176AA5}"/>
                  </a:ext>
                </a:extLst>
              </p:cNvPr>
              <p:cNvCxnSpPr>
                <a:cxnSpLocks/>
                <a:stCxn id="5" idx="6"/>
              </p:cNvCxnSpPr>
              <p:nvPr/>
            </p:nvCxnSpPr>
            <p:spPr>
              <a:xfrm>
                <a:off x="660400" y="5598685"/>
                <a:ext cx="6350000"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FE7DF32C-02D3-82FE-6BC9-98260AE8BE30}"/>
                  </a:ext>
                </a:extLst>
              </p:cNvPr>
              <p:cNvSpPr txBox="1"/>
              <p:nvPr/>
            </p:nvSpPr>
            <p:spPr>
              <a:xfrm>
                <a:off x="660401" y="1130301"/>
                <a:ext cx="6451600" cy="771070"/>
              </a:xfrm>
              <a:prstGeom prst="rect">
                <a:avLst/>
              </a:prstGeom>
              <a:noFill/>
            </p:spPr>
            <p:txBody>
              <a:bodyPr vert="horz" wrap="square" rtlCol="0" anchor="b" anchorCtr="0">
                <a:normAutofit/>
              </a:bodyPr>
              <a:lstStyle/>
              <a:p>
                <a:r>
                  <a:rPr lang="zh-CN" altLang="en-US" sz="4000" b="1" dirty="0">
                    <a:latin typeface="Arial" panose="020B0604020202020204" pitchFamily="34" charset="0"/>
                    <a:ea typeface="微软雅黑" panose="020B0503020204020204" pitchFamily="34" charset="-122"/>
                  </a:rPr>
                  <a:t>前言</a:t>
                </a:r>
              </a:p>
            </p:txBody>
          </p:sp>
          <p:sp>
            <p:nvSpPr>
              <p:cNvPr id="10" name="矩形 9">
                <a:extLst>
                  <a:ext uri="{FF2B5EF4-FFF2-40B4-BE49-F238E27FC236}">
                    <a16:creationId xmlns:a16="http://schemas.microsoft.com/office/drawing/2014/main" id="{6049B9AE-478E-8576-1E3A-E2160E6CD61C}"/>
                  </a:ext>
                </a:extLst>
              </p:cNvPr>
              <p:cNvSpPr/>
              <p:nvPr/>
            </p:nvSpPr>
            <p:spPr>
              <a:xfrm>
                <a:off x="476070" y="1130301"/>
                <a:ext cx="111759" cy="7710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7C6B28E4-BBDB-DC83-D40C-B3B3E2839C8A}"/>
                  </a:ext>
                </a:extLst>
              </p:cNvPr>
              <p:cNvGrpSpPr/>
              <p:nvPr/>
            </p:nvGrpSpPr>
            <p:grpSpPr>
              <a:xfrm>
                <a:off x="660400" y="2389508"/>
                <a:ext cx="6350000" cy="3064036"/>
                <a:chOff x="660400" y="2389508"/>
                <a:chExt cx="6350000" cy="3064036"/>
              </a:xfrm>
            </p:grpSpPr>
            <p:sp>
              <p:nvSpPr>
                <p:cNvPr id="11" name="矩形 10">
                  <a:extLst>
                    <a:ext uri="{FF2B5EF4-FFF2-40B4-BE49-F238E27FC236}">
                      <a16:creationId xmlns:a16="http://schemas.microsoft.com/office/drawing/2014/main" id="{314F8865-5CBB-4F89-A349-844B5C397590}"/>
                    </a:ext>
                  </a:extLst>
                </p:cNvPr>
                <p:cNvSpPr>
                  <a:spLocks/>
                </p:cNvSpPr>
                <p:nvPr/>
              </p:nvSpPr>
              <p:spPr>
                <a:xfrm>
                  <a:off x="660400" y="3117398"/>
                  <a:ext cx="6350000" cy="2336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en-US" altLang="zh-CN" sz="1200" dirty="0" err="1">
                      <a:solidFill>
                        <a:schemeClr val="tx1"/>
                      </a:solidFill>
                      <a:latin typeface="Arial" panose="020B0604020202020204" pitchFamily="34" charset="0"/>
                      <a:ea typeface="微软雅黑" panose="020B0503020204020204" pitchFamily="34" charset="-122"/>
                    </a:rPr>
                    <a:t>Accusam</a:t>
                  </a:r>
                  <a:r>
                    <a:rPr kumimoji="1" lang="en-US" altLang="zh-CN" sz="1200" dirty="0">
                      <a:solidFill>
                        <a:schemeClr val="tx1"/>
                      </a:solidFill>
                      <a:latin typeface="Arial" panose="020B0604020202020204" pitchFamily="34" charset="0"/>
                      <a:ea typeface="微软雅黑" panose="020B0503020204020204" pitchFamily="34" charset="-122"/>
                    </a:rPr>
                    <a:t> sit et diam </a:t>
                  </a:r>
                  <a:r>
                    <a:rPr kumimoji="1" lang="en-US" altLang="zh-CN" sz="1200" dirty="0" err="1">
                      <a:solidFill>
                        <a:schemeClr val="tx1"/>
                      </a:solidFill>
                      <a:latin typeface="Arial" panose="020B0604020202020204" pitchFamily="34" charset="0"/>
                      <a:ea typeface="微软雅黑" panose="020B0503020204020204" pitchFamily="34" charset="-122"/>
                    </a:rPr>
                    <a:t>voluptua</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zzril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dolore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elitr</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rebum</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ut</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eu</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augue</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nisl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invidunt</a:t>
                  </a:r>
                  <a:r>
                    <a:rPr kumimoji="1" lang="en-US" altLang="zh-CN" sz="1200" dirty="0">
                      <a:solidFill>
                        <a:schemeClr val="tx1"/>
                      </a:solidFill>
                      <a:latin typeface="Arial" panose="020B0604020202020204" pitchFamily="34" charset="0"/>
                      <a:ea typeface="微软雅黑" panose="020B0503020204020204" pitchFamily="34" charset="-122"/>
                    </a:rPr>
                    <a:t> sea. </a:t>
                  </a:r>
                  <a:r>
                    <a:rPr kumimoji="1" lang="en-US" altLang="zh-CN" sz="1200" dirty="0" err="1">
                      <a:solidFill>
                        <a:schemeClr val="tx1"/>
                      </a:solidFill>
                      <a:latin typeface="Arial" panose="020B0604020202020204" pitchFamily="34" charset="0"/>
                      <a:ea typeface="微软雅黑" panose="020B0503020204020204" pitchFamily="34" charset="-122"/>
                    </a:rPr>
                    <a:t>Accusam</a:t>
                  </a:r>
                  <a:r>
                    <a:rPr kumimoji="1" lang="en-US" altLang="zh-CN" sz="1200" dirty="0">
                      <a:solidFill>
                        <a:schemeClr val="tx1"/>
                      </a:solidFill>
                      <a:latin typeface="Arial" panose="020B0604020202020204" pitchFamily="34" charset="0"/>
                      <a:ea typeface="微软雅黑" panose="020B0503020204020204" pitchFamily="34" charset="-122"/>
                    </a:rPr>
                    <a:t> sit et diam </a:t>
                  </a:r>
                  <a:r>
                    <a:rPr kumimoji="1" lang="en-US" altLang="zh-CN" sz="1200" dirty="0" err="1">
                      <a:solidFill>
                        <a:schemeClr val="tx1"/>
                      </a:solidFill>
                      <a:latin typeface="Arial" panose="020B0604020202020204" pitchFamily="34" charset="0"/>
                      <a:ea typeface="微软雅黑" panose="020B0503020204020204" pitchFamily="34" charset="-122"/>
                    </a:rPr>
                    <a:t>voluptua</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zzril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dolore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elitr</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rebum</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ut</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eu</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augue</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nisl</a:t>
                  </a:r>
                  <a:r>
                    <a:rPr kumimoji="1" lang="en-US" altLang="zh-CN" sz="1200" dirty="0">
                      <a:solidFill>
                        <a:schemeClr val="tx1"/>
                      </a:solidFill>
                      <a:latin typeface="Arial" panose="020B0604020202020204" pitchFamily="34" charset="0"/>
                      <a:ea typeface="微软雅黑" panose="020B0503020204020204" pitchFamily="34" charset="-122"/>
                    </a:rPr>
                    <a:t>.</a:t>
                  </a:r>
                </a:p>
                <a:p>
                  <a:pPr>
                    <a:lnSpc>
                      <a:spcPct val="120000"/>
                    </a:lnSpc>
                  </a:pPr>
                  <a:endParaRPr kumimoji="1" lang="en-US" altLang="zh-CN" sz="1200" dirty="0">
                    <a:solidFill>
                      <a:schemeClr val="tx1"/>
                    </a:solidFill>
                    <a:latin typeface="Arial" panose="020B0604020202020204" pitchFamily="34" charset="0"/>
                    <a:ea typeface="微软雅黑" panose="020B0503020204020204" pitchFamily="34" charset="-122"/>
                  </a:endParaRPr>
                </a:p>
                <a:p>
                  <a:pPr>
                    <a:lnSpc>
                      <a:spcPct val="120000"/>
                    </a:lnSpc>
                  </a:pPr>
                  <a:r>
                    <a:rPr kumimoji="1" lang="en-US" altLang="zh-CN" sz="1200" dirty="0" err="1">
                      <a:solidFill>
                        <a:schemeClr val="tx1"/>
                      </a:solidFill>
                      <a:latin typeface="Arial" panose="020B0604020202020204" pitchFamily="34" charset="0"/>
                      <a:ea typeface="微软雅黑" panose="020B0503020204020204" pitchFamily="34" charset="-122"/>
                    </a:rPr>
                    <a:t>Accusam</a:t>
                  </a:r>
                  <a:r>
                    <a:rPr kumimoji="1" lang="en-US" altLang="zh-CN" sz="1200" dirty="0">
                      <a:solidFill>
                        <a:schemeClr val="tx1"/>
                      </a:solidFill>
                      <a:latin typeface="Arial" panose="020B0604020202020204" pitchFamily="34" charset="0"/>
                      <a:ea typeface="微软雅黑" panose="020B0503020204020204" pitchFamily="34" charset="-122"/>
                    </a:rPr>
                    <a:t> sit et diam </a:t>
                  </a:r>
                  <a:r>
                    <a:rPr kumimoji="1" lang="en-US" altLang="zh-CN" sz="1200" dirty="0" err="1">
                      <a:solidFill>
                        <a:schemeClr val="tx1"/>
                      </a:solidFill>
                      <a:latin typeface="Arial" panose="020B0604020202020204" pitchFamily="34" charset="0"/>
                      <a:ea typeface="微软雅黑" panose="020B0503020204020204" pitchFamily="34" charset="-122"/>
                    </a:rPr>
                    <a:t>voluptua</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zzril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dolore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elitr</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rebum</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ut</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eu</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augue</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nisl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invidunt</a:t>
                  </a:r>
                  <a:r>
                    <a:rPr kumimoji="1" lang="en-US" altLang="zh-CN" sz="1200" dirty="0">
                      <a:solidFill>
                        <a:schemeClr val="tx1"/>
                      </a:solidFill>
                      <a:latin typeface="Arial" panose="020B0604020202020204" pitchFamily="34" charset="0"/>
                      <a:ea typeface="微软雅黑" panose="020B0503020204020204" pitchFamily="34" charset="-122"/>
                    </a:rPr>
                    <a:t> sea. </a:t>
                  </a:r>
                  <a:r>
                    <a:rPr kumimoji="1" lang="en-US" altLang="zh-CN" sz="1200" dirty="0" err="1">
                      <a:solidFill>
                        <a:schemeClr val="tx1"/>
                      </a:solidFill>
                      <a:latin typeface="Arial" panose="020B0604020202020204" pitchFamily="34" charset="0"/>
                      <a:ea typeface="微软雅黑" panose="020B0503020204020204" pitchFamily="34" charset="-122"/>
                    </a:rPr>
                    <a:t>Accusam</a:t>
                  </a:r>
                  <a:r>
                    <a:rPr kumimoji="1" lang="en-US" altLang="zh-CN" sz="1200" dirty="0">
                      <a:solidFill>
                        <a:schemeClr val="tx1"/>
                      </a:solidFill>
                      <a:latin typeface="Arial" panose="020B0604020202020204" pitchFamily="34" charset="0"/>
                      <a:ea typeface="微软雅黑" panose="020B0503020204020204" pitchFamily="34" charset="-122"/>
                    </a:rPr>
                    <a:t> sit et diam </a:t>
                  </a:r>
                  <a:r>
                    <a:rPr kumimoji="1" lang="en-US" altLang="zh-CN" sz="1200" dirty="0" err="1">
                      <a:solidFill>
                        <a:schemeClr val="tx1"/>
                      </a:solidFill>
                      <a:latin typeface="Arial" panose="020B0604020202020204" pitchFamily="34" charset="0"/>
                      <a:ea typeface="微软雅黑" panose="020B0503020204020204" pitchFamily="34" charset="-122"/>
                    </a:rPr>
                    <a:t>voluptua</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zzril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dolore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elitr</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rebum</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ut</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eu</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augue</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nisl</a:t>
                  </a:r>
                  <a:r>
                    <a:rPr kumimoji="1" lang="en-US" altLang="zh-CN" sz="1200" dirty="0">
                      <a:solidFill>
                        <a:schemeClr val="tx1"/>
                      </a:solidFill>
                      <a:latin typeface="Arial" panose="020B0604020202020204" pitchFamily="34" charset="0"/>
                      <a:ea typeface="微软雅黑" panose="020B0503020204020204" pitchFamily="34" charset="-122"/>
                    </a:rPr>
                    <a:t>.</a:t>
                  </a:r>
                </a:p>
                <a:p>
                  <a:pPr>
                    <a:lnSpc>
                      <a:spcPct val="120000"/>
                    </a:lnSpc>
                  </a:pPr>
                  <a:endParaRPr kumimoji="1" lang="en-US" altLang="zh-CN" sz="1200" dirty="0">
                    <a:solidFill>
                      <a:schemeClr val="tx1"/>
                    </a:solidFill>
                    <a:latin typeface="Arial" panose="020B0604020202020204" pitchFamily="34" charset="0"/>
                    <a:ea typeface="微软雅黑" panose="020B0503020204020204" pitchFamily="34" charset="-122"/>
                  </a:endParaRPr>
                </a:p>
              </p:txBody>
            </p:sp>
            <p:sp>
              <p:nvSpPr>
                <p:cNvPr id="12" name="矩形 11">
                  <a:extLst>
                    <a:ext uri="{FF2B5EF4-FFF2-40B4-BE49-F238E27FC236}">
                      <a16:creationId xmlns:a16="http://schemas.microsoft.com/office/drawing/2014/main" id="{D74BB497-4136-F5CE-279A-E82340C0C660}"/>
                    </a:ext>
                  </a:extLst>
                </p:cNvPr>
                <p:cNvSpPr>
                  <a:spLocks/>
                </p:cNvSpPr>
                <p:nvPr/>
              </p:nvSpPr>
              <p:spPr>
                <a:xfrm>
                  <a:off x="660400" y="2389508"/>
                  <a:ext cx="6350000" cy="6553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sz="2400" b="1" dirty="0">
                      <a:solidFill>
                        <a:schemeClr val="tx1"/>
                      </a:solidFill>
                      <a:latin typeface="Arial" panose="020B0604020202020204" pitchFamily="34" charset="0"/>
                      <a:ea typeface="微软雅黑" panose="020B0503020204020204" pitchFamily="34" charset="-122"/>
                    </a:rPr>
                    <a:t>Click to add text</a:t>
                  </a:r>
                </a:p>
              </p:txBody>
            </p:sp>
          </p:grpSp>
        </p:grpSp>
      </p:grpSp>
    </p:spTree>
    <p:extLst>
      <p:ext uri="{BB962C8B-B14F-4D97-AF65-F5344CB8AC3E}">
        <p14:creationId xmlns:p14="http://schemas.microsoft.com/office/powerpoint/2010/main" val="147347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60401" y="3336343"/>
            <a:ext cx="5112646" cy="1286086"/>
          </a:xfrm>
        </p:spPr>
        <p:txBody>
          <a:bodyPr wrap="square">
            <a:noAutofit/>
          </a:bodyPr>
          <a:lstStyle/>
          <a:p>
            <a:pPr lvl="0"/>
            <a:r>
              <a:rPr lang="en-US" dirty="0"/>
              <a:t>03.</a:t>
            </a:r>
            <a:r>
              <a:rPr lang="en-US" altLang="zh-CN" dirty="0"/>
              <a:t> A Brief Analysis of previous Works</a:t>
            </a:r>
            <a:endParaRPr lang="en-US" dirty="0"/>
          </a:p>
        </p:txBody>
      </p:sp>
      <p:sp>
        <p:nvSpPr>
          <p:cNvPr id="3" name="文本占位符 2">
            <a:extLst>
              <a:ext uri="{FF2B5EF4-FFF2-40B4-BE49-F238E27FC236}">
                <a16:creationId xmlns:a16="http://schemas.microsoft.com/office/drawing/2014/main" id="{70D038D7-681E-FA85-03E0-7FE3C5307739}"/>
              </a:ext>
            </a:extLst>
          </p:cNvPr>
          <p:cNvSpPr>
            <a:spLocks noGrp="1"/>
          </p:cNvSpPr>
          <p:nvPr>
            <p:ph type="body" sz="quarter" idx="1"/>
          </p:nvPr>
        </p:nvSpPr>
        <p:spPr/>
        <p:txBody>
          <a:bodyPr/>
          <a:lstStyle/>
          <a:p>
            <a:r>
              <a:rPr lang="en-US" altLang="zh-CN" dirty="0"/>
              <a:t>s</a:t>
            </a:r>
            <a:endParaRPr lang="zh-CN" altLang="en-US" dirty="0"/>
          </a:p>
        </p:txBody>
      </p:sp>
    </p:spTree>
    <p:custDataLst>
      <p:tags r:id="rId1"/>
    </p:custDataLst>
    <p:extLst>
      <p:ext uri="{BB962C8B-B14F-4D97-AF65-F5344CB8AC3E}">
        <p14:creationId xmlns:p14="http://schemas.microsoft.com/office/powerpoint/2010/main" val="2974840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32712DF-4F9B-10AF-AF2F-51C56A47CE59}"/>
              </a:ext>
            </a:extLst>
          </p:cNvPr>
          <p:cNvGrpSpPr/>
          <p:nvPr/>
        </p:nvGrpSpPr>
        <p:grpSpPr>
          <a:xfrm>
            <a:off x="660400" y="1191855"/>
            <a:ext cx="10858500" cy="4283147"/>
            <a:chOff x="660400" y="1191855"/>
            <a:chExt cx="10858500" cy="4283147"/>
          </a:xfrm>
        </p:grpSpPr>
        <p:sp>
          <p:nvSpPr>
            <p:cNvPr id="3" name="Rectangle 2">
              <a:extLst>
                <a:ext uri="{FF2B5EF4-FFF2-40B4-BE49-F238E27FC236}">
                  <a16:creationId xmlns:a16="http://schemas.microsoft.com/office/drawing/2014/main" id="{E90B2AE0-E556-40FC-9D99-881CADAB9C3F}"/>
                </a:ext>
              </a:extLst>
            </p:cNvPr>
            <p:cNvSpPr/>
            <p:nvPr/>
          </p:nvSpPr>
          <p:spPr>
            <a:xfrm>
              <a:off x="660400" y="1191855"/>
              <a:ext cx="108585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lnSpc>
                  <a:spcPct val="100000"/>
                </a:lnSpc>
                <a:buSzPct val="25000"/>
              </a:pPr>
              <a:endParaRPr lang="zh-CN" altLang="en-US" sz="2400" b="1" dirty="0">
                <a:solidFill>
                  <a:schemeClr val="tx1"/>
                </a:solidFill>
              </a:endParaRPr>
            </a:p>
          </p:txBody>
        </p:sp>
        <p:cxnSp>
          <p:nvCxnSpPr>
            <p:cNvPr id="4" name="Straight Connector 3">
              <a:extLst>
                <a:ext uri="{FF2B5EF4-FFF2-40B4-BE49-F238E27FC236}">
                  <a16:creationId xmlns:a16="http://schemas.microsoft.com/office/drawing/2014/main" id="{CA5D54D6-70BD-0669-8EC2-24F6FEEB12F4}"/>
                </a:ext>
              </a:extLst>
            </p:cNvPr>
            <p:cNvCxnSpPr>
              <a:cxnSpLocks/>
            </p:cNvCxnSpPr>
            <p:nvPr/>
          </p:nvCxnSpPr>
          <p:spPr>
            <a:xfrm>
              <a:off x="4558857" y="2581356"/>
              <a:ext cx="0" cy="211908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77F2126-BD10-94E2-9BEC-94341519830B}"/>
                </a:ext>
              </a:extLst>
            </p:cNvPr>
            <p:cNvSpPr/>
            <p:nvPr/>
          </p:nvSpPr>
          <p:spPr>
            <a:xfrm>
              <a:off x="873018" y="5180178"/>
              <a:ext cx="10445964" cy="294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20000"/>
                </a:lnSpc>
              </a:pPr>
              <a:endParaRPr kumimoji="1" lang="zh-CN" altLang="en-US" sz="1200" dirty="0">
                <a:solidFill>
                  <a:schemeClr val="tx1"/>
                </a:solidFill>
              </a:endParaRPr>
            </a:p>
          </p:txBody>
        </p:sp>
        <p:grpSp>
          <p:nvGrpSpPr>
            <p:cNvPr id="6" name="Group 5">
              <a:extLst>
                <a:ext uri="{FF2B5EF4-FFF2-40B4-BE49-F238E27FC236}">
                  <a16:creationId xmlns:a16="http://schemas.microsoft.com/office/drawing/2014/main" id="{EDCD23C6-A71E-AF25-B695-5A9823E9EA5E}"/>
                </a:ext>
              </a:extLst>
            </p:cNvPr>
            <p:cNvGrpSpPr/>
            <p:nvPr/>
          </p:nvGrpSpPr>
          <p:grpSpPr>
            <a:xfrm>
              <a:off x="795129" y="2697470"/>
              <a:ext cx="3575829" cy="2391364"/>
              <a:chOff x="2062064" y="2773388"/>
              <a:chExt cx="3575829" cy="2391364"/>
            </a:xfrm>
          </p:grpSpPr>
          <p:sp>
            <p:nvSpPr>
              <p:cNvPr id="22" name="Arrow: Pentagon 21">
                <a:extLst>
                  <a:ext uri="{FF2B5EF4-FFF2-40B4-BE49-F238E27FC236}">
                    <a16:creationId xmlns:a16="http://schemas.microsoft.com/office/drawing/2014/main" id="{D41A4022-A464-33EA-B038-D06AF7B7F5C1}"/>
                  </a:ext>
                </a:extLst>
              </p:cNvPr>
              <p:cNvSpPr/>
              <p:nvPr/>
            </p:nvSpPr>
            <p:spPr>
              <a:xfrm flipH="1">
                <a:off x="2062064" y="2773388"/>
                <a:ext cx="3575829" cy="2391364"/>
              </a:xfrm>
              <a:prstGeom prst="homePlate">
                <a:avLst>
                  <a:gd name="adj" fmla="val 39231"/>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3765"/>
                <a:endParaRPr lang="zh-CN" altLang="en-US" sz="2400" b="1">
                  <a:solidFill>
                    <a:srgbClr val="FFFFFF"/>
                  </a:solidFill>
                </a:endParaRPr>
              </a:p>
            </p:txBody>
          </p:sp>
          <p:grpSp>
            <p:nvGrpSpPr>
              <p:cNvPr id="23" name="Group 22">
                <a:extLst>
                  <a:ext uri="{FF2B5EF4-FFF2-40B4-BE49-F238E27FC236}">
                    <a16:creationId xmlns:a16="http://schemas.microsoft.com/office/drawing/2014/main" id="{C27C9FC8-C6D6-F358-9134-8536C6C8025A}"/>
                  </a:ext>
                </a:extLst>
              </p:cNvPr>
              <p:cNvGrpSpPr/>
              <p:nvPr/>
            </p:nvGrpSpPr>
            <p:grpSpPr>
              <a:xfrm>
                <a:off x="5088275" y="2905780"/>
                <a:ext cx="523220" cy="523220"/>
                <a:chOff x="5088275" y="2905780"/>
                <a:chExt cx="523220" cy="523220"/>
              </a:xfrm>
            </p:grpSpPr>
            <p:sp>
              <p:nvSpPr>
                <p:cNvPr id="27" name="Oval 26">
                  <a:extLst>
                    <a:ext uri="{FF2B5EF4-FFF2-40B4-BE49-F238E27FC236}">
                      <a16:creationId xmlns:a16="http://schemas.microsoft.com/office/drawing/2014/main" id="{58F34C23-E03B-5765-E7C6-A150A6E4BC5B}"/>
                    </a:ext>
                  </a:extLst>
                </p:cNvPr>
                <p:cNvSpPr/>
                <p:nvPr/>
              </p:nvSpPr>
              <p:spPr>
                <a:xfrm>
                  <a:off x="5088275" y="2905780"/>
                  <a:ext cx="523220" cy="5232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Arrow: Down 27">
                  <a:extLst>
                    <a:ext uri="{FF2B5EF4-FFF2-40B4-BE49-F238E27FC236}">
                      <a16:creationId xmlns:a16="http://schemas.microsoft.com/office/drawing/2014/main" id="{918FDB9D-1F2E-FA8A-3718-4DEB8C2A1D15}"/>
                    </a:ext>
                  </a:extLst>
                </p:cNvPr>
                <p:cNvSpPr/>
                <p:nvPr/>
              </p:nvSpPr>
              <p:spPr>
                <a:xfrm rot="10800000">
                  <a:off x="5244525" y="3027188"/>
                  <a:ext cx="206827" cy="304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Group 23">
                <a:extLst>
                  <a:ext uri="{FF2B5EF4-FFF2-40B4-BE49-F238E27FC236}">
                    <a16:creationId xmlns:a16="http://schemas.microsoft.com/office/drawing/2014/main" id="{F3F9B7D1-68D0-F940-D64F-E2019F189EBB}"/>
                  </a:ext>
                </a:extLst>
              </p:cNvPr>
              <p:cNvGrpSpPr/>
              <p:nvPr/>
            </p:nvGrpSpPr>
            <p:grpSpPr>
              <a:xfrm>
                <a:off x="2837040" y="3081335"/>
                <a:ext cx="2589775" cy="1990775"/>
                <a:chOff x="2837040" y="3150513"/>
                <a:chExt cx="2589775" cy="1990775"/>
              </a:xfrm>
            </p:grpSpPr>
            <p:sp>
              <p:nvSpPr>
                <p:cNvPr id="25" name="Rectangle 24">
                  <a:extLst>
                    <a:ext uri="{FF2B5EF4-FFF2-40B4-BE49-F238E27FC236}">
                      <a16:creationId xmlns:a16="http://schemas.microsoft.com/office/drawing/2014/main" id="{B93B654A-AF68-4A3B-4764-C887F92D0B4A}"/>
                    </a:ext>
                  </a:extLst>
                </p:cNvPr>
                <p:cNvSpPr/>
                <p:nvPr/>
              </p:nvSpPr>
              <p:spPr>
                <a:xfrm>
                  <a:off x="3128004" y="3150513"/>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en-US" altLang="zh-CN" sz="1600" b="1" dirty="0">
                      <a:solidFill>
                        <a:srgbClr val="FFFFFF"/>
                      </a:solidFill>
                    </a:rPr>
                    <a:t>Transformer-based</a:t>
                  </a:r>
                  <a:endParaRPr kumimoji="1" lang="zh-CN" altLang="en-US" sz="1600" b="1" dirty="0">
                    <a:solidFill>
                      <a:srgbClr val="FFFFFF"/>
                    </a:solidFill>
                  </a:endParaRPr>
                </a:p>
              </p:txBody>
            </p:sp>
            <p:sp>
              <p:nvSpPr>
                <p:cNvPr id="26" name="Rectangle 25">
                  <a:extLst>
                    <a:ext uri="{FF2B5EF4-FFF2-40B4-BE49-F238E27FC236}">
                      <a16:creationId xmlns:a16="http://schemas.microsoft.com/office/drawing/2014/main" id="{4E2478AC-C6A0-D55E-7D56-974DCB42AE65}"/>
                    </a:ext>
                  </a:extLst>
                </p:cNvPr>
                <p:cNvSpPr/>
                <p:nvPr/>
              </p:nvSpPr>
              <p:spPr>
                <a:xfrm>
                  <a:off x="2837040" y="3518087"/>
                  <a:ext cx="2589775" cy="1623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en-US" altLang="zh-CN" sz="1200" dirty="0">
                      <a:solidFill>
                        <a:srgbClr val="FFFFFF"/>
                      </a:solidFill>
                    </a:rPr>
                    <a:t>Transformer-based models famous for their attention </a:t>
                  </a:r>
                  <a:r>
                    <a:rPr kumimoji="1" lang="en-US" altLang="zh-CN" sz="1200" dirty="0" err="1">
                      <a:solidFill>
                        <a:srgbClr val="FFFFFF"/>
                      </a:solidFill>
                    </a:rPr>
                    <a:t>module,calculate</a:t>
                  </a:r>
                  <a:r>
                    <a:rPr kumimoji="1" lang="en-US" altLang="zh-CN" sz="1200" dirty="0">
                      <a:solidFill>
                        <a:srgbClr val="FFFFFF"/>
                      </a:solidFill>
                    </a:rPr>
                    <a:t> with a better perception field and long-sequence relationship. For a fully Transformer-based module, supposed to use Attention both in backbone and neck.</a:t>
                  </a:r>
                  <a:endParaRPr kumimoji="1" lang="zh-CN" altLang="en-US" sz="1200" dirty="0">
                    <a:solidFill>
                      <a:srgbClr val="FFFFFF"/>
                    </a:solidFill>
                  </a:endParaRPr>
                </a:p>
              </p:txBody>
            </p:sp>
          </p:grpSp>
        </p:grpSp>
        <p:grpSp>
          <p:nvGrpSpPr>
            <p:cNvPr id="7" name="Group 6">
              <a:extLst>
                <a:ext uri="{FF2B5EF4-FFF2-40B4-BE49-F238E27FC236}">
                  <a16:creationId xmlns:a16="http://schemas.microsoft.com/office/drawing/2014/main" id="{179B5928-1FB5-93FB-9304-8AC66DE17B43}"/>
                </a:ext>
              </a:extLst>
            </p:cNvPr>
            <p:cNvGrpSpPr/>
            <p:nvPr/>
          </p:nvGrpSpPr>
          <p:grpSpPr>
            <a:xfrm>
              <a:off x="7713970" y="2697469"/>
              <a:ext cx="3804929" cy="2391365"/>
              <a:chOff x="7713970" y="2697469"/>
              <a:chExt cx="3804929" cy="2391365"/>
            </a:xfrm>
          </p:grpSpPr>
          <p:sp>
            <p:nvSpPr>
              <p:cNvPr id="16" name="Arrow: Pentagon 15">
                <a:extLst>
                  <a:ext uri="{FF2B5EF4-FFF2-40B4-BE49-F238E27FC236}">
                    <a16:creationId xmlns:a16="http://schemas.microsoft.com/office/drawing/2014/main" id="{C3755335-6FF6-5E69-25E6-F2FC4914B229}"/>
                  </a:ext>
                </a:extLst>
              </p:cNvPr>
              <p:cNvSpPr/>
              <p:nvPr/>
            </p:nvSpPr>
            <p:spPr>
              <a:xfrm>
                <a:off x="7713970" y="2697469"/>
                <a:ext cx="3804929" cy="2391365"/>
              </a:xfrm>
              <a:prstGeom prst="homePlate">
                <a:avLst>
                  <a:gd name="adj" fmla="val 39231"/>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3765"/>
                <a:endParaRPr lang="zh-CN" altLang="en-US" sz="2400" b="1">
                  <a:solidFill>
                    <a:srgbClr val="FFFFFF"/>
                  </a:solidFill>
                </a:endParaRPr>
              </a:p>
            </p:txBody>
          </p:sp>
          <p:grpSp>
            <p:nvGrpSpPr>
              <p:cNvPr id="17" name="Group 16">
                <a:extLst>
                  <a:ext uri="{FF2B5EF4-FFF2-40B4-BE49-F238E27FC236}">
                    <a16:creationId xmlns:a16="http://schemas.microsoft.com/office/drawing/2014/main" id="{5A9C154A-1D8D-CFEB-BC3C-021D89C561F3}"/>
                  </a:ext>
                </a:extLst>
              </p:cNvPr>
              <p:cNvGrpSpPr/>
              <p:nvPr/>
            </p:nvGrpSpPr>
            <p:grpSpPr>
              <a:xfrm>
                <a:off x="7878541" y="2829862"/>
                <a:ext cx="2371381" cy="2166330"/>
                <a:chOff x="7878541" y="2829862"/>
                <a:chExt cx="2371381" cy="2166330"/>
              </a:xfrm>
            </p:grpSpPr>
            <p:sp>
              <p:nvSpPr>
                <p:cNvPr id="18" name="Oval 17">
                  <a:extLst>
                    <a:ext uri="{FF2B5EF4-FFF2-40B4-BE49-F238E27FC236}">
                      <a16:creationId xmlns:a16="http://schemas.microsoft.com/office/drawing/2014/main" id="{2770082E-D6DD-4BF4-E0D9-98BACD24C7EC}"/>
                    </a:ext>
                  </a:extLst>
                </p:cNvPr>
                <p:cNvSpPr/>
                <p:nvPr/>
              </p:nvSpPr>
              <p:spPr>
                <a:xfrm>
                  <a:off x="7878541" y="2829862"/>
                  <a:ext cx="523220" cy="5232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19">
                  <a:extLst>
                    <a:ext uri="{FF2B5EF4-FFF2-40B4-BE49-F238E27FC236}">
                      <a16:creationId xmlns:a16="http://schemas.microsoft.com/office/drawing/2014/main" id="{71D89EBD-BB45-FA6C-5A1D-609A811BA181}"/>
                    </a:ext>
                  </a:extLst>
                </p:cNvPr>
                <p:cNvSpPr/>
                <p:nvPr/>
              </p:nvSpPr>
              <p:spPr>
                <a:xfrm>
                  <a:off x="9078475" y="3005417"/>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r">
                    <a:lnSpc>
                      <a:spcPct val="100000"/>
                    </a:lnSpc>
                  </a:pPr>
                  <a:r>
                    <a:rPr kumimoji="1" lang="en-US" altLang="zh-CN" sz="1600" b="1" dirty="0" err="1">
                      <a:solidFill>
                        <a:srgbClr val="FFFFFF"/>
                      </a:solidFill>
                    </a:rPr>
                    <a:t>Hybird</a:t>
                  </a:r>
                  <a:endParaRPr kumimoji="1" lang="zh-CN" altLang="en-US" sz="1600" b="1" dirty="0">
                    <a:solidFill>
                      <a:srgbClr val="FFFFFF"/>
                    </a:solidFill>
                  </a:endParaRPr>
                </a:p>
              </p:txBody>
            </p:sp>
            <p:sp>
              <p:nvSpPr>
                <p:cNvPr id="21" name="Rectangle 20">
                  <a:extLst>
                    <a:ext uri="{FF2B5EF4-FFF2-40B4-BE49-F238E27FC236}">
                      <a16:creationId xmlns:a16="http://schemas.microsoft.com/office/drawing/2014/main" id="{98D5EF30-9A38-CA91-87A0-46843E4C6AFF}"/>
                    </a:ext>
                  </a:extLst>
                </p:cNvPr>
                <p:cNvSpPr/>
                <p:nvPr/>
              </p:nvSpPr>
              <p:spPr>
                <a:xfrm>
                  <a:off x="7951111" y="3372991"/>
                  <a:ext cx="2298811" cy="1623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lnSpc>
                      <a:spcPct val="120000"/>
                    </a:lnSpc>
                  </a:pPr>
                  <a:r>
                    <a:rPr kumimoji="1" lang="en-US" altLang="zh-CN" sz="1200" dirty="0" err="1">
                      <a:solidFill>
                        <a:srgbClr val="FFFFFF"/>
                      </a:solidFill>
                    </a:rPr>
                    <a:t>Hybird</a:t>
                  </a:r>
                  <a:r>
                    <a:rPr kumimoji="1" lang="en-US" altLang="zh-CN" sz="1200" dirty="0">
                      <a:solidFill>
                        <a:srgbClr val="FFFFFF"/>
                      </a:solidFill>
                    </a:rPr>
                    <a:t> models always just take the attention module from the Transformer-based module and insert them into backbone part, but use CNNs neck instead of Transformer based neck.</a:t>
                  </a:r>
                  <a:endParaRPr kumimoji="1" lang="zh-CN" altLang="en-US" sz="1200" dirty="0">
                    <a:solidFill>
                      <a:srgbClr val="FFFFFF"/>
                    </a:solidFill>
                  </a:endParaRPr>
                </a:p>
              </p:txBody>
            </p:sp>
          </p:grpSp>
        </p:grpSp>
        <p:grpSp>
          <p:nvGrpSpPr>
            <p:cNvPr id="8" name="Group 7">
              <a:extLst>
                <a:ext uri="{FF2B5EF4-FFF2-40B4-BE49-F238E27FC236}">
                  <a16:creationId xmlns:a16="http://schemas.microsoft.com/office/drawing/2014/main" id="{DEF66B73-4FF2-E676-9892-24514D8A0017}"/>
                </a:ext>
              </a:extLst>
            </p:cNvPr>
            <p:cNvGrpSpPr/>
            <p:nvPr/>
          </p:nvGrpSpPr>
          <p:grpSpPr>
            <a:xfrm>
              <a:off x="4757569" y="2697470"/>
              <a:ext cx="2589776" cy="2391364"/>
              <a:chOff x="4757569" y="2697470"/>
              <a:chExt cx="2589776" cy="2391364"/>
            </a:xfrm>
          </p:grpSpPr>
          <p:sp>
            <p:nvSpPr>
              <p:cNvPr id="10" name="Rectangle 9">
                <a:extLst>
                  <a:ext uri="{FF2B5EF4-FFF2-40B4-BE49-F238E27FC236}">
                    <a16:creationId xmlns:a16="http://schemas.microsoft.com/office/drawing/2014/main" id="{38EDFE66-B5EA-2714-ECC0-A44ACD8E590D}"/>
                  </a:ext>
                </a:extLst>
              </p:cNvPr>
              <p:cNvSpPr/>
              <p:nvPr/>
            </p:nvSpPr>
            <p:spPr>
              <a:xfrm>
                <a:off x="4757569" y="2697470"/>
                <a:ext cx="2589776" cy="2391364"/>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3765"/>
                <a:endParaRPr lang="zh-CN" altLang="en-US" sz="2400" b="1">
                  <a:solidFill>
                    <a:srgbClr val="FFFFFF"/>
                  </a:solidFill>
                </a:endParaRPr>
              </a:p>
            </p:txBody>
          </p:sp>
          <p:grpSp>
            <p:nvGrpSpPr>
              <p:cNvPr id="11" name="Group 10">
                <a:extLst>
                  <a:ext uri="{FF2B5EF4-FFF2-40B4-BE49-F238E27FC236}">
                    <a16:creationId xmlns:a16="http://schemas.microsoft.com/office/drawing/2014/main" id="{4EE80081-695B-DFD1-741B-FDF90E6E5216}"/>
                  </a:ext>
                </a:extLst>
              </p:cNvPr>
              <p:cNvGrpSpPr/>
              <p:nvPr/>
            </p:nvGrpSpPr>
            <p:grpSpPr>
              <a:xfrm>
                <a:off x="4881341" y="2829862"/>
                <a:ext cx="2371381" cy="1723132"/>
                <a:chOff x="4881341" y="2829862"/>
                <a:chExt cx="2371381" cy="1723132"/>
              </a:xfrm>
            </p:grpSpPr>
            <p:sp>
              <p:nvSpPr>
                <p:cNvPr id="12" name="Oval 11">
                  <a:extLst>
                    <a:ext uri="{FF2B5EF4-FFF2-40B4-BE49-F238E27FC236}">
                      <a16:creationId xmlns:a16="http://schemas.microsoft.com/office/drawing/2014/main" id="{806A575E-5100-E557-1850-DBBCE24C395F}"/>
                    </a:ext>
                  </a:extLst>
                </p:cNvPr>
                <p:cNvSpPr/>
                <p:nvPr/>
              </p:nvSpPr>
              <p:spPr>
                <a:xfrm>
                  <a:off x="4881341" y="2829862"/>
                  <a:ext cx="523220" cy="5232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Arrow: Down 12">
                  <a:extLst>
                    <a:ext uri="{FF2B5EF4-FFF2-40B4-BE49-F238E27FC236}">
                      <a16:creationId xmlns:a16="http://schemas.microsoft.com/office/drawing/2014/main" id="{38E05C78-9555-3358-0DB4-AB95E823D02B}"/>
                    </a:ext>
                  </a:extLst>
                </p:cNvPr>
                <p:cNvSpPr/>
                <p:nvPr/>
              </p:nvSpPr>
              <p:spPr>
                <a:xfrm>
                  <a:off x="5039538" y="2939072"/>
                  <a:ext cx="206827" cy="30480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a:extLst>
                    <a:ext uri="{FF2B5EF4-FFF2-40B4-BE49-F238E27FC236}">
                      <a16:creationId xmlns:a16="http://schemas.microsoft.com/office/drawing/2014/main" id="{6A10A7B5-D9FB-4AE5-AE80-46E575536146}"/>
                    </a:ext>
                  </a:extLst>
                </p:cNvPr>
                <p:cNvSpPr/>
                <p:nvPr/>
              </p:nvSpPr>
              <p:spPr>
                <a:xfrm>
                  <a:off x="6081275" y="3005417"/>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r">
                    <a:lnSpc>
                      <a:spcPct val="100000"/>
                    </a:lnSpc>
                  </a:pPr>
                  <a:r>
                    <a:rPr kumimoji="1" lang="en-US" altLang="zh-CN" sz="1600" b="1" dirty="0">
                      <a:solidFill>
                        <a:srgbClr val="FFFFFF"/>
                      </a:solidFill>
                    </a:rPr>
                    <a:t>CNNs</a:t>
                  </a:r>
                  <a:endParaRPr kumimoji="1" lang="zh-CN" altLang="en-US" sz="1600" b="1" dirty="0">
                    <a:solidFill>
                      <a:srgbClr val="FFFFFF"/>
                    </a:solidFill>
                  </a:endParaRPr>
                </a:p>
              </p:txBody>
            </p:sp>
            <p:sp>
              <p:nvSpPr>
                <p:cNvPr id="15" name="Rectangle 14">
                  <a:extLst>
                    <a:ext uri="{FF2B5EF4-FFF2-40B4-BE49-F238E27FC236}">
                      <a16:creationId xmlns:a16="http://schemas.microsoft.com/office/drawing/2014/main" id="{45064D5A-4D40-4B29-17AB-943DF6F6E45D}"/>
                    </a:ext>
                  </a:extLst>
                </p:cNvPr>
                <p:cNvSpPr/>
                <p:nvPr/>
              </p:nvSpPr>
              <p:spPr>
                <a:xfrm>
                  <a:off x="4953911" y="3372991"/>
                  <a:ext cx="2298811" cy="11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en-US" altLang="zh-CN" sz="1200" dirty="0">
                      <a:solidFill>
                        <a:srgbClr val="FFFFFF"/>
                      </a:solidFill>
                    </a:rPr>
                    <a:t>CNNs famous for their simple using with Convolution blocks multiple times, easy to understand and fast to converge.</a:t>
                  </a:r>
                  <a:endParaRPr kumimoji="1" lang="zh-CN" altLang="en-US" sz="1200" dirty="0">
                    <a:solidFill>
                      <a:srgbClr val="FFFFFF"/>
                    </a:solidFill>
                  </a:endParaRPr>
                </a:p>
              </p:txBody>
            </p:sp>
          </p:grpSp>
        </p:grpSp>
        <p:cxnSp>
          <p:nvCxnSpPr>
            <p:cNvPr id="9" name="Straight Connector 8">
              <a:extLst>
                <a:ext uri="{FF2B5EF4-FFF2-40B4-BE49-F238E27FC236}">
                  <a16:creationId xmlns:a16="http://schemas.microsoft.com/office/drawing/2014/main" id="{BE3FFC8F-6144-111F-358B-52DECF2DEB50}"/>
                </a:ext>
              </a:extLst>
            </p:cNvPr>
            <p:cNvCxnSpPr>
              <a:cxnSpLocks/>
            </p:cNvCxnSpPr>
            <p:nvPr/>
          </p:nvCxnSpPr>
          <p:spPr>
            <a:xfrm>
              <a:off x="7530657" y="2581356"/>
              <a:ext cx="0" cy="211908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1" name="Title 30"/>
          <p:cNvSpPr>
            <a:spLocks noGrp="1"/>
          </p:cNvSpPr>
          <p:nvPr>
            <p:ph type="title"/>
          </p:nvPr>
        </p:nvSpPr>
        <p:spPr>
          <a:xfrm>
            <a:off x="0" y="0"/>
            <a:ext cx="10858500" cy="1028700"/>
          </a:xfrm>
        </p:spPr>
        <p:txBody>
          <a:bodyPr wrap="square">
            <a:normAutofit/>
          </a:bodyPr>
          <a:lstStyle/>
          <a:p>
            <a:pPr lvl="0"/>
            <a:r>
              <a:rPr lang="en-US" altLang="zh-CN" dirty="0"/>
              <a:t>A Brief Analysis of previous Works</a:t>
            </a:r>
            <a:endParaRPr lang="en-US" dirty="0"/>
          </a:p>
        </p:txBody>
      </p:sp>
      <p:sp>
        <p:nvSpPr>
          <p:cNvPr id="30" name="Arrow: Down 27">
            <a:extLst>
              <a:ext uri="{FF2B5EF4-FFF2-40B4-BE49-F238E27FC236}">
                <a16:creationId xmlns:a16="http://schemas.microsoft.com/office/drawing/2014/main" id="{DBFD1A66-38AA-1E14-9C5C-64E4D2783ED3}"/>
              </a:ext>
            </a:extLst>
          </p:cNvPr>
          <p:cNvSpPr/>
          <p:nvPr/>
        </p:nvSpPr>
        <p:spPr>
          <a:xfrm rot="10800000">
            <a:off x="8000545" y="2922666"/>
            <a:ext cx="206827" cy="304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528340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0D2B1-AF20-749E-646D-B943B64A3A82}"/>
            </a:ext>
          </a:extLst>
        </p:cNvPr>
        <p:cNvGrpSpPr/>
        <p:nvPr/>
      </p:nvGrpSpPr>
      <p:grpSpPr>
        <a:xfrm>
          <a:off x="0" y="0"/>
          <a:ext cx="0" cy="0"/>
          <a:chOff x="0" y="0"/>
          <a:chExt cx="0" cy="0"/>
        </a:xfrm>
      </p:grpSpPr>
      <p:sp>
        <p:nvSpPr>
          <p:cNvPr id="103" name="Title 102">
            <a:extLst>
              <a:ext uri="{FF2B5EF4-FFF2-40B4-BE49-F238E27FC236}">
                <a16:creationId xmlns:a16="http://schemas.microsoft.com/office/drawing/2014/main" id="{928C46AC-615C-AD92-3630-4B13492E2ADF}"/>
              </a:ext>
            </a:extLst>
          </p:cNvPr>
          <p:cNvSpPr>
            <a:spLocks noGrp="1"/>
          </p:cNvSpPr>
          <p:nvPr>
            <p:ph type="title"/>
          </p:nvPr>
        </p:nvSpPr>
        <p:spPr>
          <a:xfrm>
            <a:off x="0" y="-392595"/>
            <a:ext cx="10858500" cy="1028700"/>
          </a:xfrm>
        </p:spPr>
        <p:txBody>
          <a:bodyPr wrap="square">
            <a:normAutofit/>
          </a:bodyPr>
          <a:lstStyle/>
          <a:p>
            <a:pPr lvl="0"/>
            <a:r>
              <a:rPr lang="en-US" dirty="0"/>
              <a:t>Example-CNNs</a:t>
            </a:r>
          </a:p>
        </p:txBody>
      </p:sp>
      <p:sp>
        <p:nvSpPr>
          <p:cNvPr id="71" name="文本框 70">
            <a:extLst>
              <a:ext uri="{FF2B5EF4-FFF2-40B4-BE49-F238E27FC236}">
                <a16:creationId xmlns:a16="http://schemas.microsoft.com/office/drawing/2014/main" id="{4428D065-C6BF-C5F7-4847-95602BF7B46A}"/>
              </a:ext>
            </a:extLst>
          </p:cNvPr>
          <p:cNvSpPr txBox="1"/>
          <p:nvPr/>
        </p:nvSpPr>
        <p:spPr>
          <a:xfrm>
            <a:off x="201171" y="4540685"/>
            <a:ext cx="11725786" cy="2215991"/>
          </a:xfrm>
          <a:prstGeom prst="rect">
            <a:avLst/>
          </a:prstGeom>
          <a:noFill/>
        </p:spPr>
        <p:txBody>
          <a:bodyPr wrap="square" rtlCol="0">
            <a:spAutoFit/>
          </a:bodyPr>
          <a:lstStyle/>
          <a:p>
            <a:r>
              <a:rPr lang="en-US" altLang="zh-CN" i="1" dirty="0"/>
              <a:t>YOLO</a:t>
            </a:r>
            <a:r>
              <a:rPr lang="zh-CN" altLang="en-US" i="1" dirty="0"/>
              <a:t> </a:t>
            </a:r>
            <a:r>
              <a:rPr lang="en-US" altLang="zh-CN" i="1" dirty="0"/>
              <a:t>series:</a:t>
            </a:r>
          </a:p>
          <a:p>
            <a:r>
              <a:rPr lang="en-US" altLang="zh-CN" sz="2400" dirty="0">
                <a:latin typeface="Calibri" panose="020F0502020204030204" pitchFamily="34" charset="0"/>
                <a:ea typeface="Calibri" panose="020F0502020204030204" pitchFamily="34" charset="0"/>
                <a:cs typeface="Calibri" panose="020F0502020204030204" pitchFamily="34" charset="0"/>
              </a:rPr>
              <a:t>The YOLO model is perhaps the most popular convolutional neural network deep learning model, with widespread industrial applications. As shown in Figure 1, the v5 model architecture primarily incorporates the Focus structure and CSP structure in the backbone part; the Neck part draws from the FPN+PAN combination design of </a:t>
            </a:r>
            <a:r>
              <a:rPr lang="en-US" altLang="zh-CN" sz="2400" dirty="0" err="1">
                <a:latin typeface="Calibri" panose="020F0502020204030204" pitchFamily="34" charset="0"/>
                <a:ea typeface="Calibri" panose="020F0502020204030204" pitchFamily="34" charset="0"/>
                <a:cs typeface="Calibri" panose="020F0502020204030204" pitchFamily="34" charset="0"/>
              </a:rPr>
              <a:t>CSPnet</a:t>
            </a:r>
            <a:r>
              <a:rPr lang="en-US" altLang="zh-CN" sz="2400" dirty="0">
                <a:latin typeface="Calibri" panose="020F0502020204030204" pitchFamily="34" charset="0"/>
                <a:ea typeface="Calibri" panose="020F0502020204030204" pitchFamily="34" charset="0"/>
                <a:cs typeface="Calibri" panose="020F0502020204030204" pitchFamily="34" charset="0"/>
              </a:rPr>
              <a:t>; and the NMS technology is still utilized in the detection head part.</a:t>
            </a:r>
            <a:endParaRPr lang="zh-CN" altLang="en-US" sz="2400" dirty="0">
              <a:latin typeface="Calibri" panose="020F0502020204030204" pitchFamily="34" charset="0"/>
              <a:cs typeface="Calibri" panose="020F0502020204030204" pitchFamily="34" charset="0"/>
            </a:endParaRPr>
          </a:p>
        </p:txBody>
      </p:sp>
      <p:pic>
        <p:nvPicPr>
          <p:cNvPr id="83" name="图片 82">
            <a:extLst>
              <a:ext uri="{FF2B5EF4-FFF2-40B4-BE49-F238E27FC236}">
                <a16:creationId xmlns:a16="http://schemas.microsoft.com/office/drawing/2014/main" id="{A5A42B85-6357-061E-B278-297BCE9ED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171" y="636105"/>
            <a:ext cx="11789658" cy="3442916"/>
          </a:xfrm>
          <a:prstGeom prst="rect">
            <a:avLst/>
          </a:prstGeom>
        </p:spPr>
      </p:pic>
      <p:sp>
        <p:nvSpPr>
          <p:cNvPr id="84" name="文本框 83">
            <a:extLst>
              <a:ext uri="{FF2B5EF4-FFF2-40B4-BE49-F238E27FC236}">
                <a16:creationId xmlns:a16="http://schemas.microsoft.com/office/drawing/2014/main" id="{2B803244-CBBF-8BC9-4E3C-3EFE68439E63}"/>
              </a:ext>
            </a:extLst>
          </p:cNvPr>
          <p:cNvSpPr txBox="1"/>
          <p:nvPr/>
        </p:nvSpPr>
        <p:spPr>
          <a:xfrm>
            <a:off x="5274103" y="4158532"/>
            <a:ext cx="6917897" cy="230832"/>
          </a:xfrm>
          <a:prstGeom prst="rect">
            <a:avLst/>
          </a:prstGeom>
          <a:noFill/>
        </p:spPr>
        <p:txBody>
          <a:bodyPr wrap="square" rtlCol="0">
            <a:spAutoFit/>
          </a:bodyPr>
          <a:lstStyle/>
          <a:p>
            <a:pPr algn="r"/>
            <a:r>
              <a:rPr lang="fr-FR" altLang="zh-CN" sz="900" dirty="0">
                <a:latin typeface="Calibri" panose="020F0502020204030204" pitchFamily="34" charset="0"/>
                <a:ea typeface="Calibri" panose="020F0502020204030204" pitchFamily="34" charset="0"/>
                <a:cs typeface="Calibri" panose="020F0502020204030204" pitchFamily="34" charset="0"/>
              </a:rPr>
              <a:t>Ref:https://blog.csdn.net/sxf1061700625/article/details/124648951</a:t>
            </a:r>
            <a:endParaRPr lang="zh-CN" altLang="en-US" sz="900" dirty="0">
              <a:latin typeface="Calibri" panose="020F0502020204030204" pitchFamily="34" charset="0"/>
              <a:cs typeface="Calibri" panose="020F0502020204030204" pitchFamily="34" charset="0"/>
            </a:endParaRPr>
          </a:p>
        </p:txBody>
      </p:sp>
      <p:sp>
        <p:nvSpPr>
          <p:cNvPr id="86" name="文本框 85">
            <a:extLst>
              <a:ext uri="{FF2B5EF4-FFF2-40B4-BE49-F238E27FC236}">
                <a16:creationId xmlns:a16="http://schemas.microsoft.com/office/drawing/2014/main" id="{FBCBF4CB-9B08-E6D6-C965-36AF45E63755}"/>
              </a:ext>
            </a:extLst>
          </p:cNvPr>
          <p:cNvSpPr txBox="1"/>
          <p:nvPr/>
        </p:nvSpPr>
        <p:spPr>
          <a:xfrm>
            <a:off x="4452730" y="4126973"/>
            <a:ext cx="3641698" cy="365760"/>
          </a:xfrm>
          <a:prstGeom prst="rect">
            <a:avLst/>
          </a:prstGeom>
          <a:noFill/>
        </p:spPr>
        <p:txBody>
          <a:bodyPr wrap="square" rtlCol="0">
            <a:spAutoFit/>
          </a:bodyPr>
          <a:lstStyle/>
          <a:p>
            <a:pPr algn="ctr"/>
            <a:r>
              <a:rPr lang="en-US" altLang="zh-CN" dirty="0"/>
              <a:t>Fig1. YOLOv5 </a:t>
            </a:r>
            <a:r>
              <a:rPr lang="en-US" altLang="zh-CN" dirty="0" err="1"/>
              <a:t>Strucuture</a:t>
            </a:r>
            <a:endParaRPr lang="zh-CN" altLang="en-US" dirty="0"/>
          </a:p>
        </p:txBody>
      </p:sp>
    </p:spTree>
    <p:custDataLst>
      <p:tags r:id="rId1"/>
    </p:custDataLst>
    <p:extLst>
      <p:ext uri="{BB962C8B-B14F-4D97-AF65-F5344CB8AC3E}">
        <p14:creationId xmlns:p14="http://schemas.microsoft.com/office/powerpoint/2010/main" val="1917693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3BE8E-10FA-F21A-F22F-91709C817963}"/>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DCE80B6E-8361-1C8C-C09F-8269B0A43F92}"/>
              </a:ext>
            </a:extLst>
          </p:cNvPr>
          <p:cNvSpPr>
            <a:spLocks noGrp="1"/>
          </p:cNvSpPr>
          <p:nvPr>
            <p:ph type="title"/>
          </p:nvPr>
        </p:nvSpPr>
        <p:spPr>
          <a:xfrm>
            <a:off x="-87023" y="-514350"/>
            <a:ext cx="10858500" cy="1028700"/>
          </a:xfrm>
        </p:spPr>
        <p:txBody>
          <a:bodyPr wrap="square">
            <a:normAutofit/>
          </a:bodyPr>
          <a:lstStyle/>
          <a:p>
            <a:pPr lvl="0"/>
            <a:r>
              <a:rPr lang="en-US" dirty="0"/>
              <a:t>Example-Transformer-based </a:t>
            </a:r>
            <a:r>
              <a:rPr lang="en-US" altLang="zh-CN" dirty="0"/>
              <a:t>model</a:t>
            </a:r>
            <a:endParaRPr lang="en-US" dirty="0"/>
          </a:p>
        </p:txBody>
      </p:sp>
      <p:pic>
        <p:nvPicPr>
          <p:cNvPr id="21" name="图片 20">
            <a:extLst>
              <a:ext uri="{FF2B5EF4-FFF2-40B4-BE49-F238E27FC236}">
                <a16:creationId xmlns:a16="http://schemas.microsoft.com/office/drawing/2014/main" id="{C73F45D2-47ED-CD46-2C01-7E0204947884}"/>
              </a:ext>
            </a:extLst>
          </p:cNvPr>
          <p:cNvPicPr>
            <a:picLocks noChangeAspect="1"/>
          </p:cNvPicPr>
          <p:nvPr/>
        </p:nvPicPr>
        <p:blipFill>
          <a:blip r:embed="rId3">
            <a:extLst>
              <a:ext uri="{28A0092B-C50C-407E-A947-70E740481C1C}">
                <a14:useLocalDpi xmlns:a14="http://schemas.microsoft.com/office/drawing/2010/main" val="0"/>
              </a:ext>
            </a:extLst>
          </a:blip>
          <a:srcRect t="11420" b="6580"/>
          <a:stretch/>
        </p:blipFill>
        <p:spPr>
          <a:xfrm>
            <a:off x="0" y="514350"/>
            <a:ext cx="12192000" cy="3434965"/>
          </a:xfrm>
          <a:prstGeom prst="rect">
            <a:avLst/>
          </a:prstGeom>
        </p:spPr>
      </p:pic>
      <p:sp>
        <p:nvSpPr>
          <p:cNvPr id="23" name="文本框 22">
            <a:extLst>
              <a:ext uri="{FF2B5EF4-FFF2-40B4-BE49-F238E27FC236}">
                <a16:creationId xmlns:a16="http://schemas.microsoft.com/office/drawing/2014/main" id="{1B3EC753-31FD-7E67-6AFC-13E2C70146B0}"/>
              </a:ext>
            </a:extLst>
          </p:cNvPr>
          <p:cNvSpPr txBox="1"/>
          <p:nvPr/>
        </p:nvSpPr>
        <p:spPr>
          <a:xfrm>
            <a:off x="4953663" y="3979248"/>
            <a:ext cx="3045350" cy="369332"/>
          </a:xfrm>
          <a:prstGeom prst="rect">
            <a:avLst/>
          </a:prstGeom>
          <a:noFill/>
        </p:spPr>
        <p:txBody>
          <a:bodyPr wrap="square" rtlCol="0">
            <a:spAutoFit/>
          </a:bodyPr>
          <a:lstStyle/>
          <a:p>
            <a:r>
              <a:rPr lang="en-US" altLang="zh-CN" dirty="0"/>
              <a:t>Fig.2 DINO Structure</a:t>
            </a:r>
            <a:endParaRPr lang="zh-CN" altLang="en-US" dirty="0"/>
          </a:p>
        </p:txBody>
      </p:sp>
      <p:sp>
        <p:nvSpPr>
          <p:cNvPr id="24" name="文本框 23">
            <a:extLst>
              <a:ext uri="{FF2B5EF4-FFF2-40B4-BE49-F238E27FC236}">
                <a16:creationId xmlns:a16="http://schemas.microsoft.com/office/drawing/2014/main" id="{76E6CB80-739D-EB7B-8E3C-FE1CD20B595E}"/>
              </a:ext>
            </a:extLst>
          </p:cNvPr>
          <p:cNvSpPr txBox="1"/>
          <p:nvPr/>
        </p:nvSpPr>
        <p:spPr>
          <a:xfrm>
            <a:off x="7800230" y="3979248"/>
            <a:ext cx="4487126" cy="215444"/>
          </a:xfrm>
          <a:prstGeom prst="rect">
            <a:avLst/>
          </a:prstGeom>
          <a:noFill/>
        </p:spPr>
        <p:txBody>
          <a:bodyPr wrap="none" rtlCol="0">
            <a:spAutoFit/>
          </a:bodyPr>
          <a:lstStyle/>
          <a:p>
            <a:r>
              <a:rPr lang="en-US" altLang="zh-CN" sz="800" dirty="0">
                <a:latin typeface="Calibri" panose="020F0502020204030204" pitchFamily="34" charset="0"/>
                <a:ea typeface="Calibri" panose="020F0502020204030204" pitchFamily="34" charset="0"/>
                <a:cs typeface="Calibri" panose="020F0502020204030204" pitchFamily="34" charset="0"/>
              </a:rPr>
              <a:t>Zhang, Hao, et al. DINO: DETR with Improved </a:t>
            </a:r>
            <a:r>
              <a:rPr lang="en-US" altLang="zh-CN" sz="800" dirty="0" err="1">
                <a:latin typeface="Calibri" panose="020F0502020204030204" pitchFamily="34" charset="0"/>
                <a:ea typeface="Calibri" panose="020F0502020204030204" pitchFamily="34" charset="0"/>
                <a:cs typeface="Calibri" panose="020F0502020204030204" pitchFamily="34" charset="0"/>
              </a:rPr>
              <a:t>DeNoising</a:t>
            </a:r>
            <a:r>
              <a:rPr lang="en-US" altLang="zh-CN" sz="800" dirty="0">
                <a:latin typeface="Calibri" panose="020F0502020204030204" pitchFamily="34" charset="0"/>
                <a:ea typeface="Calibri" panose="020F0502020204030204" pitchFamily="34" charset="0"/>
                <a:cs typeface="Calibri" panose="020F0502020204030204" pitchFamily="34" charset="0"/>
              </a:rPr>
              <a:t> Anchor Boxes for End-to-End Object Detection.</a:t>
            </a:r>
            <a:endParaRPr lang="zh-CN" altLang="en-US" sz="800" dirty="0">
              <a:latin typeface="Calibri" panose="020F0502020204030204" pitchFamily="34" charset="0"/>
              <a:cs typeface="Calibri" panose="020F0502020204030204" pitchFamily="34" charset="0"/>
            </a:endParaRPr>
          </a:p>
        </p:txBody>
      </p:sp>
      <p:sp>
        <p:nvSpPr>
          <p:cNvPr id="25" name="文本框 24">
            <a:extLst>
              <a:ext uri="{FF2B5EF4-FFF2-40B4-BE49-F238E27FC236}">
                <a16:creationId xmlns:a16="http://schemas.microsoft.com/office/drawing/2014/main" id="{AAEA5E67-7767-5313-DDDB-547C232060D7}"/>
              </a:ext>
            </a:extLst>
          </p:cNvPr>
          <p:cNvSpPr txBox="1"/>
          <p:nvPr/>
        </p:nvSpPr>
        <p:spPr>
          <a:xfrm>
            <a:off x="0" y="4348580"/>
            <a:ext cx="12054177" cy="2308324"/>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The popularity of the Transformer model is not only due to the outstanding design of the Attention module itself, but also because of its extremely high scalability --- for example, there are many techniques for query optimization.</a:t>
            </a:r>
          </a:p>
          <a:p>
            <a:r>
              <a:rPr lang="en-US" altLang="zh-CN" b="1" i="1" u="sng" dirty="0">
                <a:latin typeface="Calibri" panose="020F0502020204030204" pitchFamily="34" charset="0"/>
                <a:ea typeface="Calibri" panose="020F0502020204030204" pitchFamily="34" charset="0"/>
                <a:cs typeface="Calibri" panose="020F0502020204030204" pitchFamily="34" charset="0"/>
              </a:rPr>
              <a:t>DINO</a:t>
            </a:r>
            <a:r>
              <a:rPr lang="en-US" altLang="zh-CN" dirty="0">
                <a:latin typeface="Calibri" panose="020F0502020204030204" pitchFamily="34" charset="0"/>
                <a:ea typeface="Calibri" panose="020F0502020204030204" pitchFamily="34" charset="0"/>
                <a:cs typeface="Calibri" panose="020F0502020204030204" pitchFamily="34" charset="0"/>
              </a:rPr>
              <a:t> is an end-to-end object detection model that improves DETR (</a:t>
            </a:r>
            <a:r>
              <a:rPr lang="en-US" altLang="zh-CN" dirty="0" err="1">
                <a:latin typeface="Calibri" panose="020F0502020204030204" pitchFamily="34" charset="0"/>
                <a:ea typeface="Calibri" panose="020F0502020204030204" pitchFamily="34" charset="0"/>
                <a:cs typeface="Calibri" panose="020F0502020204030204" pitchFamily="34" charset="0"/>
              </a:rPr>
              <a:t>DEtection</a:t>
            </a:r>
            <a:r>
              <a:rPr lang="en-US" altLang="zh-CN" dirty="0">
                <a:latin typeface="Calibri" panose="020F0502020204030204" pitchFamily="34" charset="0"/>
                <a:ea typeface="Calibri" panose="020F0502020204030204" pitchFamily="34" charset="0"/>
                <a:cs typeface="Calibri" panose="020F0502020204030204" pitchFamily="34" charset="0"/>
              </a:rPr>
              <a:t> </a:t>
            </a:r>
            <a:r>
              <a:rPr lang="en-US" altLang="zh-CN" dirty="0" err="1">
                <a:latin typeface="Calibri" panose="020F0502020204030204" pitchFamily="34" charset="0"/>
                <a:ea typeface="Calibri" panose="020F0502020204030204" pitchFamily="34" charset="0"/>
                <a:cs typeface="Calibri" panose="020F0502020204030204" pitchFamily="34" charset="0"/>
              </a:rPr>
              <a:t>TRansformer</a:t>
            </a:r>
            <a:r>
              <a:rPr lang="en-US" altLang="zh-CN" dirty="0">
                <a:latin typeface="Calibri" panose="020F0502020204030204" pitchFamily="34" charset="0"/>
                <a:ea typeface="Calibri" panose="020F0502020204030204" pitchFamily="34" charset="0"/>
                <a:cs typeface="Calibri" panose="020F0502020204030204" pitchFamily="34" charset="0"/>
              </a:rPr>
              <a:t>) by introducing a contrastive denoising training method. This method adds both positive and negative samples to the same ground truth box, with the less noisy box labeled as positive and the more noisy box labeled as negative. DINO also proposes a mixed query selection method for better initialization of queries, selecting initial anchor boxes as positional queries from the encoder's output while keeping content queries learnable. This encourages the decoder to focus on spatial priors. Finally, DINO introduces a Look Forward Twice scheme to fully utilize box information optimized in later layers to assist in optimizing earlier layers.</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981072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60401" y="2430775"/>
            <a:ext cx="5112646" cy="2191654"/>
          </a:xfrm>
        </p:spPr>
        <p:txBody>
          <a:bodyPr wrap="square">
            <a:noAutofit/>
          </a:bodyPr>
          <a:lstStyle/>
          <a:p>
            <a:pPr lvl="0"/>
            <a:r>
              <a:rPr lang="en-US" dirty="0"/>
              <a:t>04.</a:t>
            </a:r>
            <a:r>
              <a:rPr lang="en-US" altLang="zh-CN" dirty="0"/>
              <a:t> The core design of this work</a:t>
            </a:r>
            <a:endParaRPr lang="en-US" dirty="0"/>
          </a:p>
        </p:txBody>
      </p:sp>
      <p:sp>
        <p:nvSpPr>
          <p:cNvPr id="3" name="文本占位符 2">
            <a:extLst>
              <a:ext uri="{FF2B5EF4-FFF2-40B4-BE49-F238E27FC236}">
                <a16:creationId xmlns:a16="http://schemas.microsoft.com/office/drawing/2014/main" id="{9D555BA3-2315-22BB-49F3-CFFF2CF8E9F4}"/>
              </a:ext>
            </a:extLst>
          </p:cNvPr>
          <p:cNvSpPr>
            <a:spLocks noGrp="1"/>
          </p:cNvSpPr>
          <p:nvPr>
            <p:ph type="body" sz="quarter" idx="1"/>
          </p:nvPr>
        </p:nvSpPr>
        <p:spPr/>
        <p:txBody>
          <a:bodyPr/>
          <a:lstStyle/>
          <a:p>
            <a:endParaRPr lang="zh-CN" altLang="en-US"/>
          </a:p>
        </p:txBody>
      </p:sp>
    </p:spTree>
    <p:custDataLst>
      <p:tags r:id="rId1"/>
    </p:custDataLst>
    <p:extLst>
      <p:ext uri="{BB962C8B-B14F-4D97-AF65-F5344CB8AC3E}">
        <p14:creationId xmlns:p14="http://schemas.microsoft.com/office/powerpoint/2010/main" val="3000599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7A459F2-924A-9191-E6C0-2469BA394D2C}"/>
              </a:ext>
            </a:extLst>
          </p:cNvPr>
          <p:cNvGrpSpPr/>
          <p:nvPr/>
        </p:nvGrpSpPr>
        <p:grpSpPr>
          <a:xfrm>
            <a:off x="665163" y="1024782"/>
            <a:ext cx="10848974" cy="1116000"/>
            <a:chOff x="665163" y="1024782"/>
            <a:chExt cx="10848974" cy="1116000"/>
          </a:xfrm>
        </p:grpSpPr>
        <p:sp>
          <p:nvSpPr>
            <p:cNvPr id="28" name="TextBox 27">
              <a:extLst>
                <a:ext uri="{FF2B5EF4-FFF2-40B4-BE49-F238E27FC236}">
                  <a16:creationId xmlns:a16="http://schemas.microsoft.com/office/drawing/2014/main" id="{5C14BB3F-F223-2F47-EA50-EBFB56B876E7}"/>
                </a:ext>
              </a:extLst>
            </p:cNvPr>
            <p:cNvSpPr txBox="1"/>
            <p:nvPr/>
          </p:nvSpPr>
          <p:spPr>
            <a:xfrm>
              <a:off x="665163" y="1150680"/>
              <a:ext cx="10848974" cy="461665"/>
            </a:xfrm>
            <a:prstGeom prst="rect">
              <a:avLst/>
            </a:prstGeom>
            <a:noFill/>
          </p:spPr>
          <p:txBody>
            <a:bodyPr wrap="square">
              <a:spAutoFit/>
            </a:bodyPr>
            <a:lstStyle/>
            <a:p>
              <a:pPr algn="ctr">
                <a:lnSpc>
                  <a:spcPct val="100000"/>
                </a:lnSpc>
              </a:pPr>
              <a:endParaRPr lang="zh-CN" altLang="en-US" sz="2400" b="1" dirty="0">
                <a:solidFill>
                  <a:schemeClr val="tx1"/>
                </a:solidFill>
              </a:endParaRPr>
            </a:p>
          </p:txBody>
        </p:sp>
        <p:grpSp>
          <p:nvGrpSpPr>
            <p:cNvPr id="45" name="Group 44">
              <a:extLst>
                <a:ext uri="{FF2B5EF4-FFF2-40B4-BE49-F238E27FC236}">
                  <a16:creationId xmlns:a16="http://schemas.microsoft.com/office/drawing/2014/main" id="{0C698B0A-9A33-8ECF-CCAB-59629F1670D2}"/>
                </a:ext>
              </a:extLst>
            </p:cNvPr>
            <p:cNvGrpSpPr/>
            <p:nvPr/>
          </p:nvGrpSpPr>
          <p:grpSpPr>
            <a:xfrm>
              <a:off x="8865706" y="1024782"/>
              <a:ext cx="1116000" cy="1116000"/>
              <a:chOff x="8865706" y="1024782"/>
              <a:chExt cx="1116000" cy="1116000"/>
            </a:xfrm>
          </p:grpSpPr>
          <p:sp>
            <p:nvSpPr>
              <p:cNvPr id="30" name="Oval 29">
                <a:extLst>
                  <a:ext uri="{FF2B5EF4-FFF2-40B4-BE49-F238E27FC236}">
                    <a16:creationId xmlns:a16="http://schemas.microsoft.com/office/drawing/2014/main" id="{8303F8AC-5649-34C5-B32C-4F7903762C4A}"/>
                  </a:ext>
                </a:extLst>
              </p:cNvPr>
              <p:cNvSpPr/>
              <p:nvPr/>
            </p:nvSpPr>
            <p:spPr bwMode="auto">
              <a:xfrm>
                <a:off x="8865706" y="1024782"/>
                <a:ext cx="1116000" cy="111600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33" name="Rectangle 32">
                <a:extLst>
                  <a:ext uri="{FF2B5EF4-FFF2-40B4-BE49-F238E27FC236}">
                    <a16:creationId xmlns:a16="http://schemas.microsoft.com/office/drawing/2014/main" id="{9FF5B3B9-DEB3-78CB-E13A-F694A8249C40}"/>
                  </a:ext>
                </a:extLst>
              </p:cNvPr>
              <p:cNvSpPr/>
              <p:nvPr/>
            </p:nvSpPr>
            <p:spPr>
              <a:xfrm>
                <a:off x="9159852" y="1351950"/>
                <a:ext cx="52770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chemeClr val="bg1"/>
                    </a:solidFill>
                  </a:rPr>
                  <a:t>02</a:t>
                </a:r>
              </a:p>
            </p:txBody>
          </p:sp>
        </p:grpSp>
        <p:grpSp>
          <p:nvGrpSpPr>
            <p:cNvPr id="44" name="Group 43">
              <a:extLst>
                <a:ext uri="{FF2B5EF4-FFF2-40B4-BE49-F238E27FC236}">
                  <a16:creationId xmlns:a16="http://schemas.microsoft.com/office/drawing/2014/main" id="{15221F08-204E-AED0-10B2-E265991BDD72}"/>
                </a:ext>
              </a:extLst>
            </p:cNvPr>
            <p:cNvGrpSpPr/>
            <p:nvPr/>
          </p:nvGrpSpPr>
          <p:grpSpPr>
            <a:xfrm>
              <a:off x="1287082" y="1024782"/>
              <a:ext cx="1116000" cy="1116000"/>
              <a:chOff x="1287082" y="1024782"/>
              <a:chExt cx="1116000" cy="1116000"/>
            </a:xfrm>
          </p:grpSpPr>
          <p:sp>
            <p:nvSpPr>
              <p:cNvPr id="35" name="Oval 34">
                <a:extLst>
                  <a:ext uri="{FF2B5EF4-FFF2-40B4-BE49-F238E27FC236}">
                    <a16:creationId xmlns:a16="http://schemas.microsoft.com/office/drawing/2014/main" id="{C09E0C64-61D7-64AA-0A36-82E0C816D3E5}"/>
                  </a:ext>
                </a:extLst>
              </p:cNvPr>
              <p:cNvSpPr/>
              <p:nvPr/>
            </p:nvSpPr>
            <p:spPr bwMode="auto">
              <a:xfrm>
                <a:off x="1287082" y="1024782"/>
                <a:ext cx="1116000" cy="111600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38" name="Rectangle 37">
                <a:extLst>
                  <a:ext uri="{FF2B5EF4-FFF2-40B4-BE49-F238E27FC236}">
                    <a16:creationId xmlns:a16="http://schemas.microsoft.com/office/drawing/2014/main" id="{6E57710C-FABD-BB94-A773-8BAE7C53201C}"/>
                  </a:ext>
                </a:extLst>
              </p:cNvPr>
              <p:cNvSpPr/>
              <p:nvPr/>
            </p:nvSpPr>
            <p:spPr>
              <a:xfrm>
                <a:off x="1581228" y="1351950"/>
                <a:ext cx="52770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rPr>
                  <a:t>01</a:t>
                </a:r>
              </a:p>
            </p:txBody>
          </p:sp>
        </p:grpSp>
      </p:grpSp>
      <p:sp>
        <p:nvSpPr>
          <p:cNvPr id="48" name="Title 47"/>
          <p:cNvSpPr>
            <a:spLocks noGrp="1"/>
          </p:cNvSpPr>
          <p:nvPr>
            <p:ph type="title"/>
          </p:nvPr>
        </p:nvSpPr>
        <p:spPr>
          <a:xfrm>
            <a:off x="-17242" y="-543486"/>
            <a:ext cx="10858500" cy="1028700"/>
          </a:xfrm>
        </p:spPr>
        <p:txBody>
          <a:bodyPr wrap="square">
            <a:normAutofit/>
          </a:bodyPr>
          <a:lstStyle/>
          <a:p>
            <a:pPr lvl="0"/>
            <a:r>
              <a:rPr lang="en-US" altLang="zh-CN" dirty="0"/>
              <a:t>The core of our work</a:t>
            </a:r>
            <a:endParaRPr lang="en-US" dirty="0"/>
          </a:p>
        </p:txBody>
      </p:sp>
      <p:sp>
        <p:nvSpPr>
          <p:cNvPr id="3" name="文本框 2">
            <a:extLst>
              <a:ext uri="{FF2B5EF4-FFF2-40B4-BE49-F238E27FC236}">
                <a16:creationId xmlns:a16="http://schemas.microsoft.com/office/drawing/2014/main" id="{4BC888F1-6BFA-4C03-40D0-6BABB5F09A23}"/>
              </a:ext>
            </a:extLst>
          </p:cNvPr>
          <p:cNvSpPr txBox="1"/>
          <p:nvPr/>
        </p:nvSpPr>
        <p:spPr>
          <a:xfrm>
            <a:off x="5393288" y="1058347"/>
            <a:ext cx="1598212" cy="1107996"/>
          </a:xfrm>
          <a:prstGeom prst="rect">
            <a:avLst/>
          </a:prstGeom>
          <a:noFill/>
        </p:spPr>
        <p:txBody>
          <a:bodyPr wrap="square" rtlCol="0">
            <a:spAutoFit/>
          </a:bodyPr>
          <a:lstStyle/>
          <a:p>
            <a:r>
              <a:rPr lang="en-US" altLang="zh-CN" sz="6600" dirty="0"/>
              <a:t>+</a:t>
            </a:r>
            <a:endParaRPr lang="zh-CN" altLang="en-US" sz="6600" dirty="0"/>
          </a:p>
        </p:txBody>
      </p:sp>
      <p:pic>
        <p:nvPicPr>
          <p:cNvPr id="5" name="图片 4">
            <a:extLst>
              <a:ext uri="{FF2B5EF4-FFF2-40B4-BE49-F238E27FC236}">
                <a16:creationId xmlns:a16="http://schemas.microsoft.com/office/drawing/2014/main" id="{784851E7-5079-31A7-2ED2-767D545223E1}"/>
              </a:ext>
            </a:extLst>
          </p:cNvPr>
          <p:cNvPicPr>
            <a:picLocks noChangeAspect="1"/>
          </p:cNvPicPr>
          <p:nvPr/>
        </p:nvPicPr>
        <p:blipFill>
          <a:blip r:embed="rId3"/>
          <a:stretch>
            <a:fillRect/>
          </a:stretch>
        </p:blipFill>
        <p:spPr>
          <a:xfrm>
            <a:off x="6766040" y="3087432"/>
            <a:ext cx="5373173" cy="1720474"/>
          </a:xfrm>
          <a:prstGeom prst="rect">
            <a:avLst/>
          </a:prstGeom>
        </p:spPr>
      </p:pic>
      <p:pic>
        <p:nvPicPr>
          <p:cNvPr id="7" name="图片 6">
            <a:extLst>
              <a:ext uri="{FF2B5EF4-FFF2-40B4-BE49-F238E27FC236}">
                <a16:creationId xmlns:a16="http://schemas.microsoft.com/office/drawing/2014/main" id="{512C3BF2-8A1F-23E9-6B33-631BF71E2A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321" y="2233115"/>
            <a:ext cx="4075320" cy="3608574"/>
          </a:xfrm>
          <a:prstGeom prst="rect">
            <a:avLst/>
          </a:prstGeom>
        </p:spPr>
      </p:pic>
      <p:sp>
        <p:nvSpPr>
          <p:cNvPr id="8" name="文本框 7">
            <a:extLst>
              <a:ext uri="{FF2B5EF4-FFF2-40B4-BE49-F238E27FC236}">
                <a16:creationId xmlns:a16="http://schemas.microsoft.com/office/drawing/2014/main" id="{269745B7-5102-6A7F-A7C5-A46A475E3CAF}"/>
              </a:ext>
            </a:extLst>
          </p:cNvPr>
          <p:cNvSpPr txBox="1"/>
          <p:nvPr/>
        </p:nvSpPr>
        <p:spPr>
          <a:xfrm>
            <a:off x="1089329" y="5923722"/>
            <a:ext cx="3013544" cy="369332"/>
          </a:xfrm>
          <a:prstGeom prst="rect">
            <a:avLst/>
          </a:prstGeom>
          <a:noFill/>
        </p:spPr>
        <p:txBody>
          <a:bodyPr wrap="square" rtlCol="0">
            <a:spAutoFit/>
          </a:bodyPr>
          <a:lstStyle/>
          <a:p>
            <a:pPr algn="ctr"/>
            <a:r>
              <a:rPr lang="en-US" altLang="zh-CN" dirty="0"/>
              <a:t>Fig.3 RT-DETR Structure</a:t>
            </a:r>
            <a:endParaRPr lang="zh-CN" altLang="en-US" dirty="0"/>
          </a:p>
        </p:txBody>
      </p:sp>
      <p:sp>
        <p:nvSpPr>
          <p:cNvPr id="9" name="文本框 8">
            <a:extLst>
              <a:ext uri="{FF2B5EF4-FFF2-40B4-BE49-F238E27FC236}">
                <a16:creationId xmlns:a16="http://schemas.microsoft.com/office/drawing/2014/main" id="{10A94D43-506B-0D3A-11C8-8C996A800D09}"/>
              </a:ext>
            </a:extLst>
          </p:cNvPr>
          <p:cNvSpPr txBox="1"/>
          <p:nvPr/>
        </p:nvSpPr>
        <p:spPr>
          <a:xfrm>
            <a:off x="8523264" y="4961614"/>
            <a:ext cx="2990873" cy="646331"/>
          </a:xfrm>
          <a:prstGeom prst="rect">
            <a:avLst/>
          </a:prstGeom>
          <a:noFill/>
        </p:spPr>
        <p:txBody>
          <a:bodyPr wrap="square" rtlCol="0">
            <a:spAutoFit/>
          </a:bodyPr>
          <a:lstStyle/>
          <a:p>
            <a:pPr algn="ctr"/>
            <a:r>
              <a:rPr lang="en-US" altLang="zh-CN" dirty="0"/>
              <a:t>Fig.4 </a:t>
            </a:r>
            <a:r>
              <a:rPr lang="en-US" altLang="zh-CN" dirty="0" err="1"/>
              <a:t>Slimneck</a:t>
            </a:r>
            <a:r>
              <a:rPr lang="en-US" altLang="zh-CN" dirty="0"/>
              <a:t> CONV Design</a:t>
            </a:r>
            <a:endParaRPr lang="zh-CN" altLang="en-US" dirty="0"/>
          </a:p>
        </p:txBody>
      </p:sp>
    </p:spTree>
    <p:custDataLst>
      <p:tags r:id="rId1"/>
    </p:custDataLst>
    <p:extLst>
      <p:ext uri="{BB962C8B-B14F-4D97-AF65-F5344CB8AC3E}">
        <p14:creationId xmlns:p14="http://schemas.microsoft.com/office/powerpoint/2010/main" val="1725622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F0D156D-05AC-FA22-E0A8-43B61BFB68A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D0F15333-456C-E043-4E0B-5F03E0FB1CCB}"/>
              </a:ext>
            </a:extLst>
          </p:cNvPr>
          <p:cNvSpPr>
            <a:spLocks noGrp="1"/>
          </p:cNvSpPr>
          <p:nvPr>
            <p:ph type="ctrTitle"/>
          </p:nvPr>
        </p:nvSpPr>
        <p:spPr/>
        <p:txBody>
          <a:bodyPr/>
          <a:lstStyle/>
          <a:p>
            <a:pPr lvl="0"/>
            <a:r>
              <a:rPr lang="en-US" altLang="zh-CN" sz="4800" b="0" dirty="0"/>
              <a:t>MRPVT</a:t>
            </a:r>
            <a:br>
              <a:rPr lang="en-US" altLang="zh-CN" sz="4800" b="0" dirty="0"/>
            </a:br>
            <a:endParaRPr lang="en-US" dirty="0">
              <a:latin typeface="Arial" panose="020B0604020202020204" pitchFamily="34" charset="0"/>
              <a:ea typeface="微软雅黑" panose="020B0503020204020204" pitchFamily="34" charset="-122"/>
            </a:endParaRPr>
          </a:p>
        </p:txBody>
      </p:sp>
      <p:sp>
        <p:nvSpPr>
          <p:cNvPr id="5" name="副标题 4">
            <a:extLst>
              <a:ext uri="{FF2B5EF4-FFF2-40B4-BE49-F238E27FC236}">
                <a16:creationId xmlns:a16="http://schemas.microsoft.com/office/drawing/2014/main" id="{E8E2077B-5DE6-75EE-D862-09A40325B7C8}"/>
              </a:ext>
            </a:extLst>
          </p:cNvPr>
          <p:cNvSpPr>
            <a:spLocks noGrp="1"/>
          </p:cNvSpPr>
          <p:nvPr>
            <p:ph type="subTitle" idx="1"/>
          </p:nvPr>
        </p:nvSpPr>
        <p:spPr>
          <a:xfrm>
            <a:off x="1449651" y="3137381"/>
            <a:ext cx="8055158" cy="508703"/>
          </a:xfrm>
        </p:spPr>
        <p:txBody>
          <a:bodyPr>
            <a:noAutofit/>
          </a:bodyPr>
          <a:lstStyle/>
          <a:p>
            <a:pPr lvl="0"/>
            <a:r>
              <a:rPr lang="en-US" altLang="zh-CN" sz="1400" dirty="0"/>
              <a:t>A novel Multiscale Rain-cutting and Pooling Vision Transformer model for Object Detection on Drone-captured Scenarios</a:t>
            </a:r>
            <a:endParaRPr lang="zh-CN" altLang="en-US" sz="1400" dirty="0"/>
          </a:p>
        </p:txBody>
      </p:sp>
      <p:sp>
        <p:nvSpPr>
          <p:cNvPr id="9" name="文本占位符 8">
            <a:extLst>
              <a:ext uri="{FF2B5EF4-FFF2-40B4-BE49-F238E27FC236}">
                <a16:creationId xmlns:a16="http://schemas.microsoft.com/office/drawing/2014/main" id="{8C6C7E2C-020A-7C8B-1E8A-3FCE0242E776}"/>
              </a:ext>
            </a:extLst>
          </p:cNvPr>
          <p:cNvSpPr>
            <a:spLocks noGrp="1"/>
          </p:cNvSpPr>
          <p:nvPr>
            <p:ph type="body" sz="quarter" idx="13"/>
          </p:nvPr>
        </p:nvSpPr>
        <p:spPr>
          <a:xfrm>
            <a:off x="1449650" y="4954472"/>
            <a:ext cx="4517887" cy="274320"/>
          </a:xfrm>
        </p:spPr>
        <p:txBody>
          <a:bodyPr>
            <a:noAutofit/>
          </a:bodyPr>
          <a:lstStyle/>
          <a:p>
            <a:pPr lvl="0"/>
            <a:r>
              <a:rPr lang="en-US" altLang="zh-CN" sz="1600" dirty="0">
                <a:latin typeface="Arial" panose="020B0604020202020204" pitchFamily="34" charset="0"/>
                <a:ea typeface="微软雅黑" panose="020B0503020204020204" pitchFamily="34" charset="-122"/>
              </a:rPr>
              <a:t>Yiren QIU</a:t>
            </a:r>
            <a:endParaRPr lang="en-US" sz="1600" dirty="0">
              <a:latin typeface="Arial" panose="020B0604020202020204" pitchFamily="34" charset="0"/>
              <a:ea typeface="微软雅黑" panose="020B0503020204020204" pitchFamily="34" charset="-122"/>
            </a:endParaRPr>
          </a:p>
        </p:txBody>
      </p:sp>
      <p:sp>
        <p:nvSpPr>
          <p:cNvPr id="10" name="文本占位符 9">
            <a:extLst>
              <a:ext uri="{FF2B5EF4-FFF2-40B4-BE49-F238E27FC236}">
                <a16:creationId xmlns:a16="http://schemas.microsoft.com/office/drawing/2014/main" id="{9A9358F7-388B-CD6B-FFDC-E2E1867C4A64}"/>
              </a:ext>
            </a:extLst>
          </p:cNvPr>
          <p:cNvSpPr>
            <a:spLocks noGrp="1"/>
          </p:cNvSpPr>
          <p:nvPr>
            <p:ph type="body" sz="quarter" idx="14"/>
          </p:nvPr>
        </p:nvSpPr>
        <p:spPr>
          <a:xfrm>
            <a:off x="1449650" y="5494133"/>
            <a:ext cx="4517887" cy="274320"/>
          </a:xfrm>
        </p:spPr>
        <p:txBody>
          <a:bodyPr/>
          <a:lstStyle/>
          <a:p>
            <a:r>
              <a:rPr lang="en-US" altLang="zh-CN" dirty="0"/>
              <a:t>University OF Bourgogne&amp;&amp;Nanjing Tech University</a:t>
            </a:r>
          </a:p>
          <a:p>
            <a:pPr lvl="0"/>
            <a:endParaRPr 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738050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7D263-4210-E328-B254-AABC102088B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6F42C93-5320-CA05-EAD6-63A6C96E1119}"/>
              </a:ext>
            </a:extLst>
          </p:cNvPr>
          <p:cNvSpPr>
            <a:spLocks noGrp="1"/>
          </p:cNvSpPr>
          <p:nvPr>
            <p:ph type="title"/>
          </p:nvPr>
        </p:nvSpPr>
        <p:spPr>
          <a:xfrm>
            <a:off x="374354" y="2709070"/>
            <a:ext cx="5684740" cy="1286086"/>
          </a:xfrm>
        </p:spPr>
        <p:txBody>
          <a:bodyPr wrap="square">
            <a:noAutofit/>
          </a:bodyPr>
          <a:lstStyle/>
          <a:p>
            <a:pPr lvl="0"/>
            <a:r>
              <a:rPr lang="en-US" dirty="0"/>
              <a:t>05.</a:t>
            </a:r>
            <a:r>
              <a:rPr lang="fr-FR" altLang="zh-CN" dirty="0"/>
              <a:t> Core Code 	Analysis</a:t>
            </a:r>
            <a:endParaRPr lang="en-US" dirty="0"/>
          </a:p>
        </p:txBody>
      </p:sp>
      <p:sp>
        <p:nvSpPr>
          <p:cNvPr id="3" name="文本占位符 2">
            <a:extLst>
              <a:ext uri="{FF2B5EF4-FFF2-40B4-BE49-F238E27FC236}">
                <a16:creationId xmlns:a16="http://schemas.microsoft.com/office/drawing/2014/main" id="{5EE00699-9563-0937-E7FF-CC46C49B6328}"/>
              </a:ext>
            </a:extLst>
          </p:cNvPr>
          <p:cNvSpPr>
            <a:spLocks noGrp="1"/>
          </p:cNvSpPr>
          <p:nvPr>
            <p:ph type="body" sz="quarter" idx="1"/>
          </p:nvPr>
        </p:nvSpPr>
        <p:spPr/>
        <p:txBody>
          <a:bodyPr/>
          <a:lstStyle/>
          <a:p>
            <a:endParaRPr lang="zh-CN" altLang="en-US" dirty="0"/>
          </a:p>
        </p:txBody>
      </p:sp>
    </p:spTree>
    <p:custDataLst>
      <p:tags r:id="rId1"/>
    </p:custDataLst>
    <p:extLst>
      <p:ext uri="{BB962C8B-B14F-4D97-AF65-F5344CB8AC3E}">
        <p14:creationId xmlns:p14="http://schemas.microsoft.com/office/powerpoint/2010/main" val="807578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682494" y="860211"/>
            <a:ext cx="9260114" cy="5453124"/>
            <a:chOff x="1465943" y="1214657"/>
            <a:chExt cx="9260114" cy="5453124"/>
          </a:xfrm>
        </p:grpSpPr>
        <p:grpSp>
          <p:nvGrpSpPr>
            <p:cNvPr id="64" name="Group 63">
              <a:extLst>
                <a:ext uri="{FF2B5EF4-FFF2-40B4-BE49-F238E27FC236}">
                  <a16:creationId xmlns:a16="http://schemas.microsoft.com/office/drawing/2014/main" id="{287C9B51-8F04-4A42-B130-C8B67FB7316E}"/>
                </a:ext>
              </a:extLst>
            </p:cNvPr>
            <p:cNvGrpSpPr/>
            <p:nvPr/>
          </p:nvGrpSpPr>
          <p:grpSpPr>
            <a:xfrm>
              <a:off x="6296558" y="1954530"/>
              <a:ext cx="3851125" cy="444224"/>
              <a:chOff x="1428756" y="1982759"/>
              <a:chExt cx="3851125" cy="444224"/>
            </a:xfrm>
          </p:grpSpPr>
          <p:sp>
            <p:nvSpPr>
              <p:cNvPr id="70" name="TextBox 69">
                <a:extLst>
                  <a:ext uri="{FF2B5EF4-FFF2-40B4-BE49-F238E27FC236}">
                    <a16:creationId xmlns:a16="http://schemas.microsoft.com/office/drawing/2014/main" id="{AF34E84D-9AA1-4329-9C03-771A791C2F5A}"/>
                  </a:ext>
                </a:extLst>
              </p:cNvPr>
              <p:cNvSpPr txBox="1"/>
              <p:nvPr/>
            </p:nvSpPr>
            <p:spPr>
              <a:xfrm flipH="1">
                <a:off x="2013342" y="1982759"/>
                <a:ext cx="3266539"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en-US" altLang="zh-CN" sz="1600" dirty="0"/>
                  <a:t>AIFI Module</a:t>
                </a:r>
                <a:endParaRPr lang="zh-CN" altLang="en-US" sz="1600" dirty="0"/>
              </a:p>
            </p:txBody>
          </p:sp>
          <p:grpSp>
            <p:nvGrpSpPr>
              <p:cNvPr id="66" name="Group 65">
                <a:extLst>
                  <a:ext uri="{FF2B5EF4-FFF2-40B4-BE49-F238E27FC236}">
                    <a16:creationId xmlns:a16="http://schemas.microsoft.com/office/drawing/2014/main" id="{C4DB4FC5-ECF7-4F1F-9168-8217E8EB9C39}"/>
                  </a:ext>
                </a:extLst>
              </p:cNvPr>
              <p:cNvGrpSpPr/>
              <p:nvPr/>
            </p:nvGrpSpPr>
            <p:grpSpPr>
              <a:xfrm>
                <a:off x="1428756" y="1982763"/>
                <a:ext cx="444222" cy="444220"/>
                <a:chOff x="5262984" y="1654833"/>
                <a:chExt cx="444222" cy="444220"/>
              </a:xfrm>
            </p:grpSpPr>
            <p:sp>
              <p:nvSpPr>
                <p:cNvPr id="67" name="Oval 66">
                  <a:extLst>
                    <a:ext uri="{FF2B5EF4-FFF2-40B4-BE49-F238E27FC236}">
                      <a16:creationId xmlns:a16="http://schemas.microsoft.com/office/drawing/2014/main" id="{E7D6CA7C-1C24-4DAE-A6DF-90298D74A346}"/>
                    </a:ext>
                  </a:extLst>
                </p:cNvPr>
                <p:cNvSpPr/>
                <p:nvPr/>
              </p:nvSpPr>
              <p:spPr>
                <a:xfrm>
                  <a:off x="5262984" y="1654833"/>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68" name="Freeform: Shape 67">
                  <a:extLst>
                    <a:ext uri="{FF2B5EF4-FFF2-40B4-BE49-F238E27FC236}">
                      <a16:creationId xmlns:a16="http://schemas.microsoft.com/office/drawing/2014/main" id="{DA09DC49-62EE-42AA-8C4A-D1F60B2D38BC}"/>
                    </a:ext>
                  </a:extLst>
                </p:cNvPr>
                <p:cNvSpPr/>
                <p:nvPr/>
              </p:nvSpPr>
              <p:spPr bwMode="auto">
                <a:xfrm>
                  <a:off x="5373300" y="1781367"/>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grpSp>
        <p:grpSp>
          <p:nvGrpSpPr>
            <p:cNvPr id="71" name="Group 70">
              <a:extLst>
                <a:ext uri="{FF2B5EF4-FFF2-40B4-BE49-F238E27FC236}">
                  <a16:creationId xmlns:a16="http://schemas.microsoft.com/office/drawing/2014/main" id="{1F14385B-7F31-4825-A1C5-22683D8D86A9}"/>
                </a:ext>
              </a:extLst>
            </p:cNvPr>
            <p:cNvGrpSpPr/>
            <p:nvPr/>
          </p:nvGrpSpPr>
          <p:grpSpPr>
            <a:xfrm>
              <a:off x="6274203" y="4136234"/>
              <a:ext cx="3851125" cy="444223"/>
              <a:chOff x="1406401" y="3743672"/>
              <a:chExt cx="3851125" cy="444223"/>
            </a:xfrm>
          </p:grpSpPr>
          <p:grpSp>
            <p:nvGrpSpPr>
              <p:cNvPr id="72" name="Group 71">
                <a:extLst>
                  <a:ext uri="{FF2B5EF4-FFF2-40B4-BE49-F238E27FC236}">
                    <a16:creationId xmlns:a16="http://schemas.microsoft.com/office/drawing/2014/main" id="{07482971-9AC2-4C39-B606-2C75FB22DE2A}"/>
                  </a:ext>
                </a:extLst>
              </p:cNvPr>
              <p:cNvGrpSpPr/>
              <p:nvPr/>
            </p:nvGrpSpPr>
            <p:grpSpPr>
              <a:xfrm>
                <a:off x="1406401" y="3743675"/>
                <a:ext cx="444222" cy="444220"/>
                <a:chOff x="6034617" y="2524197"/>
                <a:chExt cx="444222" cy="444220"/>
              </a:xfrm>
            </p:grpSpPr>
            <p:sp>
              <p:nvSpPr>
                <p:cNvPr id="76" name="Oval 75">
                  <a:extLst>
                    <a:ext uri="{FF2B5EF4-FFF2-40B4-BE49-F238E27FC236}">
                      <a16:creationId xmlns:a16="http://schemas.microsoft.com/office/drawing/2014/main" id="{83C63264-9BCE-42E7-974E-CE397D4CCF0B}"/>
                    </a:ext>
                  </a:extLst>
                </p:cNvPr>
                <p:cNvSpPr/>
                <p:nvPr/>
              </p:nvSpPr>
              <p:spPr>
                <a:xfrm>
                  <a:off x="6034617" y="2524197"/>
                  <a:ext cx="444222" cy="44422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77" name="Freeform: Shape 76">
                  <a:extLst>
                    <a:ext uri="{FF2B5EF4-FFF2-40B4-BE49-F238E27FC236}">
                      <a16:creationId xmlns:a16="http://schemas.microsoft.com/office/drawing/2014/main" id="{4066941F-69BB-449B-A44C-1E6FB237460E}"/>
                    </a:ext>
                  </a:extLst>
                </p:cNvPr>
                <p:cNvSpPr/>
                <p:nvPr/>
              </p:nvSpPr>
              <p:spPr bwMode="auto">
                <a:xfrm>
                  <a:off x="6153948" y="2652704"/>
                  <a:ext cx="205561" cy="187207"/>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75" name="TextBox 74">
                <a:extLst>
                  <a:ext uri="{FF2B5EF4-FFF2-40B4-BE49-F238E27FC236}">
                    <a16:creationId xmlns:a16="http://schemas.microsoft.com/office/drawing/2014/main" id="{51475437-4D23-4C6C-A397-2F102DF05105}"/>
                  </a:ext>
                </a:extLst>
              </p:cNvPr>
              <p:cNvSpPr txBox="1"/>
              <p:nvPr/>
            </p:nvSpPr>
            <p:spPr>
              <a:xfrm flipH="1">
                <a:off x="1990986" y="3743672"/>
                <a:ext cx="326654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en-US" altLang="zh-CN" sz="1600" dirty="0"/>
                  <a:t>Fusion Design</a:t>
                </a:r>
                <a:endParaRPr lang="zh-CN" altLang="en-US" sz="1600" dirty="0"/>
              </a:p>
            </p:txBody>
          </p:sp>
        </p:grpSp>
        <p:grpSp>
          <p:nvGrpSpPr>
            <p:cNvPr id="85" name="Group 84">
              <a:extLst>
                <a:ext uri="{FF2B5EF4-FFF2-40B4-BE49-F238E27FC236}">
                  <a16:creationId xmlns:a16="http://schemas.microsoft.com/office/drawing/2014/main" id="{539AD136-7A0D-4743-B342-59CF1E0F0DD4}"/>
                </a:ext>
              </a:extLst>
            </p:cNvPr>
            <p:cNvGrpSpPr/>
            <p:nvPr/>
          </p:nvGrpSpPr>
          <p:grpSpPr>
            <a:xfrm>
              <a:off x="6325004" y="6223558"/>
              <a:ext cx="3749524" cy="444223"/>
              <a:chOff x="2979828" y="5616440"/>
              <a:chExt cx="3749524" cy="444223"/>
            </a:xfrm>
          </p:grpSpPr>
          <p:grpSp>
            <p:nvGrpSpPr>
              <p:cNvPr id="86" name="Group 85">
                <a:extLst>
                  <a:ext uri="{FF2B5EF4-FFF2-40B4-BE49-F238E27FC236}">
                    <a16:creationId xmlns:a16="http://schemas.microsoft.com/office/drawing/2014/main" id="{BFEEC033-FCFD-47F1-8A3C-D7981AFF93BC}"/>
                  </a:ext>
                </a:extLst>
              </p:cNvPr>
              <p:cNvGrpSpPr/>
              <p:nvPr/>
            </p:nvGrpSpPr>
            <p:grpSpPr>
              <a:xfrm>
                <a:off x="2979828" y="5616443"/>
                <a:ext cx="444222" cy="444220"/>
                <a:chOff x="8406007" y="3282239"/>
                <a:chExt cx="444222" cy="444220"/>
              </a:xfrm>
            </p:grpSpPr>
            <p:sp>
              <p:nvSpPr>
                <p:cNvPr id="90" name="Oval 89">
                  <a:extLst>
                    <a:ext uri="{FF2B5EF4-FFF2-40B4-BE49-F238E27FC236}">
                      <a16:creationId xmlns:a16="http://schemas.microsoft.com/office/drawing/2014/main" id="{C5CA1753-9570-44C7-A555-3FFA91906EC0}"/>
                    </a:ext>
                  </a:extLst>
                </p:cNvPr>
                <p:cNvSpPr/>
                <p:nvPr/>
              </p:nvSpPr>
              <p:spPr>
                <a:xfrm>
                  <a:off x="8406007" y="3282239"/>
                  <a:ext cx="444222" cy="44422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3765"/>
                  <a:endParaRPr lang="zh-CN" altLang="en-US" sz="2000" b="1" dirty="0">
                    <a:solidFill>
                      <a:schemeClr val="tx1"/>
                    </a:solidFill>
                  </a:endParaRPr>
                </a:p>
              </p:txBody>
            </p:sp>
            <p:sp>
              <p:nvSpPr>
                <p:cNvPr id="91" name="Freeform: Shape 90">
                  <a:extLst>
                    <a:ext uri="{FF2B5EF4-FFF2-40B4-BE49-F238E27FC236}">
                      <a16:creationId xmlns:a16="http://schemas.microsoft.com/office/drawing/2014/main" id="{0EA964A3-9D3D-40D5-8DE6-D14361CC0862}"/>
                    </a:ext>
                  </a:extLst>
                </p:cNvPr>
                <p:cNvSpPr/>
                <p:nvPr/>
              </p:nvSpPr>
              <p:spPr bwMode="auto">
                <a:xfrm>
                  <a:off x="8525338" y="3422506"/>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89" name="TextBox 88">
                <a:extLst>
                  <a:ext uri="{FF2B5EF4-FFF2-40B4-BE49-F238E27FC236}">
                    <a16:creationId xmlns:a16="http://schemas.microsoft.com/office/drawing/2014/main" id="{DE40625E-63C1-4145-B9E5-7751F2168C0A}"/>
                  </a:ext>
                </a:extLst>
              </p:cNvPr>
              <p:cNvSpPr txBox="1"/>
              <p:nvPr/>
            </p:nvSpPr>
            <p:spPr>
              <a:xfrm flipH="1">
                <a:off x="3564412" y="5616440"/>
                <a:ext cx="316494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en-US" altLang="zh-CN" sz="1600" dirty="0" err="1"/>
                  <a:t>RTDETRDecoder</a:t>
                </a:r>
                <a:r>
                  <a:rPr lang="en-US" altLang="zh-CN" sz="1600" dirty="0"/>
                  <a:t> Module</a:t>
                </a:r>
                <a:endParaRPr lang="zh-CN" altLang="en-US" sz="1600" dirty="0"/>
              </a:p>
            </p:txBody>
          </p:sp>
        </p:grpSp>
        <p:sp>
          <p:nvSpPr>
            <p:cNvPr id="32" name="Rectangle 31">
              <a:extLst>
                <a:ext uri="{FF2B5EF4-FFF2-40B4-BE49-F238E27FC236}">
                  <a16:creationId xmlns:a16="http://schemas.microsoft.com/office/drawing/2014/main" id="{E2126A96-0121-41B2-8BEF-B77D8A943651}"/>
                </a:ext>
              </a:extLst>
            </p:cNvPr>
            <p:cNvSpPr/>
            <p:nvPr/>
          </p:nvSpPr>
          <p:spPr>
            <a:xfrm>
              <a:off x="1465943" y="1214657"/>
              <a:ext cx="9260114" cy="566515"/>
            </a:xfrm>
            <a:prstGeom prst="rect">
              <a:avLst/>
            </a:prstGeom>
          </p:spPr>
          <p:txBody>
            <a:bodyPr wrap="square" anchor="b" anchorCtr="0">
              <a:noAutofit/>
            </a:bodyPr>
            <a:lstStyle/>
            <a:p>
              <a:pPr algn="ctr">
                <a:lnSpc>
                  <a:spcPct val="100000"/>
                </a:lnSpc>
                <a:buSzPct val="25000"/>
              </a:pPr>
              <a:endParaRPr lang="zh-CN" altLang="en-US" sz="2400" b="1" dirty="0">
                <a:solidFill>
                  <a:schemeClr val="tx1"/>
                </a:solidFill>
              </a:endParaRPr>
            </a:p>
          </p:txBody>
        </p:sp>
      </p:grpSp>
      <p:sp>
        <p:nvSpPr>
          <p:cNvPr id="93" name="Title 92"/>
          <p:cNvSpPr>
            <a:spLocks noGrp="1"/>
          </p:cNvSpPr>
          <p:nvPr>
            <p:ph type="title"/>
          </p:nvPr>
        </p:nvSpPr>
        <p:spPr>
          <a:xfrm>
            <a:off x="0" y="-447355"/>
            <a:ext cx="10858500" cy="1028700"/>
          </a:xfrm>
        </p:spPr>
        <p:txBody>
          <a:bodyPr wrap="square">
            <a:normAutofit/>
          </a:bodyPr>
          <a:lstStyle/>
          <a:p>
            <a:pPr lvl="0"/>
            <a:r>
              <a:rPr lang="en-US" altLang="zh-CN" dirty="0"/>
              <a:t>RT-DETR Structure details</a:t>
            </a:r>
            <a:endParaRPr lang="en-US" dirty="0"/>
          </a:p>
        </p:txBody>
      </p:sp>
      <p:pic>
        <p:nvPicPr>
          <p:cNvPr id="4" name="图片 3">
            <a:extLst>
              <a:ext uri="{FF2B5EF4-FFF2-40B4-BE49-F238E27FC236}">
                <a16:creationId xmlns:a16="http://schemas.microsoft.com/office/drawing/2014/main" id="{8D100992-DDBD-22D3-BF4D-46DD57271C39}"/>
              </a:ext>
            </a:extLst>
          </p:cNvPr>
          <p:cNvPicPr>
            <a:picLocks noChangeAspect="1"/>
          </p:cNvPicPr>
          <p:nvPr/>
        </p:nvPicPr>
        <p:blipFill>
          <a:blip r:embed="rId4"/>
          <a:stretch>
            <a:fillRect/>
          </a:stretch>
        </p:blipFill>
        <p:spPr>
          <a:xfrm>
            <a:off x="89634" y="860211"/>
            <a:ext cx="6206924" cy="5453124"/>
          </a:xfrm>
          <a:prstGeom prst="rect">
            <a:avLst/>
          </a:prstGeom>
        </p:spPr>
      </p:pic>
      <p:cxnSp>
        <p:nvCxnSpPr>
          <p:cNvPr id="6" name="直接箭头连接符 5">
            <a:extLst>
              <a:ext uri="{FF2B5EF4-FFF2-40B4-BE49-F238E27FC236}">
                <a16:creationId xmlns:a16="http://schemas.microsoft.com/office/drawing/2014/main" id="{02ADFA2C-69F6-2B0F-9896-FE0C2B380333}"/>
              </a:ext>
            </a:extLst>
          </p:cNvPr>
          <p:cNvCxnSpPr/>
          <p:nvPr/>
        </p:nvCxnSpPr>
        <p:spPr>
          <a:xfrm flipH="1">
            <a:off x="2682494" y="1815202"/>
            <a:ext cx="4632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C7485220-84A1-28B7-9A12-EF7C44EF9A2B}"/>
              </a:ext>
            </a:extLst>
          </p:cNvPr>
          <p:cNvCxnSpPr>
            <a:cxnSpLocks/>
          </p:cNvCxnSpPr>
          <p:nvPr/>
        </p:nvCxnSpPr>
        <p:spPr>
          <a:xfrm flipH="1">
            <a:off x="6207995" y="6086377"/>
            <a:ext cx="123442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右大括号 9">
            <a:extLst>
              <a:ext uri="{FF2B5EF4-FFF2-40B4-BE49-F238E27FC236}">
                <a16:creationId xmlns:a16="http://schemas.microsoft.com/office/drawing/2014/main" id="{74773980-EF0A-00B3-133B-43341F881625}"/>
              </a:ext>
            </a:extLst>
          </p:cNvPr>
          <p:cNvSpPr/>
          <p:nvPr/>
        </p:nvSpPr>
        <p:spPr>
          <a:xfrm>
            <a:off x="5394481" y="2377440"/>
            <a:ext cx="651221" cy="332046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68686F12-4086-624F-E53B-9964AF238110}"/>
              </a:ext>
            </a:extLst>
          </p:cNvPr>
          <p:cNvCxnSpPr>
            <a:cxnSpLocks/>
          </p:cNvCxnSpPr>
          <p:nvPr/>
        </p:nvCxnSpPr>
        <p:spPr>
          <a:xfrm flipH="1">
            <a:off x="6207995" y="4037670"/>
            <a:ext cx="104542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25816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15D0473-1107-B613-E9A9-9C8E63045F06}"/>
              </a:ext>
            </a:extLst>
          </p:cNvPr>
          <p:cNvGrpSpPr/>
          <p:nvPr/>
        </p:nvGrpSpPr>
        <p:grpSpPr>
          <a:xfrm>
            <a:off x="125321" y="72146"/>
            <a:ext cx="11857295" cy="6384313"/>
            <a:chOff x="125321" y="72146"/>
            <a:chExt cx="11857295" cy="6384313"/>
          </a:xfrm>
        </p:grpSpPr>
        <p:sp>
          <p:nvSpPr>
            <p:cNvPr id="3" name="TextBox 2">
              <a:extLst>
                <a:ext uri="{FF2B5EF4-FFF2-40B4-BE49-F238E27FC236}">
                  <a16:creationId xmlns:a16="http://schemas.microsoft.com/office/drawing/2014/main" id="{22D36DF6-529D-BA22-801A-0270E28C61BB}"/>
                </a:ext>
              </a:extLst>
            </p:cNvPr>
            <p:cNvSpPr txBox="1"/>
            <p:nvPr/>
          </p:nvSpPr>
          <p:spPr>
            <a:xfrm>
              <a:off x="6659628" y="72146"/>
              <a:ext cx="5234459" cy="2729337"/>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a:latin typeface="Calibri" panose="020F0502020204030204" pitchFamily="34" charset="0"/>
                  <a:ea typeface="Calibri" panose="020F0502020204030204" pitchFamily="34" charset="0"/>
                  <a:cs typeface="Calibri" panose="020F0502020204030204" pitchFamily="34" charset="0"/>
                </a:rPr>
                <a:t>The AIFI module processes multi-scale features to increase inference speed and efficiency. It achieves this through decoupling internal interactions and cross-scale fusion, reducing computational redundancy and allowing the Transformer encoder to process input features more rapidly. This design enables RT-DETR to achieve real-time object detection while maintaining high accuracy.</a:t>
              </a: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8D6D3AF9-AEAD-8A37-560A-2E278913D4B2}"/>
                </a:ext>
              </a:extLst>
            </p:cNvPr>
            <p:cNvGrpSpPr/>
            <p:nvPr/>
          </p:nvGrpSpPr>
          <p:grpSpPr>
            <a:xfrm>
              <a:off x="125321" y="2504032"/>
              <a:ext cx="11857295" cy="3952427"/>
              <a:chOff x="125321" y="3871181"/>
              <a:chExt cx="11857295" cy="3952427"/>
            </a:xfrm>
          </p:grpSpPr>
          <p:sp>
            <p:nvSpPr>
              <p:cNvPr id="14" name="Rectangle: Rounded Corners 13">
                <a:extLst>
                  <a:ext uri="{FF2B5EF4-FFF2-40B4-BE49-F238E27FC236}">
                    <a16:creationId xmlns:a16="http://schemas.microsoft.com/office/drawing/2014/main" id="{4BE6203B-6495-86CB-7847-5195F3AC4E3F}"/>
                  </a:ext>
                </a:extLst>
              </p:cNvPr>
              <p:cNvSpPr/>
              <p:nvPr/>
            </p:nvSpPr>
            <p:spPr>
              <a:xfrm>
                <a:off x="125321" y="4515866"/>
                <a:ext cx="11857295" cy="3307742"/>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667DA4F7-1145-C98E-B7C0-FD806683D624}"/>
                  </a:ext>
                </a:extLst>
              </p:cNvPr>
              <p:cNvSpPr txBox="1"/>
              <p:nvPr/>
            </p:nvSpPr>
            <p:spPr>
              <a:xfrm>
                <a:off x="3246692" y="3871181"/>
                <a:ext cx="5234459" cy="942137"/>
              </a:xfrm>
              <a:prstGeom prst="rect">
                <a:avLst/>
              </a:prstGeom>
              <a:noFill/>
            </p:spPr>
            <p:txBody>
              <a:bodyPr wrap="none" rtlCol="0" anchor="b">
                <a:normAutofit/>
              </a:bodyPr>
              <a:lstStyle>
                <a:defPPr>
                  <a:defRPr lang="zh-CN"/>
                </a:defPPr>
                <a:lvl1pPr>
                  <a:defRPr sz="1600" b="1">
                    <a:solidFill>
                      <a:srgbClr val="FFFFFF"/>
                    </a:solidFill>
                  </a:defRPr>
                </a:lvl1pPr>
              </a:lstStyle>
              <a:p>
                <a:pPr algn="ctr">
                  <a:lnSpc>
                    <a:spcPct val="100000"/>
                  </a:lnSpc>
                </a:pPr>
                <a:r>
                  <a:rPr lang="en-US" altLang="zh-CN" dirty="0"/>
                  <a:t>AIFI</a:t>
                </a:r>
                <a:endParaRPr lang="zh-CN" altLang="en-US" sz="1600" dirty="0"/>
              </a:p>
            </p:txBody>
          </p:sp>
        </p:grpSp>
      </p:grpSp>
      <p:sp>
        <p:nvSpPr>
          <p:cNvPr id="23" name="Title 22"/>
          <p:cNvSpPr>
            <a:spLocks noGrp="1"/>
          </p:cNvSpPr>
          <p:nvPr>
            <p:ph type="title"/>
          </p:nvPr>
        </p:nvSpPr>
        <p:spPr>
          <a:xfrm>
            <a:off x="0" y="-442204"/>
            <a:ext cx="10858500" cy="1028700"/>
          </a:xfrm>
        </p:spPr>
        <p:txBody>
          <a:bodyPr wrap="square">
            <a:normAutofit/>
          </a:bodyPr>
          <a:lstStyle/>
          <a:p>
            <a:pPr lvl="0"/>
            <a:r>
              <a:rPr lang="en-US" altLang="zh-CN" dirty="0"/>
              <a:t>RT-DETR module details</a:t>
            </a:r>
            <a:endParaRPr lang="en-US" dirty="0"/>
          </a:p>
        </p:txBody>
      </p:sp>
      <p:pic>
        <p:nvPicPr>
          <p:cNvPr id="12" name="图片 11">
            <a:extLst>
              <a:ext uri="{FF2B5EF4-FFF2-40B4-BE49-F238E27FC236}">
                <a16:creationId xmlns:a16="http://schemas.microsoft.com/office/drawing/2014/main" id="{CC769E9E-48A7-9E75-72E2-95D8E36BEBED}"/>
              </a:ext>
            </a:extLst>
          </p:cNvPr>
          <p:cNvPicPr>
            <a:picLocks noChangeAspect="1"/>
          </p:cNvPicPr>
          <p:nvPr/>
        </p:nvPicPr>
        <p:blipFill>
          <a:blip r:embed="rId3"/>
          <a:stretch>
            <a:fillRect/>
          </a:stretch>
        </p:blipFill>
        <p:spPr>
          <a:xfrm>
            <a:off x="1736656" y="3429000"/>
            <a:ext cx="8254530" cy="2957073"/>
          </a:xfrm>
          <a:prstGeom prst="rect">
            <a:avLst/>
          </a:prstGeom>
        </p:spPr>
      </p:pic>
      <p:sp>
        <p:nvSpPr>
          <p:cNvPr id="18" name="文本框 17">
            <a:extLst>
              <a:ext uri="{FF2B5EF4-FFF2-40B4-BE49-F238E27FC236}">
                <a16:creationId xmlns:a16="http://schemas.microsoft.com/office/drawing/2014/main" id="{AE32C44F-871F-6875-7624-6B30542AFF30}"/>
              </a:ext>
            </a:extLst>
          </p:cNvPr>
          <p:cNvSpPr txBox="1"/>
          <p:nvPr/>
        </p:nvSpPr>
        <p:spPr>
          <a:xfrm>
            <a:off x="829495" y="1423913"/>
            <a:ext cx="4834393" cy="923330"/>
          </a:xfrm>
          <a:prstGeom prst="rect">
            <a:avLst/>
          </a:prstGeom>
          <a:noFill/>
        </p:spPr>
        <p:txBody>
          <a:bodyPr wrap="square" rtlCol="0">
            <a:spAutoFit/>
          </a:bodyPr>
          <a:lstStyle/>
          <a:p>
            <a:r>
              <a:rPr lang="en-US" altLang="zh-CN" dirty="0"/>
              <a:t>At the code level, the AIFI module augments the encoder by incorporating 2D </a:t>
            </a:r>
            <a:r>
              <a:rPr lang="en-US" altLang="zh-CN" dirty="0" err="1"/>
              <a:t>sincos</a:t>
            </a:r>
            <a:r>
              <a:rPr lang="en-US" altLang="zh-CN" dirty="0"/>
              <a:t> positional encodings.</a:t>
            </a:r>
            <a:endParaRPr lang="zh-CN" altLang="en-US" dirty="0"/>
          </a:p>
        </p:txBody>
      </p:sp>
    </p:spTree>
    <p:custDataLst>
      <p:tags r:id="rId1"/>
    </p:custDataLst>
    <p:extLst>
      <p:ext uri="{BB962C8B-B14F-4D97-AF65-F5344CB8AC3E}">
        <p14:creationId xmlns:p14="http://schemas.microsoft.com/office/powerpoint/2010/main" val="1006471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525B9-91DF-E043-8391-5F8F4942A184}"/>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047092F5-C49A-F2BC-0875-3613C87D6252}"/>
              </a:ext>
            </a:extLst>
          </p:cNvPr>
          <p:cNvGrpSpPr/>
          <p:nvPr/>
        </p:nvGrpSpPr>
        <p:grpSpPr>
          <a:xfrm>
            <a:off x="125321" y="320066"/>
            <a:ext cx="11857295" cy="6136393"/>
            <a:chOff x="125321" y="320066"/>
            <a:chExt cx="11857295" cy="6136393"/>
          </a:xfrm>
        </p:grpSpPr>
        <p:sp>
          <p:nvSpPr>
            <p:cNvPr id="3" name="TextBox 2">
              <a:extLst>
                <a:ext uri="{FF2B5EF4-FFF2-40B4-BE49-F238E27FC236}">
                  <a16:creationId xmlns:a16="http://schemas.microsoft.com/office/drawing/2014/main" id="{EA7C38E5-B2A4-667F-977D-24DD8621FF1E}"/>
                </a:ext>
              </a:extLst>
            </p:cNvPr>
            <p:cNvSpPr txBox="1"/>
            <p:nvPr/>
          </p:nvSpPr>
          <p:spPr>
            <a:xfrm>
              <a:off x="6692498" y="320066"/>
              <a:ext cx="5234459" cy="1732141"/>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fr-FR" altLang="zh-CN" sz="1800" dirty="0">
                  <a:latin typeface="Calibri" panose="020F0502020204030204" pitchFamily="34" charset="0"/>
                  <a:ea typeface="Calibri" panose="020F0502020204030204" pitchFamily="34" charset="0"/>
                  <a:cs typeface="Calibri" panose="020F0502020204030204" pitchFamily="34" charset="0"/>
                </a:rPr>
                <a:t>Omeg</a:t>
              </a:r>
              <a:r>
                <a:rPr lang="en-US" altLang="zh-CN" sz="1800" dirty="0">
                  <a:latin typeface="Calibri" panose="020F0502020204030204" pitchFamily="34" charset="0"/>
                  <a:ea typeface="Calibri" panose="020F0502020204030204" pitchFamily="34" charset="0"/>
                  <a:cs typeface="Calibri" panose="020F0502020204030204" pitchFamily="34" charset="0"/>
                </a:rPr>
                <a:t>a: This controls the frequency of sine/cosine waves for different embedding components.</a:t>
              </a:r>
            </a:p>
            <a:p>
              <a:pPr>
                <a:lnSpc>
                  <a:spcPct val="120000"/>
                </a:lnSpc>
              </a:pPr>
              <a:r>
                <a:rPr lang="en-US" altLang="zh-CN" sz="1800" dirty="0">
                  <a:latin typeface="Calibri" panose="020F0502020204030204" pitchFamily="34" charset="0"/>
                  <a:ea typeface="Calibri" panose="020F0502020204030204" pitchFamily="34" charset="0"/>
                  <a:cs typeface="Calibri" panose="020F0502020204030204" pitchFamily="34" charset="0"/>
                </a:rPr>
                <a:t>Temperature: A higher temperature results in slower variation in the embedding with position (lower frequencies).</a:t>
              </a: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90A355DD-A274-9F0E-A134-386AC4212F61}"/>
                </a:ext>
              </a:extLst>
            </p:cNvPr>
            <p:cNvGrpSpPr/>
            <p:nvPr/>
          </p:nvGrpSpPr>
          <p:grpSpPr>
            <a:xfrm>
              <a:off x="125321" y="2504032"/>
              <a:ext cx="11857295" cy="3952427"/>
              <a:chOff x="125321" y="3871181"/>
              <a:chExt cx="11857295" cy="3952427"/>
            </a:xfrm>
          </p:grpSpPr>
          <p:sp>
            <p:nvSpPr>
              <p:cNvPr id="14" name="Rectangle: Rounded Corners 13">
                <a:extLst>
                  <a:ext uri="{FF2B5EF4-FFF2-40B4-BE49-F238E27FC236}">
                    <a16:creationId xmlns:a16="http://schemas.microsoft.com/office/drawing/2014/main" id="{C2BBFD96-083A-25E8-9EF1-D6EF94454093}"/>
                  </a:ext>
                </a:extLst>
              </p:cNvPr>
              <p:cNvSpPr/>
              <p:nvPr/>
            </p:nvSpPr>
            <p:spPr>
              <a:xfrm>
                <a:off x="125321" y="4515866"/>
                <a:ext cx="11857295" cy="3307742"/>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24AE9219-1938-BE2B-4617-6CECAFC303B3}"/>
                  </a:ext>
                </a:extLst>
              </p:cNvPr>
              <p:cNvSpPr txBox="1"/>
              <p:nvPr/>
            </p:nvSpPr>
            <p:spPr>
              <a:xfrm>
                <a:off x="3246692" y="3871181"/>
                <a:ext cx="5234459" cy="942137"/>
              </a:xfrm>
              <a:prstGeom prst="rect">
                <a:avLst/>
              </a:prstGeom>
              <a:noFill/>
            </p:spPr>
            <p:txBody>
              <a:bodyPr wrap="none" rtlCol="0" anchor="b">
                <a:normAutofit/>
              </a:bodyPr>
              <a:lstStyle>
                <a:defPPr>
                  <a:defRPr lang="zh-CN"/>
                </a:defPPr>
                <a:lvl1pPr>
                  <a:defRPr sz="1600" b="1">
                    <a:solidFill>
                      <a:srgbClr val="FFFFFF"/>
                    </a:solidFill>
                  </a:defRPr>
                </a:lvl1pPr>
              </a:lstStyle>
              <a:p>
                <a:pPr algn="ctr">
                  <a:lnSpc>
                    <a:spcPct val="100000"/>
                  </a:lnSpc>
                </a:pPr>
                <a:r>
                  <a:rPr lang="en-US" altLang="zh-CN" dirty="0"/>
                  <a:t>AIFI</a:t>
                </a:r>
                <a:endParaRPr lang="zh-CN" altLang="en-US" sz="1600" dirty="0"/>
              </a:p>
            </p:txBody>
          </p:sp>
        </p:grpSp>
      </p:grpSp>
      <p:sp>
        <p:nvSpPr>
          <p:cNvPr id="23" name="Title 22">
            <a:extLst>
              <a:ext uri="{FF2B5EF4-FFF2-40B4-BE49-F238E27FC236}">
                <a16:creationId xmlns:a16="http://schemas.microsoft.com/office/drawing/2014/main" id="{786A3C71-79F8-0C54-F920-3D7C9529A2ED}"/>
              </a:ext>
            </a:extLst>
          </p:cNvPr>
          <p:cNvSpPr>
            <a:spLocks noGrp="1"/>
          </p:cNvSpPr>
          <p:nvPr>
            <p:ph type="title"/>
          </p:nvPr>
        </p:nvSpPr>
        <p:spPr>
          <a:xfrm>
            <a:off x="0" y="-442204"/>
            <a:ext cx="4723075" cy="1028700"/>
          </a:xfrm>
        </p:spPr>
        <p:txBody>
          <a:bodyPr wrap="square">
            <a:normAutofit/>
          </a:bodyPr>
          <a:lstStyle/>
          <a:p>
            <a:pPr lvl="0"/>
            <a:r>
              <a:rPr lang="en-US" altLang="zh-CN" dirty="0"/>
              <a:t>RT-DETR module details</a:t>
            </a:r>
            <a:endParaRPr lang="en-US" dirty="0"/>
          </a:p>
        </p:txBody>
      </p:sp>
      <p:sp>
        <p:nvSpPr>
          <p:cNvPr id="18" name="文本框 17">
            <a:extLst>
              <a:ext uri="{FF2B5EF4-FFF2-40B4-BE49-F238E27FC236}">
                <a16:creationId xmlns:a16="http://schemas.microsoft.com/office/drawing/2014/main" id="{73F74398-987F-3E96-DDC7-BE958DAF7F72}"/>
              </a:ext>
            </a:extLst>
          </p:cNvPr>
          <p:cNvSpPr txBox="1"/>
          <p:nvPr/>
        </p:nvSpPr>
        <p:spPr>
          <a:xfrm>
            <a:off x="594857" y="1038256"/>
            <a:ext cx="4834393" cy="1477328"/>
          </a:xfrm>
          <a:prstGeom prst="rect">
            <a:avLst/>
          </a:prstGeom>
          <a:noFill/>
        </p:spPr>
        <p:txBody>
          <a:bodyPr wrap="square" rtlCol="0">
            <a:spAutoFit/>
          </a:bodyPr>
          <a:lstStyle/>
          <a:p>
            <a:r>
              <a:rPr lang="fr-FR" altLang="zh-CN" dirty="0"/>
              <a:t>Grid Creation: </a:t>
            </a:r>
            <a:r>
              <a:rPr lang="en-US" altLang="zh-CN" dirty="0" err="1"/>
              <a:t>grid_w</a:t>
            </a:r>
            <a:r>
              <a:rPr lang="en-US" altLang="zh-CN" dirty="0"/>
              <a:t>, </a:t>
            </a:r>
            <a:r>
              <a:rPr lang="en-US" altLang="zh-CN" dirty="0" err="1"/>
              <a:t>grid_h</a:t>
            </a:r>
            <a:r>
              <a:rPr lang="en-US" altLang="zh-CN" dirty="0"/>
              <a:t>; use </a:t>
            </a:r>
            <a:r>
              <a:rPr lang="fr-FR" altLang="zh-CN" dirty="0"/>
              <a:t>torch.meshgrid to </a:t>
            </a:r>
            <a:r>
              <a:rPr lang="en-US" altLang="zh-CN" dirty="0"/>
              <a:t>combine </a:t>
            </a:r>
            <a:r>
              <a:rPr lang="en-US" altLang="zh-CN" dirty="0" err="1"/>
              <a:t>grid_w</a:t>
            </a:r>
            <a:r>
              <a:rPr lang="en-US" altLang="zh-CN" dirty="0"/>
              <a:t> and </a:t>
            </a:r>
            <a:r>
              <a:rPr lang="en-US" altLang="zh-CN" dirty="0" err="1"/>
              <a:t>grid_h</a:t>
            </a:r>
            <a:r>
              <a:rPr lang="en-US" altLang="zh-CN" dirty="0"/>
              <a:t> into a 2D grid using </a:t>
            </a:r>
            <a:r>
              <a:rPr lang="en-US" altLang="zh-CN" dirty="0" err="1"/>
              <a:t>torch.meshgrid</a:t>
            </a:r>
            <a:r>
              <a:rPr lang="en-US" altLang="zh-CN" dirty="0"/>
              <a:t>. </a:t>
            </a:r>
          </a:p>
          <a:p>
            <a:r>
              <a:rPr lang="en-US" altLang="zh-CN" dirty="0"/>
              <a:t>The indexing='</a:t>
            </a:r>
            <a:r>
              <a:rPr lang="en-US" altLang="zh-CN" dirty="0" err="1"/>
              <a:t>ij</a:t>
            </a:r>
            <a:r>
              <a:rPr lang="en-US" altLang="zh-CN" dirty="0"/>
              <a:t>' argument ensures the correct indexing for image data (y, x).</a:t>
            </a:r>
            <a:endParaRPr lang="zh-CN" altLang="en-US" dirty="0"/>
          </a:p>
        </p:txBody>
      </p:sp>
      <p:pic>
        <p:nvPicPr>
          <p:cNvPr id="4" name="图片 3">
            <a:extLst>
              <a:ext uri="{FF2B5EF4-FFF2-40B4-BE49-F238E27FC236}">
                <a16:creationId xmlns:a16="http://schemas.microsoft.com/office/drawing/2014/main" id="{BF45EDD9-2747-CD37-95B7-162834055A20}"/>
              </a:ext>
            </a:extLst>
          </p:cNvPr>
          <p:cNvPicPr>
            <a:picLocks noChangeAspect="1"/>
          </p:cNvPicPr>
          <p:nvPr/>
        </p:nvPicPr>
        <p:blipFill>
          <a:blip r:embed="rId3"/>
          <a:stretch>
            <a:fillRect/>
          </a:stretch>
        </p:blipFill>
        <p:spPr>
          <a:xfrm>
            <a:off x="1379713" y="3566145"/>
            <a:ext cx="9192540" cy="2779363"/>
          </a:xfrm>
          <a:prstGeom prst="rect">
            <a:avLst/>
          </a:prstGeom>
        </p:spPr>
      </p:pic>
      <p:sp>
        <p:nvSpPr>
          <p:cNvPr id="7" name="文本框 6">
            <a:extLst>
              <a:ext uri="{FF2B5EF4-FFF2-40B4-BE49-F238E27FC236}">
                <a16:creationId xmlns:a16="http://schemas.microsoft.com/office/drawing/2014/main" id="{FD9C97D0-AB23-5E82-5F8A-576BA63CD122}"/>
              </a:ext>
            </a:extLst>
          </p:cNvPr>
          <p:cNvSpPr txBox="1"/>
          <p:nvPr/>
        </p:nvSpPr>
        <p:spPr>
          <a:xfrm>
            <a:off x="6692498" y="2210463"/>
            <a:ext cx="4987968" cy="646331"/>
          </a:xfrm>
          <a:prstGeom prst="rect">
            <a:avLst/>
          </a:prstGeom>
          <a:noFill/>
        </p:spPr>
        <p:txBody>
          <a:bodyPr wrap="square" rtlCol="0">
            <a:spAutoFit/>
          </a:bodyPr>
          <a:lstStyle/>
          <a:p>
            <a:r>
              <a:rPr lang="en-US" altLang="zh-CN" b="1" dirty="0">
                <a:latin typeface="Calibri" panose="020F0502020204030204" pitchFamily="34" charset="0"/>
                <a:ea typeface="Calibri" panose="020F0502020204030204" pitchFamily="34" charset="0"/>
                <a:cs typeface="Calibri" panose="020F0502020204030204" pitchFamily="34" charset="0"/>
              </a:rPr>
              <a:t>Output: The function returns a 3D tensor representing the 2D positional encoding.</a:t>
            </a:r>
            <a:endParaRPr lang="zh-CN" altLang="en-US" b="1"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96992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2CC99-6A55-88ED-8CED-BE4606A59A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FE4B5FB1-5FBE-BA84-A5A9-37AE18996EE6}"/>
              </a:ext>
            </a:extLst>
          </p:cNvPr>
          <p:cNvGrpSpPr/>
          <p:nvPr/>
        </p:nvGrpSpPr>
        <p:grpSpPr>
          <a:xfrm>
            <a:off x="125321" y="845193"/>
            <a:ext cx="11857295" cy="5611266"/>
            <a:chOff x="125321" y="845193"/>
            <a:chExt cx="11857295" cy="5611266"/>
          </a:xfrm>
        </p:grpSpPr>
        <p:sp>
          <p:nvSpPr>
            <p:cNvPr id="3" name="TextBox 2">
              <a:extLst>
                <a:ext uri="{FF2B5EF4-FFF2-40B4-BE49-F238E27FC236}">
                  <a16:creationId xmlns:a16="http://schemas.microsoft.com/office/drawing/2014/main" id="{0F56DA03-2612-0F8B-2BDD-0250B9A52701}"/>
                </a:ext>
              </a:extLst>
            </p:cNvPr>
            <p:cNvSpPr txBox="1"/>
            <p:nvPr/>
          </p:nvSpPr>
          <p:spPr>
            <a:xfrm>
              <a:off x="6537612" y="845193"/>
              <a:ext cx="5234459" cy="2064540"/>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a:latin typeface="Calibri" panose="020F0502020204030204" pitchFamily="34" charset="0"/>
                  <a:ea typeface="Calibri" panose="020F0502020204030204" pitchFamily="34" charset="0"/>
                  <a:cs typeface="Calibri" panose="020F0502020204030204" pitchFamily="34" charset="0"/>
                </a:rPr>
                <a:t>To be simple, the function work with the feature map out from the backbone, apply the position embed get query and key, value is the flattened feature map itself, do a res-connect, followed with LN, go on with FC-Act(GELU)-FC and another res-connect followed with LN. Here we get the output of AIFI module.</a:t>
              </a: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1BB715DF-140A-7B39-C42C-222D49FB467B}"/>
                </a:ext>
              </a:extLst>
            </p:cNvPr>
            <p:cNvGrpSpPr/>
            <p:nvPr/>
          </p:nvGrpSpPr>
          <p:grpSpPr>
            <a:xfrm>
              <a:off x="125321" y="3148717"/>
              <a:ext cx="11857295" cy="3307742"/>
              <a:chOff x="125321" y="4515866"/>
              <a:chExt cx="11857295" cy="3307742"/>
            </a:xfrm>
          </p:grpSpPr>
          <p:sp>
            <p:nvSpPr>
              <p:cNvPr id="14" name="Rectangle: Rounded Corners 13">
                <a:extLst>
                  <a:ext uri="{FF2B5EF4-FFF2-40B4-BE49-F238E27FC236}">
                    <a16:creationId xmlns:a16="http://schemas.microsoft.com/office/drawing/2014/main" id="{79550C2C-8E64-0AD9-EAAC-AC6933632BE4}"/>
                  </a:ext>
                </a:extLst>
              </p:cNvPr>
              <p:cNvSpPr/>
              <p:nvPr/>
            </p:nvSpPr>
            <p:spPr>
              <a:xfrm>
                <a:off x="125321" y="4515866"/>
                <a:ext cx="11857295" cy="3307742"/>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771E054A-247C-4671-A49B-B25F0DF4AF66}"/>
                  </a:ext>
                </a:extLst>
              </p:cNvPr>
              <p:cNvSpPr txBox="1"/>
              <p:nvPr/>
            </p:nvSpPr>
            <p:spPr>
              <a:xfrm>
                <a:off x="3246692" y="4515866"/>
                <a:ext cx="5234459" cy="297452"/>
              </a:xfrm>
              <a:prstGeom prst="rect">
                <a:avLst/>
              </a:prstGeom>
              <a:noFill/>
            </p:spPr>
            <p:txBody>
              <a:bodyPr wrap="none" rtlCol="0" anchor="b">
                <a:normAutofit fontScale="92500" lnSpcReduction="10000"/>
              </a:bodyPr>
              <a:lstStyle>
                <a:defPPr>
                  <a:defRPr lang="zh-CN"/>
                </a:defPPr>
                <a:lvl1pPr>
                  <a:defRPr sz="1600" b="1">
                    <a:solidFill>
                      <a:srgbClr val="FFFFFF"/>
                    </a:solidFill>
                  </a:defRPr>
                </a:lvl1pPr>
              </a:lstStyle>
              <a:p>
                <a:pPr algn="ctr">
                  <a:lnSpc>
                    <a:spcPct val="100000"/>
                  </a:lnSpc>
                </a:pPr>
                <a:r>
                  <a:rPr lang="en-US" altLang="zh-CN" dirty="0"/>
                  <a:t>AIFI-</a:t>
                </a:r>
                <a:r>
                  <a:rPr lang="en-US" altLang="zh-CN" dirty="0" err="1"/>
                  <a:t>Transformer_base_encoder</a:t>
                </a:r>
                <a:endParaRPr lang="zh-CN" altLang="en-US" sz="1600" dirty="0"/>
              </a:p>
            </p:txBody>
          </p:sp>
        </p:grpSp>
      </p:grpSp>
      <p:sp>
        <p:nvSpPr>
          <p:cNvPr id="23" name="Title 22">
            <a:extLst>
              <a:ext uri="{FF2B5EF4-FFF2-40B4-BE49-F238E27FC236}">
                <a16:creationId xmlns:a16="http://schemas.microsoft.com/office/drawing/2014/main" id="{DCF588C5-68FD-2308-333D-C4CF66A91B12}"/>
              </a:ext>
            </a:extLst>
          </p:cNvPr>
          <p:cNvSpPr>
            <a:spLocks noGrp="1"/>
          </p:cNvSpPr>
          <p:nvPr>
            <p:ph type="title"/>
          </p:nvPr>
        </p:nvSpPr>
        <p:spPr>
          <a:xfrm>
            <a:off x="0" y="-442204"/>
            <a:ext cx="4723075" cy="1028700"/>
          </a:xfrm>
        </p:spPr>
        <p:txBody>
          <a:bodyPr wrap="square">
            <a:normAutofit/>
          </a:bodyPr>
          <a:lstStyle/>
          <a:p>
            <a:pPr lvl="0"/>
            <a:r>
              <a:rPr lang="en-US" altLang="zh-CN" dirty="0"/>
              <a:t>RT-DETR module details</a:t>
            </a:r>
            <a:endParaRPr lang="en-US" dirty="0"/>
          </a:p>
        </p:txBody>
      </p:sp>
      <p:sp>
        <p:nvSpPr>
          <p:cNvPr id="18" name="文本框 17">
            <a:extLst>
              <a:ext uri="{FF2B5EF4-FFF2-40B4-BE49-F238E27FC236}">
                <a16:creationId xmlns:a16="http://schemas.microsoft.com/office/drawing/2014/main" id="{A21B72CD-10A2-D616-C445-4BE1FB1BB8E1}"/>
              </a:ext>
            </a:extLst>
          </p:cNvPr>
          <p:cNvSpPr txBox="1"/>
          <p:nvPr/>
        </p:nvSpPr>
        <p:spPr>
          <a:xfrm>
            <a:off x="419929" y="1469035"/>
            <a:ext cx="4834393" cy="923330"/>
          </a:xfrm>
          <a:prstGeom prst="rect">
            <a:avLst/>
          </a:prstGeom>
          <a:noFill/>
        </p:spPr>
        <p:txBody>
          <a:bodyPr wrap="square" rtlCol="0">
            <a:spAutoFit/>
          </a:bodyPr>
          <a:lstStyle/>
          <a:p>
            <a:r>
              <a:rPr lang="en-US" altLang="zh-CN" dirty="0"/>
              <a:t>Where self.ma means the </a:t>
            </a:r>
            <a:r>
              <a:rPr lang="en-US" altLang="zh-CN" dirty="0" err="1"/>
              <a:t>MultiheadAttention</a:t>
            </a:r>
            <a:r>
              <a:rPr lang="en-US" altLang="zh-CN" dirty="0"/>
              <a:t>;</a:t>
            </a:r>
          </a:p>
          <a:p>
            <a:r>
              <a:rPr lang="en-US" altLang="zh-CN" dirty="0" err="1"/>
              <a:t>Self.fc</a:t>
            </a:r>
            <a:r>
              <a:rPr lang="en-US" altLang="zh-CN" dirty="0"/>
              <a:t> means the fully connect with </a:t>
            </a:r>
            <a:r>
              <a:rPr lang="en-US" altLang="zh-CN" dirty="0" err="1"/>
              <a:t>nn.Linear</a:t>
            </a:r>
            <a:r>
              <a:rPr lang="en-US" altLang="zh-CN" dirty="0"/>
              <a:t> method.</a:t>
            </a:r>
            <a:endParaRPr lang="zh-CN" altLang="en-US" dirty="0"/>
          </a:p>
        </p:txBody>
      </p:sp>
      <p:pic>
        <p:nvPicPr>
          <p:cNvPr id="6" name="图片 5">
            <a:extLst>
              <a:ext uri="{FF2B5EF4-FFF2-40B4-BE49-F238E27FC236}">
                <a16:creationId xmlns:a16="http://schemas.microsoft.com/office/drawing/2014/main" id="{83E7DCE8-1AFE-763A-861E-24309B01D9DB}"/>
              </a:ext>
            </a:extLst>
          </p:cNvPr>
          <p:cNvPicPr>
            <a:picLocks noChangeAspect="1"/>
          </p:cNvPicPr>
          <p:nvPr/>
        </p:nvPicPr>
        <p:blipFill>
          <a:blip r:embed="rId3"/>
          <a:stretch>
            <a:fillRect/>
          </a:stretch>
        </p:blipFill>
        <p:spPr>
          <a:xfrm>
            <a:off x="954652" y="3738092"/>
            <a:ext cx="10282696" cy="2594258"/>
          </a:xfrm>
          <a:prstGeom prst="rect">
            <a:avLst/>
          </a:prstGeom>
        </p:spPr>
      </p:pic>
    </p:spTree>
    <p:custDataLst>
      <p:tags r:id="rId1"/>
    </p:custDataLst>
    <p:extLst>
      <p:ext uri="{BB962C8B-B14F-4D97-AF65-F5344CB8AC3E}">
        <p14:creationId xmlns:p14="http://schemas.microsoft.com/office/powerpoint/2010/main" val="2585636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066C2-3D21-FE2E-AB08-D50609D0956B}"/>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A3ACA803-4D70-F567-B323-367CEDAAAAA0}"/>
              </a:ext>
            </a:extLst>
          </p:cNvPr>
          <p:cNvGrpSpPr/>
          <p:nvPr/>
        </p:nvGrpSpPr>
        <p:grpSpPr>
          <a:xfrm>
            <a:off x="125321" y="845193"/>
            <a:ext cx="11857295" cy="5611266"/>
            <a:chOff x="125321" y="845193"/>
            <a:chExt cx="11857295" cy="5611266"/>
          </a:xfrm>
        </p:grpSpPr>
        <p:sp>
          <p:nvSpPr>
            <p:cNvPr id="3" name="TextBox 2">
              <a:extLst>
                <a:ext uri="{FF2B5EF4-FFF2-40B4-BE49-F238E27FC236}">
                  <a16:creationId xmlns:a16="http://schemas.microsoft.com/office/drawing/2014/main" id="{D5DBFF98-0136-C816-3375-D87603DC7847}"/>
                </a:ext>
              </a:extLst>
            </p:cNvPr>
            <p:cNvSpPr txBox="1"/>
            <p:nvPr/>
          </p:nvSpPr>
          <p:spPr>
            <a:xfrm>
              <a:off x="6537612" y="845193"/>
              <a:ext cx="5234459" cy="2396938"/>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err="1">
                  <a:latin typeface="Calibri" panose="020F0502020204030204" pitchFamily="34" charset="0"/>
                  <a:ea typeface="Calibri" panose="020F0502020204030204" pitchFamily="34" charset="0"/>
                  <a:cs typeface="Calibri" panose="020F0502020204030204" pitchFamily="34" charset="0"/>
                </a:rPr>
                <a:t>RTDETRDecoder</a:t>
              </a:r>
              <a:r>
                <a:rPr lang="en-US" altLang="zh-CN" sz="1800" dirty="0">
                  <a:latin typeface="Calibri" panose="020F0502020204030204" pitchFamily="34" charset="0"/>
                  <a:ea typeface="Calibri" panose="020F0502020204030204" pitchFamily="34" charset="0"/>
                  <a:cs typeface="Calibri" panose="020F0502020204030204" pitchFamily="34" charset="0"/>
                </a:rPr>
                <a:t> utilizes Transformer architecture along with deformable convolutions to predict bounding boxes and class labels for objects in an image. It integrates features from multiple layers and runs through a series of Transformer decoder layers to output the final predictions.</a:t>
              </a:r>
              <a:endParaRPr lang="zh-CN" altLang="en-US" sz="1800" dirty="0">
                <a:latin typeface="Calibri" panose="020F0502020204030204" pitchFamily="34" charset="0"/>
                <a:cs typeface="Calibri" panose="020F0502020204030204" pitchFamily="34" charset="0"/>
              </a:endParaRPr>
            </a:p>
            <a:p>
              <a:pPr>
                <a:lnSpc>
                  <a:spcPct val="120000"/>
                </a:lnSpc>
              </a:pP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652987DD-9B0F-6406-4926-8624FFADDAB3}"/>
                </a:ext>
              </a:extLst>
            </p:cNvPr>
            <p:cNvGrpSpPr/>
            <p:nvPr/>
          </p:nvGrpSpPr>
          <p:grpSpPr>
            <a:xfrm>
              <a:off x="125321" y="2854518"/>
              <a:ext cx="11857295" cy="3601941"/>
              <a:chOff x="125321" y="4221667"/>
              <a:chExt cx="11857295" cy="3601941"/>
            </a:xfrm>
          </p:grpSpPr>
          <p:sp>
            <p:nvSpPr>
              <p:cNvPr id="14" name="Rectangle: Rounded Corners 13">
                <a:extLst>
                  <a:ext uri="{FF2B5EF4-FFF2-40B4-BE49-F238E27FC236}">
                    <a16:creationId xmlns:a16="http://schemas.microsoft.com/office/drawing/2014/main" id="{0E9E0218-9BF2-D3E9-5734-EDAB9F1CCF0C}"/>
                  </a:ext>
                </a:extLst>
              </p:cNvPr>
              <p:cNvSpPr/>
              <p:nvPr/>
            </p:nvSpPr>
            <p:spPr>
              <a:xfrm>
                <a:off x="125321" y="4221667"/>
                <a:ext cx="11857295" cy="3601941"/>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24CE3010-7820-DAF8-7F36-2D1780763993}"/>
                  </a:ext>
                </a:extLst>
              </p:cNvPr>
              <p:cNvSpPr txBox="1"/>
              <p:nvPr/>
            </p:nvSpPr>
            <p:spPr>
              <a:xfrm>
                <a:off x="3436738" y="4260874"/>
                <a:ext cx="5234459" cy="297452"/>
              </a:xfrm>
              <a:prstGeom prst="rect">
                <a:avLst/>
              </a:prstGeom>
              <a:noFill/>
            </p:spPr>
            <p:txBody>
              <a:bodyPr wrap="none" rtlCol="0" anchor="b">
                <a:normAutofit fontScale="92500" lnSpcReduction="10000"/>
              </a:bodyPr>
              <a:lstStyle>
                <a:defPPr>
                  <a:defRPr lang="zh-CN"/>
                </a:defPPr>
                <a:lvl1pPr>
                  <a:defRPr sz="1600" b="1">
                    <a:solidFill>
                      <a:srgbClr val="FFFFFF"/>
                    </a:solidFill>
                  </a:defRPr>
                </a:lvl1pPr>
              </a:lstStyle>
              <a:p>
                <a:pPr algn="ctr">
                  <a:lnSpc>
                    <a:spcPct val="100000"/>
                  </a:lnSpc>
                </a:pPr>
                <a:r>
                  <a:rPr lang="en-US" altLang="zh-CN" dirty="0" err="1"/>
                  <a:t>RTDETRDecoder</a:t>
                </a:r>
                <a:endParaRPr lang="zh-CN" altLang="en-US" sz="1600" dirty="0"/>
              </a:p>
            </p:txBody>
          </p:sp>
        </p:grpSp>
      </p:grpSp>
      <p:sp>
        <p:nvSpPr>
          <p:cNvPr id="23" name="Title 22">
            <a:extLst>
              <a:ext uri="{FF2B5EF4-FFF2-40B4-BE49-F238E27FC236}">
                <a16:creationId xmlns:a16="http://schemas.microsoft.com/office/drawing/2014/main" id="{7AAFC7B9-AF5B-1D62-E5B2-75755CF9DF7B}"/>
              </a:ext>
            </a:extLst>
          </p:cNvPr>
          <p:cNvSpPr>
            <a:spLocks noGrp="1"/>
          </p:cNvSpPr>
          <p:nvPr>
            <p:ph type="title"/>
          </p:nvPr>
        </p:nvSpPr>
        <p:spPr>
          <a:xfrm>
            <a:off x="0" y="-442204"/>
            <a:ext cx="4723075" cy="1028700"/>
          </a:xfrm>
        </p:spPr>
        <p:txBody>
          <a:bodyPr wrap="square">
            <a:normAutofit/>
          </a:bodyPr>
          <a:lstStyle/>
          <a:p>
            <a:pPr lvl="0"/>
            <a:r>
              <a:rPr lang="en-US" altLang="zh-CN" dirty="0"/>
              <a:t>RT-DETR module details</a:t>
            </a:r>
            <a:endParaRPr lang="en-US" dirty="0"/>
          </a:p>
        </p:txBody>
      </p:sp>
      <p:pic>
        <p:nvPicPr>
          <p:cNvPr id="4" name="图片 3">
            <a:extLst>
              <a:ext uri="{FF2B5EF4-FFF2-40B4-BE49-F238E27FC236}">
                <a16:creationId xmlns:a16="http://schemas.microsoft.com/office/drawing/2014/main" id="{7D981647-A9EE-AC52-830A-0FC99E287B83}"/>
              </a:ext>
            </a:extLst>
          </p:cNvPr>
          <p:cNvPicPr>
            <a:picLocks noChangeAspect="1"/>
          </p:cNvPicPr>
          <p:nvPr/>
        </p:nvPicPr>
        <p:blipFill>
          <a:blip r:embed="rId4"/>
          <a:stretch>
            <a:fillRect/>
          </a:stretch>
        </p:blipFill>
        <p:spPr>
          <a:xfrm>
            <a:off x="209384" y="2960321"/>
            <a:ext cx="4968878" cy="3390333"/>
          </a:xfrm>
          <a:prstGeom prst="rect">
            <a:avLst/>
          </a:prstGeom>
        </p:spPr>
      </p:pic>
      <p:sp>
        <p:nvSpPr>
          <p:cNvPr id="18" name="文本框 17">
            <a:extLst>
              <a:ext uri="{FF2B5EF4-FFF2-40B4-BE49-F238E27FC236}">
                <a16:creationId xmlns:a16="http://schemas.microsoft.com/office/drawing/2014/main" id="{24441613-1FF4-953D-130E-1B7FC31F8778}"/>
              </a:ext>
            </a:extLst>
          </p:cNvPr>
          <p:cNvSpPr txBox="1"/>
          <p:nvPr/>
        </p:nvSpPr>
        <p:spPr>
          <a:xfrm>
            <a:off x="419929" y="1469035"/>
            <a:ext cx="4834393" cy="923330"/>
          </a:xfrm>
          <a:prstGeom prst="rect">
            <a:avLst/>
          </a:prstGeom>
          <a:noFill/>
        </p:spPr>
        <p:txBody>
          <a:bodyPr wrap="square" rtlCol="0">
            <a:spAutoFit/>
          </a:bodyPr>
          <a:lstStyle/>
          <a:p>
            <a:r>
              <a:rPr lang="en-US" altLang="zh-CN" dirty="0"/>
              <a:t>The most important part of this decoder’s code is ‘</a:t>
            </a:r>
            <a:r>
              <a:rPr lang="en-US" altLang="zh-CN" dirty="0" err="1"/>
              <a:t>cdn</a:t>
            </a:r>
            <a:r>
              <a:rPr lang="en-US" altLang="zh-CN" dirty="0"/>
              <a:t>’ parameter and ‘decoder’ parameter.</a:t>
            </a:r>
            <a:endParaRPr lang="zh-CN" altLang="en-US" dirty="0"/>
          </a:p>
        </p:txBody>
      </p:sp>
      <p:pic>
        <p:nvPicPr>
          <p:cNvPr id="8" name="图片 7">
            <a:extLst>
              <a:ext uri="{FF2B5EF4-FFF2-40B4-BE49-F238E27FC236}">
                <a16:creationId xmlns:a16="http://schemas.microsoft.com/office/drawing/2014/main" id="{CAD0ADE6-740B-A8E7-C3D6-843C764678F2}"/>
              </a:ext>
            </a:extLst>
          </p:cNvPr>
          <p:cNvPicPr>
            <a:picLocks noChangeAspect="1"/>
          </p:cNvPicPr>
          <p:nvPr/>
        </p:nvPicPr>
        <p:blipFill>
          <a:blip r:embed="rId5"/>
          <a:stretch>
            <a:fillRect/>
          </a:stretch>
        </p:blipFill>
        <p:spPr>
          <a:xfrm>
            <a:off x="5939624" y="3429000"/>
            <a:ext cx="5614574" cy="2675658"/>
          </a:xfrm>
          <a:prstGeom prst="rect">
            <a:avLst/>
          </a:prstGeom>
        </p:spPr>
      </p:pic>
    </p:spTree>
    <p:custDataLst>
      <p:tags r:id="rId1"/>
    </p:custDataLst>
    <p:extLst>
      <p:ext uri="{BB962C8B-B14F-4D97-AF65-F5344CB8AC3E}">
        <p14:creationId xmlns:p14="http://schemas.microsoft.com/office/powerpoint/2010/main" val="4289798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BE06D-6A10-5CF6-897D-06858BCCC90E}"/>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7335DA55-3A67-5379-1100-15E8EDC45243}"/>
              </a:ext>
            </a:extLst>
          </p:cNvPr>
          <p:cNvGrpSpPr/>
          <p:nvPr/>
        </p:nvGrpSpPr>
        <p:grpSpPr>
          <a:xfrm>
            <a:off x="125321" y="2663687"/>
            <a:ext cx="11857295" cy="3792772"/>
            <a:chOff x="125321" y="3444065"/>
            <a:chExt cx="11857295" cy="4379543"/>
          </a:xfrm>
        </p:grpSpPr>
        <p:sp>
          <p:nvSpPr>
            <p:cNvPr id="14" name="Rectangle: Rounded Corners 13">
              <a:extLst>
                <a:ext uri="{FF2B5EF4-FFF2-40B4-BE49-F238E27FC236}">
                  <a16:creationId xmlns:a16="http://schemas.microsoft.com/office/drawing/2014/main" id="{66A7A9D2-97AF-940E-EEBA-EEBDC8C154DA}"/>
                </a:ext>
              </a:extLst>
            </p:cNvPr>
            <p:cNvSpPr/>
            <p:nvPr/>
          </p:nvSpPr>
          <p:spPr>
            <a:xfrm>
              <a:off x="125321" y="4221667"/>
              <a:ext cx="11857295" cy="3601941"/>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801D32B7-F7FC-0B44-4A61-35496CD75E0F}"/>
                </a:ext>
              </a:extLst>
            </p:cNvPr>
            <p:cNvSpPr txBox="1"/>
            <p:nvPr/>
          </p:nvSpPr>
          <p:spPr>
            <a:xfrm>
              <a:off x="3248045" y="3444065"/>
              <a:ext cx="5611846" cy="1339712"/>
            </a:xfrm>
            <a:prstGeom prst="rect">
              <a:avLst/>
            </a:prstGeom>
            <a:noFill/>
          </p:spPr>
          <p:txBody>
            <a:bodyPr wrap="none" rtlCol="0" anchor="b">
              <a:normAutofit/>
            </a:bodyPr>
            <a:lstStyle>
              <a:defPPr>
                <a:defRPr lang="zh-CN"/>
              </a:defPPr>
              <a:lvl1pPr>
                <a:defRPr sz="1600" b="1">
                  <a:solidFill>
                    <a:srgbClr val="FFFFFF"/>
                  </a:solidFill>
                </a:defRPr>
              </a:lvl1pPr>
            </a:lstStyle>
            <a:p>
              <a:pPr algn="ctr">
                <a:lnSpc>
                  <a:spcPct val="100000"/>
                </a:lnSpc>
              </a:pPr>
              <a:r>
                <a:rPr lang="en-US" altLang="zh-CN" dirty="0" err="1"/>
                <a:t>RTDETRDecoder-cdn</a:t>
              </a:r>
              <a:endParaRPr lang="zh-CN" altLang="en-US" sz="1600" dirty="0"/>
            </a:p>
          </p:txBody>
        </p:sp>
      </p:grpSp>
      <p:sp>
        <p:nvSpPr>
          <p:cNvPr id="23" name="Title 22">
            <a:extLst>
              <a:ext uri="{FF2B5EF4-FFF2-40B4-BE49-F238E27FC236}">
                <a16:creationId xmlns:a16="http://schemas.microsoft.com/office/drawing/2014/main" id="{CA280D60-4BB3-BB20-E2FC-79FA4DE99804}"/>
              </a:ext>
            </a:extLst>
          </p:cNvPr>
          <p:cNvSpPr>
            <a:spLocks noGrp="1"/>
          </p:cNvSpPr>
          <p:nvPr>
            <p:ph type="title"/>
          </p:nvPr>
        </p:nvSpPr>
        <p:spPr>
          <a:xfrm>
            <a:off x="0" y="-442204"/>
            <a:ext cx="8301162" cy="1028700"/>
          </a:xfrm>
        </p:spPr>
        <p:txBody>
          <a:bodyPr wrap="square">
            <a:normAutofit/>
          </a:bodyPr>
          <a:lstStyle/>
          <a:p>
            <a:pPr lvl="0"/>
            <a:r>
              <a:rPr lang="en-US" altLang="zh-CN" dirty="0"/>
              <a:t>RT-DETR module details- denoising training</a:t>
            </a:r>
            <a:endParaRPr lang="en-US" dirty="0"/>
          </a:p>
        </p:txBody>
      </p:sp>
      <p:sp>
        <p:nvSpPr>
          <p:cNvPr id="6" name="文本框 5">
            <a:extLst>
              <a:ext uri="{FF2B5EF4-FFF2-40B4-BE49-F238E27FC236}">
                <a16:creationId xmlns:a16="http://schemas.microsoft.com/office/drawing/2014/main" id="{1EFD60B4-3BD4-3F14-E031-87C30E72662A}"/>
              </a:ext>
            </a:extLst>
          </p:cNvPr>
          <p:cNvSpPr txBox="1"/>
          <p:nvPr/>
        </p:nvSpPr>
        <p:spPr>
          <a:xfrm>
            <a:off x="5446643" y="742572"/>
            <a:ext cx="6353092" cy="2308324"/>
          </a:xfrm>
          <a:prstGeom prst="rect">
            <a:avLst/>
          </a:prstGeom>
          <a:noFill/>
        </p:spPr>
        <p:txBody>
          <a:bodyPr wrap="square" rtlCol="0">
            <a:spAutoFit/>
          </a:bodyPr>
          <a:lstStyle/>
          <a:p>
            <a:r>
              <a:rPr lang="en-US" altLang="zh-CN" dirty="0"/>
              <a:t>This module defines a function named `</a:t>
            </a:r>
            <a:r>
              <a:rPr lang="en-US" altLang="zh-CN" dirty="0" err="1"/>
              <a:t>get_cdn_group</a:t>
            </a:r>
            <a:r>
              <a:rPr lang="en-US" altLang="zh-CN" dirty="0"/>
              <a:t>`, which is designed to create training groups for contrastive denoising training. The function generates positive and negative samples from the ground truth (</a:t>
            </a:r>
            <a:r>
              <a:rPr lang="en-US" altLang="zh-CN" dirty="0" err="1"/>
              <a:t>gt</a:t>
            </a:r>
            <a:r>
              <a:rPr lang="en-US" altLang="zh-CN" dirty="0"/>
              <a:t>) labels. By adding noise to the class labels and bounding box coordinates, and returning the modified labels, bounding boxes, attention masks, and metadata, this function supports denoising contrastive learning during the training process.</a:t>
            </a:r>
            <a:endParaRPr lang="zh-CN" altLang="en-US" dirty="0"/>
          </a:p>
        </p:txBody>
      </p:sp>
      <p:sp>
        <p:nvSpPr>
          <p:cNvPr id="7" name="文本框 6">
            <a:extLst>
              <a:ext uri="{FF2B5EF4-FFF2-40B4-BE49-F238E27FC236}">
                <a16:creationId xmlns:a16="http://schemas.microsoft.com/office/drawing/2014/main" id="{41AEB82D-D514-2529-C07B-49C6A728AAAE}"/>
              </a:ext>
            </a:extLst>
          </p:cNvPr>
          <p:cNvSpPr txBox="1"/>
          <p:nvPr/>
        </p:nvSpPr>
        <p:spPr>
          <a:xfrm>
            <a:off x="125321" y="1307282"/>
            <a:ext cx="4412974" cy="1200329"/>
          </a:xfrm>
          <a:prstGeom prst="rect">
            <a:avLst/>
          </a:prstGeom>
          <a:noFill/>
        </p:spPr>
        <p:txBody>
          <a:bodyPr wrap="square" rtlCol="0">
            <a:spAutoFit/>
          </a:bodyPr>
          <a:lstStyle/>
          <a:p>
            <a:r>
              <a:rPr lang="en-US" altLang="zh-CN" dirty="0"/>
              <a:t>The raw denoising training method comes from the paper: ‘</a:t>
            </a:r>
            <a:r>
              <a:rPr lang="fr-FR" altLang="zh-CN" b="1" i="0" dirty="0">
                <a:effectLst/>
                <a:latin typeface="Lato-Black"/>
              </a:rPr>
              <a:t>DN-DETR</a:t>
            </a:r>
          </a:p>
          <a:p>
            <a:r>
              <a:rPr lang="en-US" altLang="zh-CN" dirty="0"/>
              <a:t>’, the method here ‘CDN’ means Constructive </a:t>
            </a:r>
            <a:r>
              <a:rPr lang="en-US" altLang="zh-CN" dirty="0" err="1"/>
              <a:t>DeNoising</a:t>
            </a:r>
            <a:r>
              <a:rPr lang="en-US" altLang="zh-CN" dirty="0"/>
              <a:t> training.</a:t>
            </a:r>
            <a:endParaRPr lang="zh-CN" altLang="en-US" dirty="0"/>
          </a:p>
        </p:txBody>
      </p:sp>
      <p:pic>
        <p:nvPicPr>
          <p:cNvPr id="10" name="图片 9">
            <a:extLst>
              <a:ext uri="{FF2B5EF4-FFF2-40B4-BE49-F238E27FC236}">
                <a16:creationId xmlns:a16="http://schemas.microsoft.com/office/drawing/2014/main" id="{41E54479-77B2-7BA6-3CCF-802F75205D51}"/>
              </a:ext>
            </a:extLst>
          </p:cNvPr>
          <p:cNvPicPr>
            <a:picLocks noChangeAspect="1"/>
          </p:cNvPicPr>
          <p:nvPr/>
        </p:nvPicPr>
        <p:blipFill>
          <a:blip r:embed="rId4"/>
          <a:stretch>
            <a:fillRect/>
          </a:stretch>
        </p:blipFill>
        <p:spPr>
          <a:xfrm>
            <a:off x="310965" y="4110114"/>
            <a:ext cx="4041686" cy="1996199"/>
          </a:xfrm>
          <a:prstGeom prst="rect">
            <a:avLst/>
          </a:prstGeom>
        </p:spPr>
      </p:pic>
      <p:sp>
        <p:nvSpPr>
          <p:cNvPr id="12" name="文本框 11">
            <a:extLst>
              <a:ext uri="{FF2B5EF4-FFF2-40B4-BE49-F238E27FC236}">
                <a16:creationId xmlns:a16="http://schemas.microsoft.com/office/drawing/2014/main" id="{FCAAEFA9-5EDB-6E96-ED6B-26B5CA2D5576}"/>
              </a:ext>
            </a:extLst>
          </p:cNvPr>
          <p:cNvSpPr txBox="1"/>
          <p:nvPr/>
        </p:nvSpPr>
        <p:spPr>
          <a:xfrm>
            <a:off x="4538295" y="3933775"/>
            <a:ext cx="2274073" cy="830997"/>
          </a:xfrm>
          <a:prstGeom prst="rect">
            <a:avLst/>
          </a:prstGeom>
          <a:noFill/>
        </p:spPr>
        <p:txBody>
          <a:bodyPr wrap="square" rtlCol="0">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First part, this denoising  module only work for training part.</a:t>
            </a:r>
            <a:endParaRPr lang="zh-CN" altLang="en-US" sz="1600" dirty="0">
              <a:latin typeface="Calibri" panose="020F0502020204030204" pitchFamily="34" charset="0"/>
              <a:cs typeface="Calibri" panose="020F0502020204030204" pitchFamily="34" charset="0"/>
            </a:endParaRPr>
          </a:p>
        </p:txBody>
      </p:sp>
      <p:cxnSp>
        <p:nvCxnSpPr>
          <p:cNvPr id="15" name="直接箭头连接符 14">
            <a:extLst>
              <a:ext uri="{FF2B5EF4-FFF2-40B4-BE49-F238E27FC236}">
                <a16:creationId xmlns:a16="http://schemas.microsoft.com/office/drawing/2014/main" id="{AA2724B9-807B-1DC9-83F9-1DE6BFE19C7B}"/>
              </a:ext>
            </a:extLst>
          </p:cNvPr>
          <p:cNvCxnSpPr/>
          <p:nvPr/>
        </p:nvCxnSpPr>
        <p:spPr>
          <a:xfrm flipH="1">
            <a:off x="4055427" y="4587725"/>
            <a:ext cx="5944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9B8C1C23-6625-569E-6E05-1AADF2179E56}"/>
              </a:ext>
            </a:extLst>
          </p:cNvPr>
          <p:cNvPicPr>
            <a:picLocks noChangeAspect="1"/>
          </p:cNvPicPr>
          <p:nvPr/>
        </p:nvPicPr>
        <p:blipFill>
          <a:blip r:embed="rId5"/>
          <a:stretch>
            <a:fillRect/>
          </a:stretch>
        </p:blipFill>
        <p:spPr>
          <a:xfrm>
            <a:off x="6734398" y="3933775"/>
            <a:ext cx="5146637" cy="2172538"/>
          </a:xfrm>
          <a:prstGeom prst="rect">
            <a:avLst/>
          </a:prstGeom>
        </p:spPr>
      </p:pic>
      <p:sp>
        <p:nvSpPr>
          <p:cNvPr id="20" name="文本框 19">
            <a:extLst>
              <a:ext uri="{FF2B5EF4-FFF2-40B4-BE49-F238E27FC236}">
                <a16:creationId xmlns:a16="http://schemas.microsoft.com/office/drawing/2014/main" id="{DF893610-A6CE-740C-AA7A-161991AB69D0}"/>
              </a:ext>
            </a:extLst>
          </p:cNvPr>
          <p:cNvSpPr txBox="1"/>
          <p:nvPr/>
        </p:nvSpPr>
        <p:spPr>
          <a:xfrm>
            <a:off x="4390680" y="4853772"/>
            <a:ext cx="2111926" cy="1569660"/>
          </a:xfrm>
          <a:prstGeom prst="rect">
            <a:avLst/>
          </a:prstGeom>
          <a:noFill/>
        </p:spPr>
        <p:txBody>
          <a:bodyPr wrap="square" rtlCol="0">
            <a:spAutoFit/>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Calculate the total number of true labels and the maximum number in each batch. Then, compute the number of denoising groups based on the maximum number and the number of denoising operations.</a:t>
            </a:r>
            <a:endParaRPr lang="zh-CN" altLang="en-US" sz="1200" dirty="0">
              <a:latin typeface="Calibri" panose="020F0502020204030204" pitchFamily="34" charset="0"/>
              <a:cs typeface="Calibri" panose="020F0502020204030204" pitchFamily="34" charset="0"/>
            </a:endParaRPr>
          </a:p>
        </p:txBody>
      </p:sp>
      <p:cxnSp>
        <p:nvCxnSpPr>
          <p:cNvPr id="22" name="直接箭头连接符 21">
            <a:extLst>
              <a:ext uri="{FF2B5EF4-FFF2-40B4-BE49-F238E27FC236}">
                <a16:creationId xmlns:a16="http://schemas.microsoft.com/office/drawing/2014/main" id="{9A7EE491-2465-C882-09D9-CFCD8428DB90}"/>
              </a:ext>
            </a:extLst>
          </p:cNvPr>
          <p:cNvCxnSpPr/>
          <p:nvPr/>
        </p:nvCxnSpPr>
        <p:spPr>
          <a:xfrm flipV="1">
            <a:off x="6351061" y="5667239"/>
            <a:ext cx="478639" cy="46771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33490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2AFAB-E67E-A1E4-9C31-5A7A9676363F}"/>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751720BB-1239-8847-8C67-2E85E95B09BF}"/>
              </a:ext>
            </a:extLst>
          </p:cNvPr>
          <p:cNvSpPr>
            <a:spLocks noGrp="1"/>
          </p:cNvSpPr>
          <p:nvPr>
            <p:ph type="title"/>
          </p:nvPr>
        </p:nvSpPr>
        <p:spPr>
          <a:xfrm>
            <a:off x="0" y="-442204"/>
            <a:ext cx="8301162" cy="1028700"/>
          </a:xfrm>
        </p:spPr>
        <p:txBody>
          <a:bodyPr wrap="square">
            <a:normAutofit/>
          </a:bodyPr>
          <a:lstStyle/>
          <a:p>
            <a:pPr lvl="0"/>
            <a:r>
              <a:rPr lang="en-US" altLang="zh-CN" dirty="0"/>
              <a:t>RT-DETR module details- denoising training</a:t>
            </a:r>
            <a:endParaRPr lang="en-US" dirty="0"/>
          </a:p>
        </p:txBody>
      </p:sp>
      <p:sp>
        <p:nvSpPr>
          <p:cNvPr id="2" name="文本框 1">
            <a:extLst>
              <a:ext uri="{FF2B5EF4-FFF2-40B4-BE49-F238E27FC236}">
                <a16:creationId xmlns:a16="http://schemas.microsoft.com/office/drawing/2014/main" id="{799DBF6E-9268-CCE2-FA03-A8512C759547}"/>
              </a:ext>
            </a:extLst>
          </p:cNvPr>
          <p:cNvSpPr txBox="1"/>
          <p:nvPr/>
        </p:nvSpPr>
        <p:spPr>
          <a:xfrm>
            <a:off x="318052" y="842838"/>
            <a:ext cx="3140765" cy="1754326"/>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Step 3: Generate Positive and Negative Samples: Generate class labels and bounding boxes for positive and negative samples through repetition and indexing operations.</a:t>
            </a:r>
            <a:endParaRPr lang="zh-CN" altLang="en-US" dirty="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7401DB20-7318-665F-79F3-AFFC3C96A541}"/>
              </a:ext>
            </a:extLst>
          </p:cNvPr>
          <p:cNvPicPr>
            <a:picLocks noChangeAspect="1"/>
          </p:cNvPicPr>
          <p:nvPr/>
        </p:nvPicPr>
        <p:blipFill>
          <a:blip r:embed="rId4"/>
          <a:stretch>
            <a:fillRect/>
          </a:stretch>
        </p:blipFill>
        <p:spPr>
          <a:xfrm>
            <a:off x="3800722" y="1373903"/>
            <a:ext cx="8295861" cy="513553"/>
          </a:xfrm>
          <a:prstGeom prst="rect">
            <a:avLst/>
          </a:prstGeom>
        </p:spPr>
      </p:pic>
      <p:sp>
        <p:nvSpPr>
          <p:cNvPr id="8" name="文本框 7">
            <a:extLst>
              <a:ext uri="{FF2B5EF4-FFF2-40B4-BE49-F238E27FC236}">
                <a16:creationId xmlns:a16="http://schemas.microsoft.com/office/drawing/2014/main" id="{5F700B82-C4AD-F2EB-CB27-84673923B1D4}"/>
              </a:ext>
            </a:extLst>
          </p:cNvPr>
          <p:cNvSpPr txBox="1"/>
          <p:nvPr/>
        </p:nvSpPr>
        <p:spPr>
          <a:xfrm>
            <a:off x="6893781" y="3301779"/>
            <a:ext cx="4874150" cy="2585323"/>
          </a:xfrm>
          <a:prstGeom prst="rect">
            <a:avLst/>
          </a:prstGeom>
          <a:noFill/>
        </p:spPr>
        <p:txBody>
          <a:bodyPr wrap="square" rtlCol="0">
            <a:spAutoFit/>
          </a:bodyPr>
          <a:lstStyle/>
          <a:p>
            <a:r>
              <a:rPr lang="en-US" altLang="zh-CN" dirty="0"/>
              <a:t>Step 4: Adding Noise:</a:t>
            </a:r>
          </a:p>
          <a:p>
            <a:r>
              <a:rPr lang="en-US" altLang="zh-CN" dirty="0"/>
              <a:t>If the </a:t>
            </a:r>
            <a:r>
              <a:rPr lang="en-US" altLang="zh-CN" dirty="0" err="1"/>
              <a:t>cls_noise_ratio</a:t>
            </a:r>
            <a:r>
              <a:rPr lang="en-US" altLang="zh-CN" dirty="0"/>
              <a:t> is greater than 0, noise is added to the class labels.</a:t>
            </a:r>
          </a:p>
          <a:p>
            <a:r>
              <a:rPr lang="en-US" altLang="zh-CN" dirty="0"/>
              <a:t>If the </a:t>
            </a:r>
            <a:r>
              <a:rPr lang="en-US" altLang="zh-CN" dirty="0" err="1"/>
              <a:t>box_noise_scale</a:t>
            </a:r>
            <a:r>
              <a:rPr lang="en-US" altLang="zh-CN" dirty="0"/>
              <a:t> is greater than 0, noise is added to the bounding box coordinates, which involves converting the bounding boxes from </a:t>
            </a:r>
            <a:r>
              <a:rPr lang="en-US" altLang="zh-CN" dirty="0" err="1"/>
              <a:t>xywh</a:t>
            </a:r>
            <a:r>
              <a:rPr lang="en-US" altLang="zh-CN" dirty="0"/>
              <a:t> format to </a:t>
            </a:r>
            <a:r>
              <a:rPr lang="en-US" altLang="zh-CN" dirty="0" err="1"/>
              <a:t>xyxy</a:t>
            </a:r>
            <a:r>
              <a:rPr lang="en-US" altLang="zh-CN" dirty="0"/>
              <a:t> format, adding noise, converting them back to </a:t>
            </a:r>
            <a:r>
              <a:rPr lang="en-US" altLang="zh-CN" dirty="0" err="1"/>
              <a:t>xywh</a:t>
            </a:r>
            <a:r>
              <a:rPr lang="en-US" altLang="zh-CN" dirty="0"/>
              <a:t> format, and applying the inverse sigmoid function.</a:t>
            </a:r>
            <a:endParaRPr lang="zh-CN" altLang="en-US" dirty="0"/>
          </a:p>
        </p:txBody>
      </p:sp>
      <p:pic>
        <p:nvPicPr>
          <p:cNvPr id="11" name="图片 10">
            <a:extLst>
              <a:ext uri="{FF2B5EF4-FFF2-40B4-BE49-F238E27FC236}">
                <a16:creationId xmlns:a16="http://schemas.microsoft.com/office/drawing/2014/main" id="{0E71A64B-D3BE-5DCE-DEE3-FB4EF488B6AE}"/>
              </a:ext>
            </a:extLst>
          </p:cNvPr>
          <p:cNvPicPr>
            <a:picLocks noChangeAspect="1"/>
          </p:cNvPicPr>
          <p:nvPr/>
        </p:nvPicPr>
        <p:blipFill>
          <a:blip r:embed="rId5"/>
          <a:stretch>
            <a:fillRect/>
          </a:stretch>
        </p:blipFill>
        <p:spPr>
          <a:xfrm>
            <a:off x="131814" y="3037399"/>
            <a:ext cx="6654006" cy="3626714"/>
          </a:xfrm>
          <a:prstGeom prst="rect">
            <a:avLst/>
          </a:prstGeom>
        </p:spPr>
      </p:pic>
    </p:spTree>
    <p:custDataLst>
      <p:tags r:id="rId1"/>
    </p:custDataLst>
    <p:extLst>
      <p:ext uri="{BB962C8B-B14F-4D97-AF65-F5344CB8AC3E}">
        <p14:creationId xmlns:p14="http://schemas.microsoft.com/office/powerpoint/2010/main" val="2438701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C3827-CBB9-8FD0-E68A-D493C08358C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AD7E577-0357-9792-534C-68E079528D86}"/>
              </a:ext>
            </a:extLst>
          </p:cNvPr>
          <p:cNvPicPr>
            <a:picLocks noChangeAspect="1"/>
          </p:cNvPicPr>
          <p:nvPr/>
        </p:nvPicPr>
        <p:blipFill>
          <a:blip r:embed="rId4"/>
          <a:stretch>
            <a:fillRect/>
          </a:stretch>
        </p:blipFill>
        <p:spPr>
          <a:xfrm>
            <a:off x="83088" y="809791"/>
            <a:ext cx="7772799" cy="6048209"/>
          </a:xfrm>
          <a:prstGeom prst="rect">
            <a:avLst/>
          </a:prstGeom>
        </p:spPr>
      </p:pic>
      <p:sp>
        <p:nvSpPr>
          <p:cNvPr id="23" name="Title 22">
            <a:extLst>
              <a:ext uri="{FF2B5EF4-FFF2-40B4-BE49-F238E27FC236}">
                <a16:creationId xmlns:a16="http://schemas.microsoft.com/office/drawing/2014/main" id="{BB3CFD22-3098-1906-E31C-9737D75D4D82}"/>
              </a:ext>
            </a:extLst>
          </p:cNvPr>
          <p:cNvSpPr>
            <a:spLocks noGrp="1"/>
          </p:cNvSpPr>
          <p:nvPr>
            <p:ph type="title"/>
          </p:nvPr>
        </p:nvSpPr>
        <p:spPr>
          <a:xfrm>
            <a:off x="0" y="-442204"/>
            <a:ext cx="8301162" cy="1028700"/>
          </a:xfrm>
        </p:spPr>
        <p:txBody>
          <a:bodyPr wrap="square">
            <a:normAutofit/>
          </a:bodyPr>
          <a:lstStyle/>
          <a:p>
            <a:pPr lvl="0"/>
            <a:r>
              <a:rPr lang="en-US" altLang="zh-CN" dirty="0"/>
              <a:t>RT-DETR module details- denoising training</a:t>
            </a:r>
            <a:endParaRPr lang="en-US" dirty="0"/>
          </a:p>
        </p:txBody>
      </p:sp>
      <p:sp>
        <p:nvSpPr>
          <p:cNvPr id="6" name="文本框 5">
            <a:extLst>
              <a:ext uri="{FF2B5EF4-FFF2-40B4-BE49-F238E27FC236}">
                <a16:creationId xmlns:a16="http://schemas.microsoft.com/office/drawing/2014/main" id="{3738150C-98E1-C579-52F7-E76A825F3FF7}"/>
              </a:ext>
            </a:extLst>
          </p:cNvPr>
          <p:cNvSpPr txBox="1"/>
          <p:nvPr/>
        </p:nvSpPr>
        <p:spPr>
          <a:xfrm>
            <a:off x="8999552" y="1995851"/>
            <a:ext cx="2720671" cy="286232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The next key step: generating an attention mask, which involves creating an attention mask to ensure that the queries cannot see the reconstructed samples, and that the reconstructed samples cannot see each other.</a:t>
            </a:r>
            <a:endParaRPr lang="zh-CN" altLang="en-US" dirty="0">
              <a:latin typeface="Calibri" panose="020F0502020204030204" pitchFamily="34" charset="0"/>
              <a:cs typeface="Calibri" panose="020F0502020204030204" pitchFamily="34" charset="0"/>
            </a:endParaRPr>
          </a:p>
        </p:txBody>
      </p:sp>
      <p:sp>
        <p:nvSpPr>
          <p:cNvPr id="7" name="右大括号 6">
            <a:extLst>
              <a:ext uri="{FF2B5EF4-FFF2-40B4-BE49-F238E27FC236}">
                <a16:creationId xmlns:a16="http://schemas.microsoft.com/office/drawing/2014/main" id="{CD445F22-F283-92B8-C3F4-4A7B47E95A5A}"/>
              </a:ext>
            </a:extLst>
          </p:cNvPr>
          <p:cNvSpPr/>
          <p:nvPr/>
        </p:nvSpPr>
        <p:spPr>
          <a:xfrm>
            <a:off x="7651342" y="1367624"/>
            <a:ext cx="262393" cy="411877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89DE82A3-896F-5DDF-DB3F-83DEC12F66E6}"/>
              </a:ext>
            </a:extLst>
          </p:cNvPr>
          <p:cNvCxnSpPr/>
          <p:nvPr/>
        </p:nvCxnSpPr>
        <p:spPr>
          <a:xfrm flipH="1">
            <a:off x="7957932" y="3427012"/>
            <a:ext cx="11211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2EADFDB-1F3C-F95B-CCB1-1F634F5B7726}"/>
              </a:ext>
            </a:extLst>
          </p:cNvPr>
          <p:cNvSpPr txBox="1"/>
          <p:nvPr/>
        </p:nvSpPr>
        <p:spPr>
          <a:xfrm>
            <a:off x="7971584" y="5882724"/>
            <a:ext cx="4137328" cy="954107"/>
          </a:xfrm>
          <a:prstGeom prst="rect">
            <a:avLst/>
          </a:prstGeom>
          <a:noFill/>
        </p:spPr>
        <p:txBody>
          <a:bodyPr wrap="square" rtlCol="0">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Prepare and return modified class embeddings, bounding boxes, attention mask, and meta-information based on computed results and parameters.</a:t>
            </a:r>
            <a:endParaRPr lang="zh-CN" altLang="en-US" sz="1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236234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16B13-2A4F-7B26-7967-210A7056E2FC}"/>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D57ADD0-5BAB-2A40-B882-EB7581D0B3A0}"/>
              </a:ext>
            </a:extLst>
          </p:cNvPr>
          <p:cNvGrpSpPr/>
          <p:nvPr/>
        </p:nvGrpSpPr>
        <p:grpSpPr>
          <a:xfrm>
            <a:off x="125321" y="845193"/>
            <a:ext cx="11857295" cy="5611266"/>
            <a:chOff x="125321" y="845193"/>
            <a:chExt cx="11857295" cy="5611266"/>
          </a:xfrm>
        </p:grpSpPr>
        <p:sp>
          <p:nvSpPr>
            <p:cNvPr id="3" name="TextBox 2">
              <a:extLst>
                <a:ext uri="{FF2B5EF4-FFF2-40B4-BE49-F238E27FC236}">
                  <a16:creationId xmlns:a16="http://schemas.microsoft.com/office/drawing/2014/main" id="{BD5C2073-6B8D-0E57-FD66-7784E55D311E}"/>
                </a:ext>
              </a:extLst>
            </p:cNvPr>
            <p:cNvSpPr txBox="1"/>
            <p:nvPr/>
          </p:nvSpPr>
          <p:spPr>
            <a:xfrm>
              <a:off x="6537612" y="845193"/>
              <a:ext cx="5234459" cy="2396938"/>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err="1">
                  <a:latin typeface="Calibri" panose="020F0502020204030204" pitchFamily="34" charset="0"/>
                  <a:ea typeface="Calibri" panose="020F0502020204030204" pitchFamily="34" charset="0"/>
                  <a:cs typeface="Calibri" panose="020F0502020204030204" pitchFamily="34" charset="0"/>
                </a:rPr>
                <a:t>RTDETRDecoder</a:t>
              </a:r>
              <a:r>
                <a:rPr lang="en-US" altLang="zh-CN" sz="1800" dirty="0">
                  <a:latin typeface="Calibri" panose="020F0502020204030204" pitchFamily="34" charset="0"/>
                  <a:ea typeface="Calibri" panose="020F0502020204030204" pitchFamily="34" charset="0"/>
                  <a:cs typeface="Calibri" panose="020F0502020204030204" pitchFamily="34" charset="0"/>
                </a:rPr>
                <a:t> utilizes Transformer architecture along with </a:t>
              </a:r>
              <a:r>
                <a:rPr lang="en-US" altLang="zh-CN" sz="1800" b="1" u="sng" dirty="0">
                  <a:latin typeface="Calibri" panose="020F0502020204030204" pitchFamily="34" charset="0"/>
                  <a:ea typeface="Calibri" panose="020F0502020204030204" pitchFamily="34" charset="0"/>
                  <a:cs typeface="Calibri" panose="020F0502020204030204" pitchFamily="34" charset="0"/>
                </a:rPr>
                <a:t>deformable convolutions </a:t>
              </a:r>
              <a:r>
                <a:rPr lang="en-US" altLang="zh-CN" sz="1800" dirty="0">
                  <a:latin typeface="Calibri" panose="020F0502020204030204" pitchFamily="34" charset="0"/>
                  <a:ea typeface="Calibri" panose="020F0502020204030204" pitchFamily="34" charset="0"/>
                  <a:cs typeface="Calibri" panose="020F0502020204030204" pitchFamily="34" charset="0"/>
                </a:rPr>
                <a:t>to predict bounding boxes and class labels for objects in an image. It integrates features from multiple layers and runs through a series of Transformer decoder layers to output the final predictions.</a:t>
              </a:r>
              <a:endParaRPr lang="zh-CN" altLang="en-US" sz="1800" dirty="0">
                <a:latin typeface="Calibri" panose="020F0502020204030204" pitchFamily="34" charset="0"/>
                <a:cs typeface="Calibri" panose="020F0502020204030204" pitchFamily="34" charset="0"/>
              </a:endParaRPr>
            </a:p>
            <a:p>
              <a:pPr>
                <a:lnSpc>
                  <a:spcPct val="120000"/>
                </a:lnSpc>
              </a:pP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32C9478A-F3C6-1723-FF2D-504671784349}"/>
                </a:ext>
              </a:extLst>
            </p:cNvPr>
            <p:cNvGrpSpPr/>
            <p:nvPr/>
          </p:nvGrpSpPr>
          <p:grpSpPr>
            <a:xfrm>
              <a:off x="125321" y="2854518"/>
              <a:ext cx="11857295" cy="3601941"/>
              <a:chOff x="125321" y="4221667"/>
              <a:chExt cx="11857295" cy="3601941"/>
            </a:xfrm>
          </p:grpSpPr>
          <p:sp>
            <p:nvSpPr>
              <p:cNvPr id="14" name="Rectangle: Rounded Corners 13">
                <a:extLst>
                  <a:ext uri="{FF2B5EF4-FFF2-40B4-BE49-F238E27FC236}">
                    <a16:creationId xmlns:a16="http://schemas.microsoft.com/office/drawing/2014/main" id="{C64D0F8D-C242-05D8-4EB2-CE259083E9ED}"/>
                  </a:ext>
                </a:extLst>
              </p:cNvPr>
              <p:cNvSpPr/>
              <p:nvPr/>
            </p:nvSpPr>
            <p:spPr>
              <a:xfrm>
                <a:off x="125321" y="4221667"/>
                <a:ext cx="11857295" cy="3601941"/>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0C02C145-5FD7-F5B7-AB23-B359D1B8BF8D}"/>
                  </a:ext>
                </a:extLst>
              </p:cNvPr>
              <p:cNvSpPr txBox="1"/>
              <p:nvPr/>
            </p:nvSpPr>
            <p:spPr>
              <a:xfrm>
                <a:off x="3436738" y="4260874"/>
                <a:ext cx="5234459" cy="297452"/>
              </a:xfrm>
              <a:prstGeom prst="rect">
                <a:avLst/>
              </a:prstGeom>
              <a:noFill/>
            </p:spPr>
            <p:txBody>
              <a:bodyPr wrap="none" rtlCol="0" anchor="b">
                <a:normAutofit fontScale="92500" lnSpcReduction="10000"/>
              </a:bodyPr>
              <a:lstStyle>
                <a:defPPr>
                  <a:defRPr lang="zh-CN"/>
                </a:defPPr>
                <a:lvl1pPr>
                  <a:defRPr sz="1600" b="1">
                    <a:solidFill>
                      <a:srgbClr val="FFFFFF"/>
                    </a:solidFill>
                  </a:defRPr>
                </a:lvl1pPr>
              </a:lstStyle>
              <a:p>
                <a:pPr algn="ctr">
                  <a:lnSpc>
                    <a:spcPct val="100000"/>
                  </a:lnSpc>
                </a:pPr>
                <a:r>
                  <a:rPr lang="en-US" altLang="zh-CN" dirty="0" err="1"/>
                  <a:t>RTDETRDecoder</a:t>
                </a:r>
                <a:endParaRPr lang="zh-CN" altLang="en-US" sz="1600" dirty="0"/>
              </a:p>
            </p:txBody>
          </p:sp>
        </p:grpSp>
      </p:grpSp>
      <p:sp>
        <p:nvSpPr>
          <p:cNvPr id="23" name="Title 22">
            <a:extLst>
              <a:ext uri="{FF2B5EF4-FFF2-40B4-BE49-F238E27FC236}">
                <a16:creationId xmlns:a16="http://schemas.microsoft.com/office/drawing/2014/main" id="{B112BC38-C721-ADE1-12FB-5463FD32267F}"/>
              </a:ext>
            </a:extLst>
          </p:cNvPr>
          <p:cNvSpPr>
            <a:spLocks noGrp="1"/>
          </p:cNvSpPr>
          <p:nvPr>
            <p:ph type="title"/>
          </p:nvPr>
        </p:nvSpPr>
        <p:spPr>
          <a:xfrm>
            <a:off x="-1" y="-442204"/>
            <a:ext cx="10638845" cy="1028700"/>
          </a:xfrm>
        </p:spPr>
        <p:txBody>
          <a:bodyPr wrap="square">
            <a:normAutofit/>
          </a:bodyPr>
          <a:lstStyle/>
          <a:p>
            <a:pPr lvl="0"/>
            <a:r>
              <a:rPr lang="en-US" altLang="zh-CN" dirty="0"/>
              <a:t>RT-DETR module details-</a:t>
            </a:r>
            <a:r>
              <a:rPr lang="en-US" altLang="zh-CN" dirty="0" err="1"/>
              <a:t>DeformableTransformerDecoder</a:t>
            </a:r>
            <a:endParaRPr lang="en-US" dirty="0"/>
          </a:p>
        </p:txBody>
      </p:sp>
      <p:sp>
        <p:nvSpPr>
          <p:cNvPr id="18" name="文本框 17">
            <a:extLst>
              <a:ext uri="{FF2B5EF4-FFF2-40B4-BE49-F238E27FC236}">
                <a16:creationId xmlns:a16="http://schemas.microsoft.com/office/drawing/2014/main" id="{5A443B61-F5D6-C0FA-DD73-A21371E31850}"/>
              </a:ext>
            </a:extLst>
          </p:cNvPr>
          <p:cNvSpPr txBox="1"/>
          <p:nvPr/>
        </p:nvSpPr>
        <p:spPr>
          <a:xfrm>
            <a:off x="343869" y="1023762"/>
            <a:ext cx="4834393" cy="923330"/>
          </a:xfrm>
          <a:prstGeom prst="rect">
            <a:avLst/>
          </a:prstGeom>
          <a:noFill/>
        </p:spPr>
        <p:txBody>
          <a:bodyPr wrap="square" rtlCol="0">
            <a:spAutoFit/>
          </a:bodyPr>
          <a:lstStyle/>
          <a:p>
            <a:r>
              <a:rPr lang="en-US" altLang="zh-CN" dirty="0"/>
              <a:t>The most important part of this decoder’s code is ‘</a:t>
            </a:r>
            <a:r>
              <a:rPr lang="en-US" altLang="zh-CN" dirty="0" err="1"/>
              <a:t>cdn</a:t>
            </a:r>
            <a:r>
              <a:rPr lang="en-US" altLang="zh-CN" dirty="0"/>
              <a:t>’ parameter and ‘</a:t>
            </a:r>
            <a:r>
              <a:rPr lang="en-US" altLang="zh-CN" b="1" dirty="0"/>
              <a:t>decoder</a:t>
            </a:r>
            <a:r>
              <a:rPr lang="en-US" altLang="zh-CN" dirty="0"/>
              <a:t>’ parameter.</a:t>
            </a:r>
            <a:endParaRPr lang="zh-CN" altLang="en-US" dirty="0"/>
          </a:p>
        </p:txBody>
      </p:sp>
      <p:pic>
        <p:nvPicPr>
          <p:cNvPr id="4" name="图片 3">
            <a:extLst>
              <a:ext uri="{FF2B5EF4-FFF2-40B4-BE49-F238E27FC236}">
                <a16:creationId xmlns:a16="http://schemas.microsoft.com/office/drawing/2014/main" id="{FF0589AE-0B73-A4A1-92A5-7B8807F68628}"/>
              </a:ext>
            </a:extLst>
          </p:cNvPr>
          <p:cNvPicPr>
            <a:picLocks noChangeAspect="1"/>
          </p:cNvPicPr>
          <p:nvPr/>
        </p:nvPicPr>
        <p:blipFill>
          <a:blip r:embed="rId4"/>
          <a:stretch>
            <a:fillRect/>
          </a:stretch>
        </p:blipFill>
        <p:spPr>
          <a:xfrm>
            <a:off x="610305" y="3489632"/>
            <a:ext cx="5485695" cy="2668372"/>
          </a:xfrm>
          <a:prstGeom prst="rect">
            <a:avLst/>
          </a:prstGeom>
        </p:spPr>
      </p:pic>
      <p:pic>
        <p:nvPicPr>
          <p:cNvPr id="7" name="图片 6">
            <a:extLst>
              <a:ext uri="{FF2B5EF4-FFF2-40B4-BE49-F238E27FC236}">
                <a16:creationId xmlns:a16="http://schemas.microsoft.com/office/drawing/2014/main" id="{AFA53FD0-32B1-9DC8-2769-C8CA6157AE93}"/>
              </a:ext>
            </a:extLst>
          </p:cNvPr>
          <p:cNvPicPr>
            <a:picLocks noChangeAspect="1"/>
          </p:cNvPicPr>
          <p:nvPr/>
        </p:nvPicPr>
        <p:blipFill>
          <a:blip r:embed="rId5"/>
          <a:stretch>
            <a:fillRect/>
          </a:stretch>
        </p:blipFill>
        <p:spPr>
          <a:xfrm>
            <a:off x="6537612" y="4471986"/>
            <a:ext cx="5383392" cy="351831"/>
          </a:xfrm>
          <a:prstGeom prst="rect">
            <a:avLst/>
          </a:prstGeom>
        </p:spPr>
      </p:pic>
      <p:cxnSp>
        <p:nvCxnSpPr>
          <p:cNvPr id="9" name="直接连接符 8">
            <a:extLst>
              <a:ext uri="{FF2B5EF4-FFF2-40B4-BE49-F238E27FC236}">
                <a16:creationId xmlns:a16="http://schemas.microsoft.com/office/drawing/2014/main" id="{B20C7B86-E525-2AF6-3DBA-1C8ED980B107}"/>
              </a:ext>
            </a:extLst>
          </p:cNvPr>
          <p:cNvCxnSpPr/>
          <p:nvPr/>
        </p:nvCxnSpPr>
        <p:spPr>
          <a:xfrm flipV="1">
            <a:off x="8961120" y="3737113"/>
            <a:ext cx="0" cy="60429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F095E3F8-4EBD-897D-A131-D9AD116D730A}"/>
              </a:ext>
            </a:extLst>
          </p:cNvPr>
          <p:cNvCxnSpPr/>
          <p:nvPr/>
        </p:nvCxnSpPr>
        <p:spPr>
          <a:xfrm flipH="1">
            <a:off x="4190337" y="3768918"/>
            <a:ext cx="4778734" cy="20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7534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wrap="square">
            <a:normAutofit/>
          </a:bodyPr>
          <a:lstStyle/>
          <a:p>
            <a:r>
              <a:rPr lang="en-US" altLang="zh-CN" sz="5000" b="0" dirty="0"/>
              <a:t>MRPVT</a:t>
            </a:r>
            <a:br>
              <a:rPr lang="en-US" altLang="zh-CN" dirty="0"/>
            </a:br>
            <a:endParaRPr lang="zh-CN" altLang="en-US" dirty="0"/>
          </a:p>
        </p:txBody>
      </p:sp>
      <p:sp>
        <p:nvSpPr>
          <p:cNvPr id="9" name="Subtitle 8"/>
          <p:cNvSpPr>
            <a:spLocks noGrp="1"/>
          </p:cNvSpPr>
          <p:nvPr>
            <p:ph type="subTitle" sz="quarter" idx="1"/>
          </p:nvPr>
        </p:nvSpPr>
        <p:spPr>
          <a:xfrm>
            <a:off x="6356730" y="4235278"/>
            <a:ext cx="5162170" cy="615176"/>
          </a:xfrm>
        </p:spPr>
        <p:txBody>
          <a:bodyPr wrap="square">
            <a:normAutofit fontScale="70000" lnSpcReduction="20000"/>
          </a:bodyPr>
          <a:lstStyle/>
          <a:p>
            <a:pPr lvl="0"/>
            <a:r>
              <a:rPr lang="en-US" altLang="zh-CN" dirty="0"/>
              <a:t>A novel Multiscale Rain-cutting and Pooling Vision Transformer model for Object Detection on Drone-captured Scenarios</a:t>
            </a:r>
            <a:endParaRPr lang="zh-CN" altLang="en-US" dirty="0"/>
          </a:p>
        </p:txBody>
      </p:sp>
      <p:sp>
        <p:nvSpPr>
          <p:cNvPr id="4" name="Text Placeholder 3"/>
          <p:cNvSpPr>
            <a:spLocks noGrp="1"/>
          </p:cNvSpPr>
          <p:nvPr>
            <p:ph type="body" sz="quarter" idx="13"/>
          </p:nvPr>
        </p:nvSpPr>
        <p:spPr/>
        <p:txBody>
          <a:bodyPr wrap="square">
            <a:normAutofit/>
          </a:bodyPr>
          <a:lstStyle/>
          <a:p>
            <a:pPr lvl="0"/>
            <a:r>
              <a:rPr lang="en-US" altLang="zh-CN" dirty="0"/>
              <a:t>Yiren QIU</a:t>
            </a:r>
            <a:endParaRPr lang="en-US" dirty="0"/>
          </a:p>
        </p:txBody>
      </p:sp>
      <p:sp>
        <p:nvSpPr>
          <p:cNvPr id="7" name="Text Placeholder 6"/>
          <p:cNvSpPr>
            <a:spLocks noGrp="1"/>
          </p:cNvSpPr>
          <p:nvPr>
            <p:ph type="body" sz="quarter" idx="14"/>
          </p:nvPr>
        </p:nvSpPr>
        <p:spPr/>
        <p:txBody>
          <a:bodyPr wrap="none">
            <a:normAutofit/>
          </a:bodyPr>
          <a:lstStyle/>
          <a:p>
            <a:pPr lvl="0"/>
            <a:r>
              <a:rPr lang="en-US" altLang="zh-CN" dirty="0"/>
              <a:t>University OF Bourgogne&amp;&amp;Nanjing Tech University</a:t>
            </a:r>
            <a:endParaRPr lang="en-US" dirty="0"/>
          </a:p>
        </p:txBody>
      </p:sp>
    </p:spTree>
    <p:custDataLst>
      <p:tags r:id="rId1"/>
    </p:custDataLst>
    <p:extLst>
      <p:ext uri="{BB962C8B-B14F-4D97-AF65-F5344CB8AC3E}">
        <p14:creationId xmlns:p14="http://schemas.microsoft.com/office/powerpoint/2010/main" val="2488788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6BF99-D4A7-436E-7A41-5548B3202A6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85F94F29-DFC3-5DCB-EBF1-C4EC29F5FA75}"/>
              </a:ext>
            </a:extLst>
          </p:cNvPr>
          <p:cNvSpPr>
            <a:spLocks noGrp="1"/>
          </p:cNvSpPr>
          <p:nvPr>
            <p:ph type="title"/>
          </p:nvPr>
        </p:nvSpPr>
        <p:spPr>
          <a:xfrm>
            <a:off x="-1" y="-442204"/>
            <a:ext cx="10638845" cy="1028700"/>
          </a:xfrm>
        </p:spPr>
        <p:txBody>
          <a:bodyPr wrap="square">
            <a:normAutofit/>
          </a:bodyPr>
          <a:lstStyle/>
          <a:p>
            <a:pPr lvl="0"/>
            <a:r>
              <a:rPr lang="en-US" altLang="zh-CN" dirty="0"/>
              <a:t>RT-DETR module details-</a:t>
            </a:r>
            <a:r>
              <a:rPr lang="en-US" altLang="zh-CN" dirty="0" err="1"/>
              <a:t>DeformableTransformerDecoder</a:t>
            </a:r>
            <a:endParaRPr lang="en-US" dirty="0"/>
          </a:p>
        </p:txBody>
      </p:sp>
      <p:pic>
        <p:nvPicPr>
          <p:cNvPr id="6" name="图片 5">
            <a:extLst>
              <a:ext uri="{FF2B5EF4-FFF2-40B4-BE49-F238E27FC236}">
                <a16:creationId xmlns:a16="http://schemas.microsoft.com/office/drawing/2014/main" id="{A08DA796-F74E-49DC-E9F9-AB0CDFBCE4FB}"/>
              </a:ext>
            </a:extLst>
          </p:cNvPr>
          <p:cNvPicPr>
            <a:picLocks noChangeAspect="1"/>
          </p:cNvPicPr>
          <p:nvPr/>
        </p:nvPicPr>
        <p:blipFill>
          <a:blip r:embed="rId4"/>
          <a:stretch>
            <a:fillRect/>
          </a:stretch>
        </p:blipFill>
        <p:spPr>
          <a:xfrm>
            <a:off x="1079135" y="663116"/>
            <a:ext cx="4534236" cy="2073124"/>
          </a:xfrm>
          <a:prstGeom prst="rect">
            <a:avLst/>
          </a:prstGeom>
        </p:spPr>
      </p:pic>
      <p:pic>
        <p:nvPicPr>
          <p:cNvPr id="10" name="图片 9">
            <a:extLst>
              <a:ext uri="{FF2B5EF4-FFF2-40B4-BE49-F238E27FC236}">
                <a16:creationId xmlns:a16="http://schemas.microsoft.com/office/drawing/2014/main" id="{CA5F53D8-3E82-BC80-AF3A-B4ED2F46519B}"/>
              </a:ext>
            </a:extLst>
          </p:cNvPr>
          <p:cNvPicPr>
            <a:picLocks noChangeAspect="1"/>
          </p:cNvPicPr>
          <p:nvPr/>
        </p:nvPicPr>
        <p:blipFill>
          <a:blip r:embed="rId5"/>
          <a:stretch>
            <a:fillRect/>
          </a:stretch>
        </p:blipFill>
        <p:spPr>
          <a:xfrm>
            <a:off x="0" y="2902226"/>
            <a:ext cx="7313618" cy="3782433"/>
          </a:xfrm>
          <a:prstGeom prst="rect">
            <a:avLst/>
          </a:prstGeom>
        </p:spPr>
      </p:pic>
      <p:sp>
        <p:nvSpPr>
          <p:cNvPr id="13" name="文本框 12">
            <a:extLst>
              <a:ext uri="{FF2B5EF4-FFF2-40B4-BE49-F238E27FC236}">
                <a16:creationId xmlns:a16="http://schemas.microsoft.com/office/drawing/2014/main" id="{54D37683-52B5-5B34-A9E1-180B834C89C5}"/>
              </a:ext>
            </a:extLst>
          </p:cNvPr>
          <p:cNvSpPr txBox="1"/>
          <p:nvPr/>
        </p:nvSpPr>
        <p:spPr>
          <a:xfrm>
            <a:off x="7572292" y="776348"/>
            <a:ext cx="4619708" cy="923330"/>
          </a:xfrm>
          <a:prstGeom prst="rect">
            <a:avLst/>
          </a:prstGeom>
          <a:noFill/>
        </p:spPr>
        <p:txBody>
          <a:bodyPr wrap="square" rtlCol="0">
            <a:spAutoFit/>
          </a:bodyPr>
          <a:lstStyle/>
          <a:p>
            <a:r>
              <a:rPr lang="en-US" altLang="zh-CN" b="0" i="0" dirty="0">
                <a:solidFill>
                  <a:srgbClr val="000000"/>
                </a:solidFill>
                <a:effectLst/>
                <a:latin typeface="Lato" panose="020F0502020204030203" pitchFamily="34" charset="0"/>
              </a:rPr>
              <a:t>1. Initialize the output size as embedding’s and create an empty list to store the decoded bounding boxes and class scores.</a:t>
            </a:r>
            <a:endParaRPr lang="zh-CN" altLang="en-US" dirty="0"/>
          </a:p>
        </p:txBody>
      </p:sp>
      <p:sp>
        <p:nvSpPr>
          <p:cNvPr id="15" name="文本框 14">
            <a:extLst>
              <a:ext uri="{FF2B5EF4-FFF2-40B4-BE49-F238E27FC236}">
                <a16:creationId xmlns:a16="http://schemas.microsoft.com/office/drawing/2014/main" id="{5A8E2910-080B-B5BA-30A0-6D32EF9FA1A3}"/>
              </a:ext>
            </a:extLst>
          </p:cNvPr>
          <p:cNvSpPr txBox="1"/>
          <p:nvPr/>
        </p:nvSpPr>
        <p:spPr>
          <a:xfrm>
            <a:off x="7572292" y="1812897"/>
            <a:ext cx="4458031" cy="923330"/>
          </a:xfrm>
          <a:prstGeom prst="rect">
            <a:avLst/>
          </a:prstGeom>
          <a:noFill/>
        </p:spPr>
        <p:txBody>
          <a:bodyPr wrap="square" rtlCol="0">
            <a:spAutoFit/>
          </a:bodyPr>
          <a:lstStyle/>
          <a:p>
            <a:r>
              <a:rPr lang="en-US" altLang="zh-CN" b="0" i="0" dirty="0">
                <a:solidFill>
                  <a:srgbClr val="000000"/>
                </a:solidFill>
                <a:effectLst/>
                <a:latin typeface="Lato" panose="020F0502020204030203" pitchFamily="34" charset="0"/>
              </a:rPr>
              <a:t>2. Apply the Sigmoid function to `</a:t>
            </a:r>
            <a:r>
              <a:rPr lang="en-US" altLang="zh-CN" b="0" i="0" dirty="0" err="1">
                <a:solidFill>
                  <a:srgbClr val="000000"/>
                </a:solidFill>
                <a:effectLst/>
                <a:latin typeface="Lato" panose="020F0502020204030203" pitchFamily="34" charset="0"/>
              </a:rPr>
              <a:t>refer_bbox</a:t>
            </a:r>
            <a:r>
              <a:rPr lang="en-US" altLang="zh-CN" b="0" i="0" dirty="0">
                <a:solidFill>
                  <a:srgbClr val="000000"/>
                </a:solidFill>
                <a:effectLst/>
                <a:latin typeface="Lato" panose="020F0502020204030203" pitchFamily="34" charset="0"/>
              </a:rPr>
              <a:t>`, constraining its values within the range (0, 1).</a:t>
            </a:r>
            <a:endParaRPr lang="zh-CN" altLang="en-US" dirty="0"/>
          </a:p>
        </p:txBody>
      </p:sp>
      <p:sp>
        <p:nvSpPr>
          <p:cNvPr id="17" name="文本框 16">
            <a:extLst>
              <a:ext uri="{FF2B5EF4-FFF2-40B4-BE49-F238E27FC236}">
                <a16:creationId xmlns:a16="http://schemas.microsoft.com/office/drawing/2014/main" id="{10F6CD88-643F-E51B-5BB1-60D1E033743F}"/>
              </a:ext>
            </a:extLst>
          </p:cNvPr>
          <p:cNvSpPr txBox="1"/>
          <p:nvPr/>
        </p:nvSpPr>
        <p:spPr>
          <a:xfrm>
            <a:off x="7649155" y="2902226"/>
            <a:ext cx="4317558" cy="3970318"/>
          </a:xfrm>
          <a:prstGeom prst="rect">
            <a:avLst/>
          </a:prstGeom>
          <a:noFill/>
        </p:spPr>
        <p:txBody>
          <a:bodyPr wrap="square" rtlCol="0">
            <a:spAutoFit/>
          </a:bodyPr>
          <a:lstStyle/>
          <a:p>
            <a:r>
              <a:rPr lang="en-US" altLang="zh-CN" b="0" i="0" dirty="0">
                <a:solidFill>
                  <a:srgbClr val="000000"/>
                </a:solidFill>
                <a:effectLst/>
                <a:latin typeface="Lato" panose="020F0502020204030203" pitchFamily="34" charset="0"/>
              </a:rPr>
              <a:t>3. Iterate through the decoder layers:</a:t>
            </a:r>
          </a:p>
          <a:p>
            <a:pPr marL="285750" indent="-285750">
              <a:buFontTx/>
              <a:buChar char="-"/>
            </a:pPr>
            <a:r>
              <a:rPr lang="en-US" altLang="zh-CN" b="0" i="0" dirty="0">
                <a:solidFill>
                  <a:srgbClr val="000000"/>
                </a:solidFill>
                <a:effectLst/>
                <a:latin typeface="Lato" panose="020F0502020204030203" pitchFamily="34" charset="0"/>
              </a:rPr>
              <a:t>Pass the current layer's output, reference bounding boxes, image features to the current layer and obtain the updated output. </a:t>
            </a:r>
          </a:p>
          <a:p>
            <a:pPr marL="285750" indent="-285750">
              <a:buFontTx/>
              <a:buChar char="-"/>
            </a:pPr>
            <a:r>
              <a:rPr lang="en-US" altLang="zh-CN" b="0" i="0" dirty="0">
                <a:solidFill>
                  <a:srgbClr val="000000"/>
                </a:solidFill>
                <a:effectLst/>
                <a:latin typeface="Lato" panose="020F0502020204030203" pitchFamily="34" charset="0"/>
              </a:rPr>
              <a:t>Use `</a:t>
            </a:r>
            <a:r>
              <a:rPr lang="en-US" altLang="zh-CN" b="0" i="0" dirty="0" err="1">
                <a:solidFill>
                  <a:srgbClr val="000000"/>
                </a:solidFill>
                <a:effectLst/>
                <a:latin typeface="Lato" panose="020F0502020204030203" pitchFamily="34" charset="0"/>
              </a:rPr>
              <a:t>bbox_head</a:t>
            </a:r>
            <a:r>
              <a:rPr lang="en-US" altLang="zh-CN" b="0" i="0" dirty="0">
                <a:solidFill>
                  <a:srgbClr val="000000"/>
                </a:solidFill>
                <a:effectLst/>
                <a:latin typeface="Lato" panose="020F0502020204030203" pitchFamily="34" charset="0"/>
              </a:rPr>
              <a:t>` to predict new bounding boxes and refine them by adding them to the inverse Sigmoid of the reference bounding boxes.</a:t>
            </a:r>
            <a:endParaRPr lang="en-US" altLang="zh-CN" dirty="0">
              <a:solidFill>
                <a:srgbClr val="000000"/>
              </a:solidFill>
              <a:latin typeface="Lato" panose="020F0502020204030203" pitchFamily="34" charset="0"/>
            </a:endParaRPr>
          </a:p>
          <a:p>
            <a:pPr marL="285750" indent="-285750">
              <a:buFontTx/>
              <a:buChar char="-"/>
            </a:pPr>
            <a:r>
              <a:rPr lang="en-US" altLang="zh-CN" b="0" i="0" dirty="0">
                <a:solidFill>
                  <a:srgbClr val="000000"/>
                </a:solidFill>
                <a:effectLst/>
                <a:latin typeface="Lato" panose="020F0502020204030203" pitchFamily="34" charset="0"/>
              </a:rPr>
              <a:t>in training mode, predict class scores for each layer and selectively store the refined bounding boxes based on whether it is the first layer or a subsequent layer</a:t>
            </a:r>
            <a:endParaRPr lang="zh-CN" altLang="en-US" dirty="0"/>
          </a:p>
        </p:txBody>
      </p:sp>
    </p:spTree>
    <p:custDataLst>
      <p:tags r:id="rId1"/>
    </p:custDataLst>
    <p:extLst>
      <p:ext uri="{BB962C8B-B14F-4D97-AF65-F5344CB8AC3E}">
        <p14:creationId xmlns:p14="http://schemas.microsoft.com/office/powerpoint/2010/main" val="3817571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E4A02-105C-FDD4-B269-7A91BE533AA2}"/>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62A5281A-376F-D078-CE24-6401D869B424}"/>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pic>
        <p:nvPicPr>
          <p:cNvPr id="5" name="图片 4">
            <a:extLst>
              <a:ext uri="{FF2B5EF4-FFF2-40B4-BE49-F238E27FC236}">
                <a16:creationId xmlns:a16="http://schemas.microsoft.com/office/drawing/2014/main" id="{DFBDBDAF-875D-96C2-4F28-C72388965CBC}"/>
              </a:ext>
            </a:extLst>
          </p:cNvPr>
          <p:cNvPicPr>
            <a:picLocks noChangeAspect="1"/>
          </p:cNvPicPr>
          <p:nvPr/>
        </p:nvPicPr>
        <p:blipFill>
          <a:blip r:embed="rId4"/>
          <a:stretch>
            <a:fillRect/>
          </a:stretch>
        </p:blipFill>
        <p:spPr>
          <a:xfrm>
            <a:off x="2545598" y="1647861"/>
            <a:ext cx="6890602" cy="4147122"/>
          </a:xfrm>
          <a:prstGeom prst="rect">
            <a:avLst/>
          </a:prstGeom>
        </p:spPr>
      </p:pic>
      <p:grpSp>
        <p:nvGrpSpPr>
          <p:cNvPr id="15" name="组合 14">
            <a:extLst>
              <a:ext uri="{FF2B5EF4-FFF2-40B4-BE49-F238E27FC236}">
                <a16:creationId xmlns:a16="http://schemas.microsoft.com/office/drawing/2014/main" id="{E894A67B-CA12-AB7C-A34C-2BB26609875B}"/>
              </a:ext>
            </a:extLst>
          </p:cNvPr>
          <p:cNvGrpSpPr/>
          <p:nvPr/>
        </p:nvGrpSpPr>
        <p:grpSpPr>
          <a:xfrm>
            <a:off x="128198" y="876424"/>
            <a:ext cx="444222" cy="444220"/>
            <a:chOff x="191283" y="945036"/>
            <a:chExt cx="444222" cy="444220"/>
          </a:xfrm>
        </p:grpSpPr>
        <p:sp>
          <p:nvSpPr>
            <p:cNvPr id="8" name="Oval 66">
              <a:extLst>
                <a:ext uri="{FF2B5EF4-FFF2-40B4-BE49-F238E27FC236}">
                  <a16:creationId xmlns:a16="http://schemas.microsoft.com/office/drawing/2014/main" id="{658DC7F5-9AF4-1B18-6518-96DB507F4B6B}"/>
                </a:ext>
              </a:extLst>
            </p:cNvPr>
            <p:cNvSpPr/>
            <p:nvPr/>
          </p:nvSpPr>
          <p:spPr>
            <a:xfrm>
              <a:off x="191283" y="945036"/>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9" name="Freeform: Shape 67">
              <a:extLst>
                <a:ext uri="{FF2B5EF4-FFF2-40B4-BE49-F238E27FC236}">
                  <a16:creationId xmlns:a16="http://schemas.microsoft.com/office/drawing/2014/main" id="{572B59C3-98DF-955F-8493-51C7D0101BC1}"/>
                </a:ext>
              </a:extLst>
            </p:cNvPr>
            <p:cNvSpPr/>
            <p:nvPr/>
          </p:nvSpPr>
          <p:spPr bwMode="auto">
            <a:xfrm>
              <a:off x="301599" y="1071570"/>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grpSp>
        <p:nvGrpSpPr>
          <p:cNvPr id="14" name="组合 13">
            <a:extLst>
              <a:ext uri="{FF2B5EF4-FFF2-40B4-BE49-F238E27FC236}">
                <a16:creationId xmlns:a16="http://schemas.microsoft.com/office/drawing/2014/main" id="{079525AB-CC80-8EBC-1E8A-D070A9AFBFEE}"/>
              </a:ext>
            </a:extLst>
          </p:cNvPr>
          <p:cNvGrpSpPr/>
          <p:nvPr/>
        </p:nvGrpSpPr>
        <p:grpSpPr>
          <a:xfrm>
            <a:off x="9489959" y="876424"/>
            <a:ext cx="444222" cy="444220"/>
            <a:chOff x="9397568" y="773904"/>
            <a:chExt cx="444222" cy="444220"/>
          </a:xfrm>
        </p:grpSpPr>
        <p:sp>
          <p:nvSpPr>
            <p:cNvPr id="12" name="Oval 66">
              <a:extLst>
                <a:ext uri="{FF2B5EF4-FFF2-40B4-BE49-F238E27FC236}">
                  <a16:creationId xmlns:a16="http://schemas.microsoft.com/office/drawing/2014/main" id="{05A107CD-585D-F6B1-FAF7-32FBFC298553}"/>
                </a:ext>
              </a:extLst>
            </p:cNvPr>
            <p:cNvSpPr/>
            <p:nvPr/>
          </p:nvSpPr>
          <p:spPr>
            <a:xfrm>
              <a:off x="9397568" y="773904"/>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13" name="Freeform: Shape 67">
              <a:extLst>
                <a:ext uri="{FF2B5EF4-FFF2-40B4-BE49-F238E27FC236}">
                  <a16:creationId xmlns:a16="http://schemas.microsoft.com/office/drawing/2014/main" id="{E185CA6A-8221-ED12-9A72-E5CFD2741A83}"/>
                </a:ext>
              </a:extLst>
            </p:cNvPr>
            <p:cNvSpPr/>
            <p:nvPr/>
          </p:nvSpPr>
          <p:spPr bwMode="auto">
            <a:xfrm>
              <a:off x="9507884" y="900438"/>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sp>
        <p:nvSpPr>
          <p:cNvPr id="16" name="文本框 15">
            <a:extLst>
              <a:ext uri="{FF2B5EF4-FFF2-40B4-BE49-F238E27FC236}">
                <a16:creationId xmlns:a16="http://schemas.microsoft.com/office/drawing/2014/main" id="{7DD2167B-C622-6596-7104-03855D634141}"/>
              </a:ext>
            </a:extLst>
          </p:cNvPr>
          <p:cNvSpPr txBox="1"/>
          <p:nvPr/>
        </p:nvSpPr>
        <p:spPr>
          <a:xfrm>
            <a:off x="2830664" y="5891917"/>
            <a:ext cx="6353093" cy="369332"/>
          </a:xfrm>
          <a:prstGeom prst="rect">
            <a:avLst/>
          </a:prstGeom>
          <a:noFill/>
        </p:spPr>
        <p:txBody>
          <a:bodyPr wrap="square" rtlCol="0">
            <a:spAutoFit/>
          </a:bodyPr>
          <a:lstStyle/>
          <a:p>
            <a:pPr algn="ctr"/>
            <a:r>
              <a:rPr lang="en-US" altLang="zh-CN" dirty="0"/>
              <a:t>A simple go-over about the SC and DSC</a:t>
            </a:r>
            <a:endParaRPr lang="zh-CN" altLang="en-US" dirty="0"/>
          </a:p>
        </p:txBody>
      </p:sp>
      <p:sp>
        <p:nvSpPr>
          <p:cNvPr id="17" name="文本框 16">
            <a:extLst>
              <a:ext uri="{FF2B5EF4-FFF2-40B4-BE49-F238E27FC236}">
                <a16:creationId xmlns:a16="http://schemas.microsoft.com/office/drawing/2014/main" id="{39F20575-A27F-1C7A-7B75-3E7E298CED9B}"/>
              </a:ext>
            </a:extLst>
          </p:cNvPr>
          <p:cNvSpPr txBox="1"/>
          <p:nvPr/>
        </p:nvSpPr>
        <p:spPr>
          <a:xfrm>
            <a:off x="79513" y="1455089"/>
            <a:ext cx="2536466" cy="535531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Compared to channel-sparse convolution, channel-dense convolution does </a:t>
            </a:r>
            <a:r>
              <a:rPr lang="en-US" altLang="zh-CN" b="1" dirty="0">
                <a:latin typeface="Calibri" panose="020F0502020204030204" pitchFamily="34" charset="0"/>
                <a:ea typeface="Calibri" panose="020F0502020204030204" pitchFamily="34" charset="0"/>
                <a:cs typeface="Calibri" panose="020F0502020204030204" pitchFamily="34" charset="0"/>
              </a:rPr>
              <a:t>not completely sever the connections</a:t>
            </a:r>
            <a:r>
              <a:rPr lang="en-US" altLang="zh-CN" dirty="0">
                <a:latin typeface="Calibri" panose="020F0502020204030204" pitchFamily="34" charset="0"/>
                <a:ea typeface="Calibri" panose="020F0502020204030204" pitchFamily="34" charset="0"/>
                <a:cs typeface="Calibri" panose="020F0502020204030204" pitchFamily="34" charset="0"/>
              </a:rPr>
              <a:t> between channels; instead, it strives to preserve these connections as much as possible. Channel-sparse convolution, in its computational process, independently processes information for each channel, thereby </a:t>
            </a:r>
            <a:r>
              <a:rPr lang="en-US" altLang="zh-CN" b="1" dirty="0">
                <a:latin typeface="Calibri" panose="020F0502020204030204" pitchFamily="34" charset="0"/>
                <a:ea typeface="Calibri" panose="020F0502020204030204" pitchFamily="34" charset="0"/>
                <a:cs typeface="Calibri" panose="020F0502020204030204" pitchFamily="34" charset="0"/>
              </a:rPr>
              <a:t>weakening the interaction of information between channels.</a:t>
            </a:r>
            <a:endParaRPr lang="zh-CN" altLang="en-US" b="1" dirty="0">
              <a:latin typeface="Calibri" panose="020F0502020204030204" pitchFamily="34" charset="0"/>
              <a:cs typeface="Calibri" panose="020F0502020204030204" pitchFamily="34" charset="0"/>
            </a:endParaRPr>
          </a:p>
        </p:txBody>
      </p:sp>
      <p:sp>
        <p:nvSpPr>
          <p:cNvPr id="18" name="文本框 17">
            <a:extLst>
              <a:ext uri="{FF2B5EF4-FFF2-40B4-BE49-F238E27FC236}">
                <a16:creationId xmlns:a16="http://schemas.microsoft.com/office/drawing/2014/main" id="{6A3876BE-0000-74D7-D764-E74103677B82}"/>
              </a:ext>
            </a:extLst>
          </p:cNvPr>
          <p:cNvSpPr txBox="1"/>
          <p:nvPr/>
        </p:nvSpPr>
        <p:spPr>
          <a:xfrm>
            <a:off x="705540" y="887824"/>
            <a:ext cx="2626057" cy="646331"/>
          </a:xfrm>
          <a:prstGeom prst="rect">
            <a:avLst/>
          </a:prstGeom>
          <a:noFill/>
        </p:spPr>
        <p:txBody>
          <a:bodyPr wrap="square" rtlCol="0">
            <a:spAutoFit/>
          </a:bodyPr>
          <a:lstStyle/>
          <a:p>
            <a:r>
              <a:rPr lang="en-US" altLang="zh-CN" b="1" dirty="0"/>
              <a:t>Channel – dense Conv</a:t>
            </a:r>
            <a:endParaRPr lang="zh-CN" altLang="en-US" b="1" dirty="0"/>
          </a:p>
        </p:txBody>
      </p:sp>
      <p:sp>
        <p:nvSpPr>
          <p:cNvPr id="19" name="文本框 18">
            <a:extLst>
              <a:ext uri="{FF2B5EF4-FFF2-40B4-BE49-F238E27FC236}">
                <a16:creationId xmlns:a16="http://schemas.microsoft.com/office/drawing/2014/main" id="{C4BE9BEC-391F-6A07-4CC4-35EF6FA597AF}"/>
              </a:ext>
            </a:extLst>
          </p:cNvPr>
          <p:cNvSpPr txBox="1"/>
          <p:nvPr/>
        </p:nvSpPr>
        <p:spPr>
          <a:xfrm>
            <a:off x="10087205" y="903858"/>
            <a:ext cx="2626057" cy="646331"/>
          </a:xfrm>
          <a:prstGeom prst="rect">
            <a:avLst/>
          </a:prstGeom>
          <a:noFill/>
        </p:spPr>
        <p:txBody>
          <a:bodyPr wrap="square" rtlCol="0">
            <a:spAutoFit/>
          </a:bodyPr>
          <a:lstStyle/>
          <a:p>
            <a:r>
              <a:rPr lang="en-US" altLang="zh-CN" b="1" dirty="0"/>
              <a:t>Channel – sparse Conv</a:t>
            </a:r>
            <a:endParaRPr lang="zh-CN" altLang="en-US" b="1" dirty="0"/>
          </a:p>
        </p:txBody>
      </p:sp>
      <p:sp>
        <p:nvSpPr>
          <p:cNvPr id="20" name="文本框 19">
            <a:extLst>
              <a:ext uri="{FF2B5EF4-FFF2-40B4-BE49-F238E27FC236}">
                <a16:creationId xmlns:a16="http://schemas.microsoft.com/office/drawing/2014/main" id="{A0AD9942-44DC-4979-FEFA-83BCB3D066AC}"/>
              </a:ext>
            </a:extLst>
          </p:cNvPr>
          <p:cNvSpPr txBox="1"/>
          <p:nvPr/>
        </p:nvSpPr>
        <p:spPr>
          <a:xfrm>
            <a:off x="9703055" y="1550189"/>
            <a:ext cx="2343171" cy="4524315"/>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Previous works mostly utilize depth-wise separable convolution (DSC) to </a:t>
            </a:r>
            <a:r>
              <a:rPr lang="en-US" altLang="zh-CN" b="1" dirty="0">
                <a:latin typeface="Calibri" panose="020F0502020204030204" pitchFamily="34" charset="0"/>
                <a:ea typeface="Calibri" panose="020F0502020204030204" pitchFamily="34" charset="0"/>
                <a:cs typeface="Calibri" panose="020F0502020204030204" pitchFamily="34" charset="0"/>
              </a:rPr>
              <a:t>reduce parameters </a:t>
            </a:r>
            <a:r>
              <a:rPr lang="en-US" altLang="zh-CN" dirty="0">
                <a:latin typeface="Calibri" panose="020F0502020204030204" pitchFamily="34" charset="0"/>
                <a:ea typeface="Calibri" panose="020F0502020204030204" pitchFamily="34" charset="0"/>
                <a:cs typeface="Calibri" panose="020F0502020204030204" pitchFamily="34" charset="0"/>
              </a:rPr>
              <a:t>and floating-point operations (FLOPs, the number of multiply-adds). The lightweight effect of DSC is clear, see Appendix, but its disadvantages are also evident: </a:t>
            </a:r>
            <a:r>
              <a:rPr lang="en-US" altLang="zh-CN" u="sng" dirty="0">
                <a:latin typeface="Calibri" panose="020F0502020204030204" pitchFamily="34" charset="0"/>
                <a:ea typeface="Calibri" panose="020F0502020204030204" pitchFamily="34" charset="0"/>
                <a:cs typeface="Calibri" panose="020F0502020204030204" pitchFamily="34" charset="0"/>
              </a:rPr>
              <a:t>the channels information of input images is separated in the calculation process</a:t>
            </a:r>
            <a:r>
              <a:rPr lang="en-US" altLang="zh-CN" dirty="0">
                <a:latin typeface="Calibri" panose="020F0502020204030204" pitchFamily="34" charset="0"/>
                <a:ea typeface="Calibri" panose="020F0502020204030204" pitchFamily="34" charset="0"/>
                <a:cs typeface="Calibri" panose="020F0502020204030204" pitchFamily="34" charset="0"/>
              </a:rPr>
              <a:t>.</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097498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07FF-A29D-A0D5-B3AD-92CFA2A35ABD}"/>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6A7BBC2A-251F-D6DF-DDCF-83CDB5644544}"/>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sp>
        <p:nvSpPr>
          <p:cNvPr id="2" name="Rectangle: Rounded Corners 18">
            <a:extLst>
              <a:ext uri="{FF2B5EF4-FFF2-40B4-BE49-F238E27FC236}">
                <a16:creationId xmlns:a16="http://schemas.microsoft.com/office/drawing/2014/main" id="{2268A6A4-0959-726C-E57D-E51B82F74BDE}"/>
              </a:ext>
            </a:extLst>
          </p:cNvPr>
          <p:cNvSpPr/>
          <p:nvPr/>
        </p:nvSpPr>
        <p:spPr>
          <a:xfrm>
            <a:off x="311646" y="3689404"/>
            <a:ext cx="11568707" cy="2918129"/>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4" name="图片 3">
            <a:extLst>
              <a:ext uri="{FF2B5EF4-FFF2-40B4-BE49-F238E27FC236}">
                <a16:creationId xmlns:a16="http://schemas.microsoft.com/office/drawing/2014/main" id="{3CCDAD52-7B63-E195-BD1B-F9813E93ADF9}"/>
              </a:ext>
            </a:extLst>
          </p:cNvPr>
          <p:cNvPicPr>
            <a:picLocks noChangeAspect="1"/>
          </p:cNvPicPr>
          <p:nvPr/>
        </p:nvPicPr>
        <p:blipFill>
          <a:blip r:embed="rId4"/>
          <a:stretch>
            <a:fillRect/>
          </a:stretch>
        </p:blipFill>
        <p:spPr>
          <a:xfrm>
            <a:off x="2702959" y="3790888"/>
            <a:ext cx="6786082" cy="2426442"/>
          </a:xfrm>
          <a:prstGeom prst="rect">
            <a:avLst/>
          </a:prstGeom>
        </p:spPr>
      </p:pic>
      <p:sp>
        <p:nvSpPr>
          <p:cNvPr id="11" name="文本框 10">
            <a:extLst>
              <a:ext uri="{FF2B5EF4-FFF2-40B4-BE49-F238E27FC236}">
                <a16:creationId xmlns:a16="http://schemas.microsoft.com/office/drawing/2014/main" id="{E5B6493D-8619-6797-0C2D-C17B6BC63372}"/>
              </a:ext>
            </a:extLst>
          </p:cNvPr>
          <p:cNvSpPr txBox="1"/>
          <p:nvPr/>
        </p:nvSpPr>
        <p:spPr>
          <a:xfrm>
            <a:off x="2488758" y="6217330"/>
            <a:ext cx="7068710" cy="369332"/>
          </a:xfrm>
          <a:prstGeom prst="rect">
            <a:avLst/>
          </a:prstGeom>
          <a:noFill/>
        </p:spPr>
        <p:txBody>
          <a:bodyPr wrap="square" rtlCol="0">
            <a:spAutoFit/>
          </a:bodyPr>
          <a:lstStyle/>
          <a:p>
            <a:pPr algn="ctr"/>
            <a:r>
              <a:rPr lang="en-US" altLang="zh-CN" dirty="0" err="1">
                <a:solidFill>
                  <a:schemeClr val="bg1"/>
                </a:solidFill>
              </a:rPr>
              <a:t>GSConv</a:t>
            </a:r>
            <a:r>
              <a:rPr lang="en-US" altLang="zh-CN" dirty="0">
                <a:solidFill>
                  <a:schemeClr val="bg1"/>
                </a:solidFill>
              </a:rPr>
              <a:t> Design</a:t>
            </a:r>
            <a:endParaRPr lang="zh-CN" altLang="en-US" dirty="0">
              <a:solidFill>
                <a:schemeClr val="bg1"/>
              </a:solidFill>
            </a:endParaRPr>
          </a:p>
        </p:txBody>
      </p:sp>
      <p:sp>
        <p:nvSpPr>
          <p:cNvPr id="21" name="文本框 20">
            <a:extLst>
              <a:ext uri="{FF2B5EF4-FFF2-40B4-BE49-F238E27FC236}">
                <a16:creationId xmlns:a16="http://schemas.microsoft.com/office/drawing/2014/main" id="{7ABBD1E0-11FD-A0F0-50B1-F451CE70460F}"/>
              </a:ext>
            </a:extLst>
          </p:cNvPr>
          <p:cNvSpPr txBox="1"/>
          <p:nvPr/>
        </p:nvSpPr>
        <p:spPr>
          <a:xfrm>
            <a:off x="779228" y="1119712"/>
            <a:ext cx="10352598" cy="2031325"/>
          </a:xfrm>
          <a:prstGeom prst="rect">
            <a:avLst/>
          </a:prstGeom>
          <a:noFill/>
        </p:spPr>
        <p:txBody>
          <a:bodyPr wrap="square" rtlCol="0">
            <a:spAutoFit/>
          </a:bodyPr>
          <a:lstStyle/>
          <a:p>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achieves near-standard convolution representation capabilities </a:t>
            </a:r>
            <a:r>
              <a:rPr lang="en-US" altLang="zh-CN" u="sng" dirty="0">
                <a:latin typeface="Calibri" panose="020F0502020204030204" pitchFamily="34" charset="0"/>
                <a:ea typeface="Calibri" panose="020F0502020204030204" pitchFamily="34" charset="0"/>
                <a:cs typeface="Calibri" panose="020F0502020204030204" pitchFamily="34" charset="0"/>
              </a:rPr>
              <a:t>through the largely preserved hidden connections between channels</a:t>
            </a:r>
            <a:r>
              <a:rPr lang="en-US" altLang="zh-CN" dirty="0">
                <a:latin typeface="Calibri" panose="020F0502020204030204" pitchFamily="34" charset="0"/>
                <a:ea typeface="Calibri" panose="020F0502020204030204" pitchFamily="34" charset="0"/>
                <a:cs typeface="Calibri" panose="020F0502020204030204" pitchFamily="34" charset="0"/>
              </a:rPr>
              <a:t>. It uses a </a:t>
            </a:r>
            <a:r>
              <a:rPr lang="en-US" altLang="zh-CN" u="sng" dirty="0">
                <a:latin typeface="Calibri" panose="020F0502020204030204" pitchFamily="34" charset="0"/>
                <a:ea typeface="Calibri" panose="020F0502020204030204" pitchFamily="34" charset="0"/>
                <a:cs typeface="Calibri" panose="020F0502020204030204" pitchFamily="34" charset="0"/>
              </a:rPr>
              <a:t>Shuffle operation </a:t>
            </a:r>
            <a:r>
              <a:rPr lang="en-US" altLang="zh-CN" dirty="0">
                <a:latin typeface="Calibri" panose="020F0502020204030204" pitchFamily="34" charset="0"/>
                <a:ea typeface="Calibri" panose="020F0502020204030204" pitchFamily="34" charset="0"/>
                <a:cs typeface="Calibri" panose="020F0502020204030204" pitchFamily="34" charset="0"/>
              </a:rPr>
              <a:t>to mix features generated by SC into the output of DSC, enabling the exchange of local feature information across different channels without additional computation. This process, which incorporates a DSC layer and a Shuffle operation, enhances the model's nonlinear expressive capabilities. </a:t>
            </a:r>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performs exceptionally well in lightweight models due to these capabilities. It is primarily used in the model's Neck section to accelerate inference speed and maintain accuracy. At this stage, the feature maps have become sufficiently elongated.</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129126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2A276-CD68-F7EE-8F40-23AAD8DB14B8}"/>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211377E3-1E46-B091-353E-E00A253F8233}"/>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sp>
        <p:nvSpPr>
          <p:cNvPr id="2" name="Rectangle: Rounded Corners 18">
            <a:extLst>
              <a:ext uri="{FF2B5EF4-FFF2-40B4-BE49-F238E27FC236}">
                <a16:creationId xmlns:a16="http://schemas.microsoft.com/office/drawing/2014/main" id="{0F9090F6-8FB3-6F22-6692-A9F24FA5C0EE}"/>
              </a:ext>
            </a:extLst>
          </p:cNvPr>
          <p:cNvSpPr/>
          <p:nvPr/>
        </p:nvSpPr>
        <p:spPr>
          <a:xfrm>
            <a:off x="112864" y="1083262"/>
            <a:ext cx="8053126" cy="4538310"/>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文本框 10">
            <a:extLst>
              <a:ext uri="{FF2B5EF4-FFF2-40B4-BE49-F238E27FC236}">
                <a16:creationId xmlns:a16="http://schemas.microsoft.com/office/drawing/2014/main" id="{3500B745-5308-5AB4-07F3-0B707FA286EF}"/>
              </a:ext>
            </a:extLst>
          </p:cNvPr>
          <p:cNvSpPr txBox="1"/>
          <p:nvPr/>
        </p:nvSpPr>
        <p:spPr>
          <a:xfrm>
            <a:off x="319597" y="5252240"/>
            <a:ext cx="7068710" cy="369332"/>
          </a:xfrm>
          <a:prstGeom prst="rect">
            <a:avLst/>
          </a:prstGeom>
          <a:noFill/>
        </p:spPr>
        <p:txBody>
          <a:bodyPr wrap="square" rtlCol="0">
            <a:spAutoFit/>
          </a:bodyPr>
          <a:lstStyle/>
          <a:p>
            <a:pPr algn="ctr"/>
            <a:r>
              <a:rPr lang="en-US" altLang="zh-CN" dirty="0" err="1">
                <a:solidFill>
                  <a:schemeClr val="bg1"/>
                </a:solidFill>
              </a:rPr>
              <a:t>GSConv</a:t>
            </a:r>
            <a:r>
              <a:rPr lang="en-US" altLang="zh-CN" dirty="0">
                <a:solidFill>
                  <a:schemeClr val="bg1"/>
                </a:solidFill>
              </a:rPr>
              <a:t> Design in codes</a:t>
            </a:r>
            <a:endParaRPr lang="zh-CN" altLang="en-US" dirty="0">
              <a:solidFill>
                <a:schemeClr val="bg1"/>
              </a:solidFill>
            </a:endParaRPr>
          </a:p>
        </p:txBody>
      </p:sp>
      <p:pic>
        <p:nvPicPr>
          <p:cNvPr id="5" name="图片 4">
            <a:extLst>
              <a:ext uri="{FF2B5EF4-FFF2-40B4-BE49-F238E27FC236}">
                <a16:creationId xmlns:a16="http://schemas.microsoft.com/office/drawing/2014/main" id="{A927BF35-0B3A-04FA-DFBC-A28712F2196D}"/>
              </a:ext>
            </a:extLst>
          </p:cNvPr>
          <p:cNvPicPr>
            <a:picLocks noChangeAspect="1"/>
          </p:cNvPicPr>
          <p:nvPr/>
        </p:nvPicPr>
        <p:blipFill>
          <a:blip r:embed="rId4"/>
          <a:stretch>
            <a:fillRect/>
          </a:stretch>
        </p:blipFill>
        <p:spPr>
          <a:xfrm>
            <a:off x="319597" y="1202633"/>
            <a:ext cx="7571729" cy="4047316"/>
          </a:xfrm>
          <a:prstGeom prst="rect">
            <a:avLst/>
          </a:prstGeom>
        </p:spPr>
      </p:pic>
      <p:sp>
        <p:nvSpPr>
          <p:cNvPr id="8" name="文本框 7">
            <a:extLst>
              <a:ext uri="{FF2B5EF4-FFF2-40B4-BE49-F238E27FC236}">
                <a16:creationId xmlns:a16="http://schemas.microsoft.com/office/drawing/2014/main" id="{22EEAAAD-AF48-5425-A531-EF7304579757}"/>
              </a:ext>
            </a:extLst>
          </p:cNvPr>
          <p:cNvSpPr txBox="1"/>
          <p:nvPr/>
        </p:nvSpPr>
        <p:spPr>
          <a:xfrm>
            <a:off x="8722581" y="1717482"/>
            <a:ext cx="3149822" cy="286232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In essence, </a:t>
            </a:r>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mitigates accuracy loss from complete DSC operation by selectively applying dense convolution to </a:t>
            </a:r>
            <a:r>
              <a:rPr lang="en-US" altLang="zh-CN" b="1" dirty="0">
                <a:latin typeface="Calibri" panose="020F0502020204030204" pitchFamily="34" charset="0"/>
                <a:ea typeface="Calibri" panose="020F0502020204030204" pitchFamily="34" charset="0"/>
                <a:cs typeface="Calibri" panose="020F0502020204030204" pitchFamily="34" charset="0"/>
              </a:rPr>
              <a:t>half of the feature channels </a:t>
            </a:r>
            <a:r>
              <a:rPr lang="en-US" altLang="zh-CN" dirty="0">
                <a:latin typeface="Calibri" panose="020F0502020204030204" pitchFamily="34" charset="0"/>
                <a:ea typeface="Calibri" panose="020F0502020204030204" pitchFamily="34" charset="0"/>
                <a:cs typeface="Calibri" panose="020F0502020204030204" pitchFamily="34" charset="0"/>
              </a:rPr>
              <a:t>and sparse convolution to the other half. The two sets of features are then shuffled and concatenated to form the final output features.</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154632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3F044-A2AF-524B-626F-BE4D332DD79D}"/>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4D9746F9-7DB7-9B76-746D-1F19AB8549E9}"/>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sp>
        <p:nvSpPr>
          <p:cNvPr id="2" name="Rectangle: Rounded Corners 18">
            <a:extLst>
              <a:ext uri="{FF2B5EF4-FFF2-40B4-BE49-F238E27FC236}">
                <a16:creationId xmlns:a16="http://schemas.microsoft.com/office/drawing/2014/main" id="{F3AF85CF-8A54-D723-F161-FA8EE062D06A}"/>
              </a:ext>
            </a:extLst>
          </p:cNvPr>
          <p:cNvSpPr/>
          <p:nvPr/>
        </p:nvSpPr>
        <p:spPr>
          <a:xfrm>
            <a:off x="236663" y="2319690"/>
            <a:ext cx="11718674" cy="4538310"/>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文本框 10">
            <a:extLst>
              <a:ext uri="{FF2B5EF4-FFF2-40B4-BE49-F238E27FC236}">
                <a16:creationId xmlns:a16="http://schemas.microsoft.com/office/drawing/2014/main" id="{527F8D7C-0FEA-6C46-E3F4-86A6E20BDE36}"/>
              </a:ext>
            </a:extLst>
          </p:cNvPr>
          <p:cNvSpPr txBox="1"/>
          <p:nvPr/>
        </p:nvSpPr>
        <p:spPr>
          <a:xfrm>
            <a:off x="2612776" y="6285910"/>
            <a:ext cx="7068710" cy="369332"/>
          </a:xfrm>
          <a:prstGeom prst="rect">
            <a:avLst/>
          </a:prstGeom>
          <a:noFill/>
        </p:spPr>
        <p:txBody>
          <a:bodyPr wrap="square" rtlCol="0">
            <a:spAutoFit/>
          </a:bodyPr>
          <a:lstStyle/>
          <a:p>
            <a:pPr algn="ctr"/>
            <a:r>
              <a:rPr lang="en-US" altLang="zh-CN" dirty="0" err="1">
                <a:solidFill>
                  <a:schemeClr val="bg1"/>
                </a:solidFill>
              </a:rPr>
              <a:t>GSConv</a:t>
            </a:r>
            <a:r>
              <a:rPr lang="en-US" altLang="zh-CN" dirty="0">
                <a:solidFill>
                  <a:schemeClr val="bg1"/>
                </a:solidFill>
              </a:rPr>
              <a:t> Design in codes</a:t>
            </a:r>
            <a:endParaRPr lang="zh-CN" altLang="en-US" dirty="0">
              <a:solidFill>
                <a:schemeClr val="bg1"/>
              </a:solidFill>
            </a:endParaRPr>
          </a:p>
        </p:txBody>
      </p:sp>
      <p:sp>
        <p:nvSpPr>
          <p:cNvPr id="8" name="文本框 7">
            <a:extLst>
              <a:ext uri="{FF2B5EF4-FFF2-40B4-BE49-F238E27FC236}">
                <a16:creationId xmlns:a16="http://schemas.microsoft.com/office/drawing/2014/main" id="{DC7AE45C-7E73-E52B-4454-5E26617796D9}"/>
              </a:ext>
            </a:extLst>
          </p:cNvPr>
          <p:cNvSpPr txBox="1"/>
          <p:nvPr/>
        </p:nvSpPr>
        <p:spPr>
          <a:xfrm>
            <a:off x="458744" y="1127352"/>
            <a:ext cx="11496593" cy="646331"/>
          </a:xfrm>
          <a:prstGeom prst="rect">
            <a:avLst/>
          </a:prstGeom>
          <a:noFill/>
        </p:spPr>
        <p:txBody>
          <a:bodyPr wrap="square" rtlCol="0">
            <a:spAutoFit/>
          </a:bodyPr>
          <a:lstStyle/>
          <a:p>
            <a:r>
              <a:rPr lang="en-US" altLang="zh-CN" dirty="0" err="1">
                <a:latin typeface="Calibri" panose="020F0502020204030204" pitchFamily="34" charset="0"/>
                <a:ea typeface="Calibri" panose="020F0502020204030204" pitchFamily="34" charset="0"/>
                <a:cs typeface="Calibri" panose="020F0502020204030204" pitchFamily="34" charset="0"/>
              </a:rPr>
              <a:t>GSBottleneck</a:t>
            </a:r>
            <a:r>
              <a:rPr lang="en-US" altLang="zh-CN" dirty="0">
                <a:latin typeface="Calibri" panose="020F0502020204030204" pitchFamily="34" charset="0"/>
                <a:ea typeface="Calibri" panose="020F0502020204030204" pitchFamily="34" charset="0"/>
                <a:cs typeface="Calibri" panose="020F0502020204030204" pitchFamily="34" charset="0"/>
              </a:rPr>
              <a:t> and </a:t>
            </a:r>
            <a:r>
              <a:rPr lang="en-US" altLang="zh-CN" dirty="0" err="1">
                <a:latin typeface="Calibri" panose="020F0502020204030204" pitchFamily="34" charset="0"/>
                <a:ea typeface="Calibri" panose="020F0502020204030204" pitchFamily="34" charset="0"/>
                <a:cs typeface="Calibri" panose="020F0502020204030204" pitchFamily="34" charset="0"/>
              </a:rPr>
              <a:t>VoVGSCSP</a:t>
            </a:r>
            <a:r>
              <a:rPr lang="en-US" altLang="zh-CN" dirty="0">
                <a:latin typeface="Calibri" panose="020F0502020204030204" pitchFamily="34" charset="0"/>
                <a:ea typeface="Calibri" panose="020F0502020204030204" pitchFamily="34" charset="0"/>
                <a:cs typeface="Calibri" panose="020F0502020204030204" pitchFamily="34" charset="0"/>
              </a:rPr>
              <a:t> are simple modules that are stacked on top of </a:t>
            </a:r>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We will use </a:t>
            </a:r>
            <a:r>
              <a:rPr lang="en-US" altLang="zh-CN" dirty="0" err="1">
                <a:latin typeface="Calibri" panose="020F0502020204030204" pitchFamily="34" charset="0"/>
                <a:ea typeface="Calibri" panose="020F0502020204030204" pitchFamily="34" charset="0"/>
                <a:cs typeface="Calibri" panose="020F0502020204030204" pitchFamily="34" charset="0"/>
              </a:rPr>
              <a:t>VoVGSCSP</a:t>
            </a:r>
            <a:r>
              <a:rPr lang="en-US" altLang="zh-CN" dirty="0">
                <a:latin typeface="Calibri" panose="020F0502020204030204" pitchFamily="34" charset="0"/>
                <a:ea typeface="Calibri" panose="020F0502020204030204" pitchFamily="34" charset="0"/>
                <a:cs typeface="Calibri" panose="020F0502020204030204" pitchFamily="34" charset="0"/>
              </a:rPr>
              <a:t> instead of RepC3(YOLO series) in the </a:t>
            </a:r>
            <a:r>
              <a:rPr lang="en-US" altLang="zh-CN" dirty="0" err="1">
                <a:latin typeface="Calibri" panose="020F0502020204030204" pitchFamily="34" charset="0"/>
                <a:ea typeface="Calibri" panose="020F0502020204030204" pitchFamily="34" charset="0"/>
                <a:cs typeface="Calibri" panose="020F0502020204030204" pitchFamily="34" charset="0"/>
              </a:rPr>
              <a:t>cfg</a:t>
            </a:r>
            <a:r>
              <a:rPr lang="en-US" altLang="zh-CN" dirty="0">
                <a:latin typeface="Calibri" panose="020F0502020204030204" pitchFamily="34" charset="0"/>
                <a:ea typeface="Calibri" panose="020F0502020204030204" pitchFamily="34" charset="0"/>
                <a:cs typeface="Calibri" panose="020F0502020204030204" pitchFamily="34" charset="0"/>
              </a:rPr>
              <a:t>.</a:t>
            </a:r>
            <a:endParaRPr lang="zh-CN" altLang="en-US" dirty="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45282419-F8DE-0ED7-B703-878BBF2EEEDB}"/>
              </a:ext>
            </a:extLst>
          </p:cNvPr>
          <p:cNvPicPr>
            <a:picLocks noChangeAspect="1"/>
          </p:cNvPicPr>
          <p:nvPr/>
        </p:nvPicPr>
        <p:blipFill>
          <a:blip r:embed="rId4"/>
          <a:stretch>
            <a:fillRect/>
          </a:stretch>
        </p:blipFill>
        <p:spPr>
          <a:xfrm>
            <a:off x="284597" y="3057464"/>
            <a:ext cx="5547584" cy="2819852"/>
          </a:xfrm>
          <a:prstGeom prst="rect">
            <a:avLst/>
          </a:prstGeom>
        </p:spPr>
      </p:pic>
      <p:pic>
        <p:nvPicPr>
          <p:cNvPr id="7" name="图片 6">
            <a:extLst>
              <a:ext uri="{FF2B5EF4-FFF2-40B4-BE49-F238E27FC236}">
                <a16:creationId xmlns:a16="http://schemas.microsoft.com/office/drawing/2014/main" id="{61F077B9-DF47-06F9-2D6D-09EE560ED77E}"/>
              </a:ext>
            </a:extLst>
          </p:cNvPr>
          <p:cNvPicPr>
            <a:picLocks noChangeAspect="1"/>
          </p:cNvPicPr>
          <p:nvPr/>
        </p:nvPicPr>
        <p:blipFill>
          <a:blip r:embed="rId5"/>
          <a:stretch>
            <a:fillRect/>
          </a:stretch>
        </p:blipFill>
        <p:spPr>
          <a:xfrm>
            <a:off x="5988057" y="3057464"/>
            <a:ext cx="5811403" cy="2852619"/>
          </a:xfrm>
          <a:prstGeom prst="rect">
            <a:avLst/>
          </a:prstGeom>
        </p:spPr>
      </p:pic>
    </p:spTree>
    <p:custDataLst>
      <p:tags r:id="rId1"/>
    </p:custDataLst>
    <p:extLst>
      <p:ext uri="{BB962C8B-B14F-4D97-AF65-F5344CB8AC3E}">
        <p14:creationId xmlns:p14="http://schemas.microsoft.com/office/powerpoint/2010/main" val="947809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E2564-D6D5-3055-70B0-9D394F8B09F7}"/>
              </a:ext>
            </a:extLst>
          </p:cNvPr>
          <p:cNvSpPr>
            <a:spLocks noGrp="1"/>
          </p:cNvSpPr>
          <p:nvPr>
            <p:ph type="title"/>
          </p:nvPr>
        </p:nvSpPr>
        <p:spPr>
          <a:xfrm>
            <a:off x="0" y="-514350"/>
            <a:ext cx="10858500" cy="1028700"/>
          </a:xfrm>
        </p:spPr>
        <p:txBody>
          <a:bodyPr/>
          <a:lstStyle/>
          <a:p>
            <a:r>
              <a:rPr lang="en-US" altLang="zh-CN" dirty="0"/>
              <a:t>The Final structure of this work</a:t>
            </a:r>
            <a:endParaRPr lang="zh-CN" altLang="en-US" dirty="0"/>
          </a:p>
        </p:txBody>
      </p:sp>
      <p:pic>
        <p:nvPicPr>
          <p:cNvPr id="4" name="图片 3">
            <a:extLst>
              <a:ext uri="{FF2B5EF4-FFF2-40B4-BE49-F238E27FC236}">
                <a16:creationId xmlns:a16="http://schemas.microsoft.com/office/drawing/2014/main" id="{814D4E9C-581B-8CBB-2406-F9EEA8546E7A}"/>
              </a:ext>
            </a:extLst>
          </p:cNvPr>
          <p:cNvPicPr>
            <a:picLocks noChangeAspect="1"/>
          </p:cNvPicPr>
          <p:nvPr/>
        </p:nvPicPr>
        <p:blipFill>
          <a:blip r:embed="rId2"/>
          <a:stretch>
            <a:fillRect/>
          </a:stretch>
        </p:blipFill>
        <p:spPr>
          <a:xfrm>
            <a:off x="321272" y="834888"/>
            <a:ext cx="7349966" cy="5577840"/>
          </a:xfrm>
          <a:prstGeom prst="rect">
            <a:avLst/>
          </a:prstGeom>
        </p:spPr>
      </p:pic>
      <p:sp>
        <p:nvSpPr>
          <p:cNvPr id="5" name="文本框 4">
            <a:extLst>
              <a:ext uri="{FF2B5EF4-FFF2-40B4-BE49-F238E27FC236}">
                <a16:creationId xmlns:a16="http://schemas.microsoft.com/office/drawing/2014/main" id="{3DCA07CF-39E4-7AB0-9729-4A0CE71233D7}"/>
              </a:ext>
            </a:extLst>
          </p:cNvPr>
          <p:cNvSpPr txBox="1"/>
          <p:nvPr/>
        </p:nvSpPr>
        <p:spPr>
          <a:xfrm>
            <a:off x="8143906" y="2910177"/>
            <a:ext cx="3554233" cy="1200329"/>
          </a:xfrm>
          <a:prstGeom prst="rect">
            <a:avLst/>
          </a:prstGeom>
          <a:noFill/>
        </p:spPr>
        <p:txBody>
          <a:bodyPr wrap="square" rtlCol="0">
            <a:spAutoFit/>
          </a:bodyPr>
          <a:lstStyle/>
          <a:p>
            <a:r>
              <a:rPr lang="en-US" altLang="zh-CN" dirty="0"/>
              <a:t>Use the refined Conv module ‘</a:t>
            </a:r>
            <a:r>
              <a:rPr lang="en-US" altLang="zh-CN" dirty="0" err="1"/>
              <a:t>GSConv</a:t>
            </a:r>
            <a:r>
              <a:rPr lang="en-US" altLang="zh-CN" dirty="0"/>
              <a:t>’ and bottleneck block ‘</a:t>
            </a:r>
            <a:r>
              <a:rPr lang="en-US" altLang="zh-CN" dirty="0" err="1"/>
              <a:t>VoVGSCSP</a:t>
            </a:r>
            <a:r>
              <a:rPr lang="en-US" altLang="zh-CN" dirty="0"/>
              <a:t>’ instead of basic Conv and RepC3 module.</a:t>
            </a:r>
            <a:endParaRPr lang="zh-CN" altLang="en-US" dirty="0"/>
          </a:p>
        </p:txBody>
      </p:sp>
    </p:spTree>
    <p:extLst>
      <p:ext uri="{BB962C8B-B14F-4D97-AF65-F5344CB8AC3E}">
        <p14:creationId xmlns:p14="http://schemas.microsoft.com/office/powerpoint/2010/main" val="571862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E42909-E887-AAD8-CD34-1F9D52F2CDB9}"/>
              </a:ext>
            </a:extLst>
          </p:cNvPr>
          <p:cNvSpPr>
            <a:spLocks noGrp="1"/>
          </p:cNvSpPr>
          <p:nvPr>
            <p:ph type="title"/>
          </p:nvPr>
        </p:nvSpPr>
        <p:spPr>
          <a:xfrm>
            <a:off x="0" y="0"/>
            <a:ext cx="10858500" cy="551622"/>
          </a:xfrm>
        </p:spPr>
        <p:txBody>
          <a:bodyPr/>
          <a:lstStyle/>
          <a:p>
            <a:r>
              <a:rPr lang="en-US" altLang="zh-CN" dirty="0"/>
              <a:t>More details beyond the model itself-</a:t>
            </a:r>
            <a:r>
              <a:rPr lang="en-US" altLang="zh-CN" dirty="0" err="1"/>
              <a:t>ultralytics</a:t>
            </a:r>
            <a:r>
              <a:rPr lang="en-US" altLang="zh-CN" dirty="0"/>
              <a:t>’ structure</a:t>
            </a:r>
            <a:endParaRPr lang="zh-CN" altLang="en-US" dirty="0"/>
          </a:p>
        </p:txBody>
      </p:sp>
      <p:pic>
        <p:nvPicPr>
          <p:cNvPr id="5" name="图片 4">
            <a:extLst>
              <a:ext uri="{FF2B5EF4-FFF2-40B4-BE49-F238E27FC236}">
                <a16:creationId xmlns:a16="http://schemas.microsoft.com/office/drawing/2014/main" id="{5643148A-9DD3-3C39-288B-B0FEAC10CA17}"/>
              </a:ext>
            </a:extLst>
          </p:cNvPr>
          <p:cNvPicPr>
            <a:picLocks noChangeAspect="1"/>
          </p:cNvPicPr>
          <p:nvPr/>
        </p:nvPicPr>
        <p:blipFill>
          <a:blip r:embed="rId3"/>
          <a:stretch>
            <a:fillRect/>
          </a:stretch>
        </p:blipFill>
        <p:spPr>
          <a:xfrm>
            <a:off x="390768" y="803082"/>
            <a:ext cx="3011965" cy="6054918"/>
          </a:xfrm>
          <a:prstGeom prst="rect">
            <a:avLst/>
          </a:prstGeom>
        </p:spPr>
      </p:pic>
      <p:sp>
        <p:nvSpPr>
          <p:cNvPr id="6" name="文本框 5">
            <a:extLst>
              <a:ext uri="{FF2B5EF4-FFF2-40B4-BE49-F238E27FC236}">
                <a16:creationId xmlns:a16="http://schemas.microsoft.com/office/drawing/2014/main" id="{4C5F8FDA-122E-F1C0-62D0-D8AE8F09EC65}"/>
              </a:ext>
            </a:extLst>
          </p:cNvPr>
          <p:cNvSpPr txBox="1"/>
          <p:nvPr/>
        </p:nvSpPr>
        <p:spPr>
          <a:xfrm>
            <a:off x="3554233" y="683812"/>
            <a:ext cx="7887694" cy="1200329"/>
          </a:xfrm>
          <a:prstGeom prst="rect">
            <a:avLst/>
          </a:prstGeom>
          <a:noFill/>
        </p:spPr>
        <p:txBody>
          <a:bodyPr wrap="square" rtlCol="0">
            <a:spAutoFit/>
          </a:bodyPr>
          <a:lstStyle/>
          <a:p>
            <a:r>
              <a:rPr lang="en-US" altLang="zh-CN" dirty="0"/>
              <a:t>About </a:t>
            </a:r>
            <a:r>
              <a:rPr lang="en-US" altLang="zh-CN" dirty="0" err="1"/>
              <a:t>cfg</a:t>
            </a:r>
            <a:r>
              <a:rPr lang="en-US" altLang="zh-CN" dirty="0"/>
              <a:t> file, in </a:t>
            </a:r>
            <a:r>
              <a:rPr lang="en-US" altLang="zh-CN" dirty="0" err="1"/>
              <a:t>ultralytics</a:t>
            </a:r>
            <a:r>
              <a:rPr lang="en-US" altLang="zh-CN" dirty="0"/>
              <a:t>’ structure the config file compiled with ‘.</a:t>
            </a:r>
            <a:r>
              <a:rPr lang="en-US" altLang="zh-CN" dirty="0" err="1"/>
              <a:t>yaml</a:t>
            </a:r>
            <a:r>
              <a:rPr lang="en-US" altLang="zh-CN" dirty="0"/>
              <a:t>’ format. The params are defined by numbers or strs. We should set a part of dataset setting and the full model structure here. But notice that the dataset setting will supposed to be overcovered by specific dataset’s config file later.</a:t>
            </a:r>
            <a:endParaRPr lang="zh-CN" altLang="en-US" dirty="0"/>
          </a:p>
        </p:txBody>
      </p:sp>
      <p:sp>
        <p:nvSpPr>
          <p:cNvPr id="7" name="文本框 6">
            <a:extLst>
              <a:ext uri="{FF2B5EF4-FFF2-40B4-BE49-F238E27FC236}">
                <a16:creationId xmlns:a16="http://schemas.microsoft.com/office/drawing/2014/main" id="{62244966-4DD2-C8A2-F488-9D8E3AD06454}"/>
              </a:ext>
            </a:extLst>
          </p:cNvPr>
          <p:cNvSpPr txBox="1"/>
          <p:nvPr/>
        </p:nvSpPr>
        <p:spPr>
          <a:xfrm>
            <a:off x="3633746" y="2075290"/>
            <a:ext cx="7744571" cy="1200329"/>
          </a:xfrm>
          <a:prstGeom prst="rect">
            <a:avLst/>
          </a:prstGeom>
          <a:noFill/>
        </p:spPr>
        <p:txBody>
          <a:bodyPr wrap="square" rtlCol="0">
            <a:spAutoFit/>
          </a:bodyPr>
          <a:lstStyle/>
          <a:p>
            <a:r>
              <a:rPr lang="en-US" altLang="zh-CN" dirty="0"/>
              <a:t>Next, why these str words work to construct the whole model? Let’s refer to the task.py file. PATH in ‘</a:t>
            </a:r>
            <a:r>
              <a:rPr lang="en-US" altLang="zh-CN" dirty="0" err="1"/>
              <a:t>ultralytics</a:t>
            </a:r>
            <a:r>
              <a:rPr lang="en-US" altLang="zh-CN" dirty="0"/>
              <a:t>/</a:t>
            </a:r>
            <a:r>
              <a:rPr lang="en-US" altLang="zh-CN" dirty="0" err="1"/>
              <a:t>nn</a:t>
            </a:r>
            <a:r>
              <a:rPr lang="en-US" altLang="zh-CN" dirty="0"/>
              <a:t>/task.py’. In the function ‘</a:t>
            </a:r>
            <a:r>
              <a:rPr lang="en-US" altLang="zh-CN" dirty="0" err="1"/>
              <a:t>parse_model</a:t>
            </a:r>
            <a:r>
              <a:rPr lang="en-US" altLang="zh-CN" dirty="0"/>
              <a:t>’ defines the method of transfer these str in config file into </a:t>
            </a:r>
            <a:r>
              <a:rPr lang="en-US" altLang="zh-CN" dirty="0" err="1"/>
              <a:t>pytorch</a:t>
            </a:r>
            <a:r>
              <a:rPr lang="en-US" altLang="zh-CN" dirty="0"/>
              <a:t> block instance.</a:t>
            </a:r>
            <a:endParaRPr lang="zh-CN" altLang="en-US" dirty="0"/>
          </a:p>
        </p:txBody>
      </p:sp>
      <p:pic>
        <p:nvPicPr>
          <p:cNvPr id="9" name="图片 8">
            <a:extLst>
              <a:ext uri="{FF2B5EF4-FFF2-40B4-BE49-F238E27FC236}">
                <a16:creationId xmlns:a16="http://schemas.microsoft.com/office/drawing/2014/main" id="{B247B391-96C7-833C-8D28-19462D6FBC2E}"/>
              </a:ext>
            </a:extLst>
          </p:cNvPr>
          <p:cNvPicPr>
            <a:picLocks noChangeAspect="1"/>
          </p:cNvPicPr>
          <p:nvPr/>
        </p:nvPicPr>
        <p:blipFill>
          <a:blip r:embed="rId4"/>
          <a:stretch>
            <a:fillRect/>
          </a:stretch>
        </p:blipFill>
        <p:spPr>
          <a:xfrm>
            <a:off x="3913538" y="4228985"/>
            <a:ext cx="7887694" cy="386731"/>
          </a:xfrm>
          <a:prstGeom prst="rect">
            <a:avLst/>
          </a:prstGeom>
        </p:spPr>
      </p:pic>
      <p:pic>
        <p:nvPicPr>
          <p:cNvPr id="12" name="图片 11">
            <a:extLst>
              <a:ext uri="{FF2B5EF4-FFF2-40B4-BE49-F238E27FC236}">
                <a16:creationId xmlns:a16="http://schemas.microsoft.com/office/drawing/2014/main" id="{6A19B3FD-B2B9-56A8-7234-9728177AEE39}"/>
              </a:ext>
            </a:extLst>
          </p:cNvPr>
          <p:cNvPicPr>
            <a:picLocks noChangeAspect="1"/>
          </p:cNvPicPr>
          <p:nvPr/>
        </p:nvPicPr>
        <p:blipFill>
          <a:blip r:embed="rId5"/>
          <a:stretch>
            <a:fillRect/>
          </a:stretch>
        </p:blipFill>
        <p:spPr>
          <a:xfrm>
            <a:off x="3633746" y="3545007"/>
            <a:ext cx="8287910" cy="571068"/>
          </a:xfrm>
          <a:prstGeom prst="rect">
            <a:avLst/>
          </a:prstGeom>
        </p:spPr>
      </p:pic>
      <p:sp>
        <p:nvSpPr>
          <p:cNvPr id="13" name="文本框 12">
            <a:extLst>
              <a:ext uri="{FF2B5EF4-FFF2-40B4-BE49-F238E27FC236}">
                <a16:creationId xmlns:a16="http://schemas.microsoft.com/office/drawing/2014/main" id="{3E4C075D-1E72-D1BC-031A-08330B4D3859}"/>
              </a:ext>
            </a:extLst>
          </p:cNvPr>
          <p:cNvSpPr txBox="1"/>
          <p:nvPr/>
        </p:nvSpPr>
        <p:spPr>
          <a:xfrm>
            <a:off x="3913538" y="5057030"/>
            <a:ext cx="7887694" cy="646331"/>
          </a:xfrm>
          <a:prstGeom prst="rect">
            <a:avLst/>
          </a:prstGeom>
          <a:noFill/>
        </p:spPr>
        <p:txBody>
          <a:bodyPr wrap="square" rtlCol="0">
            <a:spAutoFit/>
          </a:bodyPr>
          <a:lstStyle/>
          <a:p>
            <a:r>
              <a:rPr lang="en-US" altLang="zh-CN" dirty="0"/>
              <a:t>A small question, why the raw ‘Block’ function need to be given 5 parameters but in the config file we just give 4 params?</a:t>
            </a:r>
            <a:endParaRPr lang="zh-CN" altLang="en-US" dirty="0"/>
          </a:p>
        </p:txBody>
      </p:sp>
    </p:spTree>
    <p:extLst>
      <p:ext uri="{BB962C8B-B14F-4D97-AF65-F5344CB8AC3E}">
        <p14:creationId xmlns:p14="http://schemas.microsoft.com/office/powerpoint/2010/main" val="2184740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1F354-4AC2-2C8B-C7C3-8F6DB93A6DB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F5F03FB-80BD-DCEF-2701-4FB291D2A9BD}"/>
              </a:ext>
            </a:extLst>
          </p:cNvPr>
          <p:cNvSpPr>
            <a:spLocks noGrp="1"/>
          </p:cNvSpPr>
          <p:nvPr>
            <p:ph type="title"/>
          </p:nvPr>
        </p:nvSpPr>
        <p:spPr>
          <a:xfrm>
            <a:off x="0" y="0"/>
            <a:ext cx="10858500" cy="551622"/>
          </a:xfrm>
        </p:spPr>
        <p:txBody>
          <a:bodyPr/>
          <a:lstStyle/>
          <a:p>
            <a:r>
              <a:rPr lang="en-US" altLang="zh-CN" dirty="0"/>
              <a:t>More details beyond the model itself-</a:t>
            </a:r>
            <a:r>
              <a:rPr lang="en-US" altLang="zh-CN" dirty="0" err="1"/>
              <a:t>ultralytics</a:t>
            </a:r>
            <a:r>
              <a:rPr lang="en-US" altLang="zh-CN" dirty="0"/>
              <a:t>’ structure</a:t>
            </a:r>
            <a:endParaRPr lang="zh-CN" altLang="en-US" dirty="0"/>
          </a:p>
        </p:txBody>
      </p:sp>
      <p:pic>
        <p:nvPicPr>
          <p:cNvPr id="12" name="图片 11">
            <a:extLst>
              <a:ext uri="{FF2B5EF4-FFF2-40B4-BE49-F238E27FC236}">
                <a16:creationId xmlns:a16="http://schemas.microsoft.com/office/drawing/2014/main" id="{11B7B4AC-7FFC-8419-D96A-59F03FF9BAC7}"/>
              </a:ext>
            </a:extLst>
          </p:cNvPr>
          <p:cNvPicPr>
            <a:picLocks noChangeAspect="1"/>
          </p:cNvPicPr>
          <p:nvPr/>
        </p:nvPicPr>
        <p:blipFill>
          <a:blip r:embed="rId3"/>
          <a:stretch>
            <a:fillRect/>
          </a:stretch>
        </p:blipFill>
        <p:spPr>
          <a:xfrm>
            <a:off x="1399429" y="749836"/>
            <a:ext cx="8287910" cy="571068"/>
          </a:xfrm>
          <a:prstGeom prst="rect">
            <a:avLst/>
          </a:prstGeom>
        </p:spPr>
      </p:pic>
      <p:sp>
        <p:nvSpPr>
          <p:cNvPr id="13" name="文本框 12">
            <a:extLst>
              <a:ext uri="{FF2B5EF4-FFF2-40B4-BE49-F238E27FC236}">
                <a16:creationId xmlns:a16="http://schemas.microsoft.com/office/drawing/2014/main" id="{AAD88F3E-4F53-958B-1ECB-1ED3F5AD4390}"/>
              </a:ext>
            </a:extLst>
          </p:cNvPr>
          <p:cNvSpPr txBox="1"/>
          <p:nvPr/>
        </p:nvSpPr>
        <p:spPr>
          <a:xfrm>
            <a:off x="1905663" y="1391479"/>
            <a:ext cx="7887694" cy="646331"/>
          </a:xfrm>
          <a:prstGeom prst="rect">
            <a:avLst/>
          </a:prstGeom>
          <a:noFill/>
        </p:spPr>
        <p:txBody>
          <a:bodyPr wrap="square" rtlCol="0">
            <a:spAutoFit/>
          </a:bodyPr>
          <a:lstStyle/>
          <a:p>
            <a:r>
              <a:rPr lang="en-US" altLang="zh-CN" dirty="0"/>
              <a:t>A small question, why the raw ‘Block’ function need to be given 5 parameters but in the config file we just give 4 params?</a:t>
            </a:r>
            <a:endParaRPr lang="zh-CN" altLang="en-US" dirty="0"/>
          </a:p>
        </p:txBody>
      </p:sp>
      <p:pic>
        <p:nvPicPr>
          <p:cNvPr id="4" name="图片 3">
            <a:extLst>
              <a:ext uri="{FF2B5EF4-FFF2-40B4-BE49-F238E27FC236}">
                <a16:creationId xmlns:a16="http://schemas.microsoft.com/office/drawing/2014/main" id="{5ABD4FE9-883D-4C6E-4DB1-95CEFA0D0775}"/>
              </a:ext>
            </a:extLst>
          </p:cNvPr>
          <p:cNvPicPr>
            <a:picLocks noChangeAspect="1"/>
          </p:cNvPicPr>
          <p:nvPr/>
        </p:nvPicPr>
        <p:blipFill>
          <a:blip r:embed="rId4"/>
          <a:stretch>
            <a:fillRect/>
          </a:stretch>
        </p:blipFill>
        <p:spPr>
          <a:xfrm>
            <a:off x="0" y="2294508"/>
            <a:ext cx="12192000" cy="1616976"/>
          </a:xfrm>
          <a:prstGeom prst="rect">
            <a:avLst/>
          </a:prstGeom>
        </p:spPr>
      </p:pic>
      <p:sp>
        <p:nvSpPr>
          <p:cNvPr id="8" name="文本框 7">
            <a:extLst>
              <a:ext uri="{FF2B5EF4-FFF2-40B4-BE49-F238E27FC236}">
                <a16:creationId xmlns:a16="http://schemas.microsoft.com/office/drawing/2014/main" id="{07B30008-B5AE-9DE4-269E-448F31FFFEB9}"/>
              </a:ext>
            </a:extLst>
          </p:cNvPr>
          <p:cNvSpPr txBox="1"/>
          <p:nvPr/>
        </p:nvSpPr>
        <p:spPr>
          <a:xfrm>
            <a:off x="1399429" y="4333461"/>
            <a:ext cx="9167854" cy="1477328"/>
          </a:xfrm>
          <a:prstGeom prst="rect">
            <a:avLst/>
          </a:prstGeom>
          <a:noFill/>
        </p:spPr>
        <p:txBody>
          <a:bodyPr wrap="square" rtlCol="0">
            <a:spAutoFit/>
          </a:bodyPr>
          <a:lstStyle/>
          <a:p>
            <a:r>
              <a:rPr lang="en-US" altLang="zh-CN" dirty="0"/>
              <a:t>Just keep in mind that this question raised from the config file. So check the ‘</a:t>
            </a:r>
            <a:r>
              <a:rPr lang="en-US" altLang="zh-CN" dirty="0" err="1"/>
              <a:t>parse_model</a:t>
            </a:r>
            <a:r>
              <a:rPr lang="en-US" altLang="zh-CN" dirty="0"/>
              <a:t>’ function again. Actually all of the setting considering config files are inside this function. As we can see in the above case, we actually define the ‘</a:t>
            </a:r>
            <a:r>
              <a:rPr lang="en-US" altLang="zh-CN" dirty="0" err="1"/>
              <a:t>channel_input</a:t>
            </a:r>
            <a:r>
              <a:rPr lang="en-US" altLang="zh-CN" dirty="0"/>
              <a:t>’ parameter as the output from the layer before. So the first parameter ‘</a:t>
            </a:r>
            <a:r>
              <a:rPr lang="en-US" altLang="zh-CN" dirty="0" err="1"/>
              <a:t>ch_in</a:t>
            </a:r>
            <a:r>
              <a:rPr lang="en-US" altLang="zh-CN" dirty="0"/>
              <a:t>’ inside the ‘Blocks’ function don’t need to be given in the config file.</a:t>
            </a:r>
            <a:endParaRPr lang="zh-CN" altLang="en-US" dirty="0"/>
          </a:p>
        </p:txBody>
      </p:sp>
    </p:spTree>
    <p:extLst>
      <p:ext uri="{BB962C8B-B14F-4D97-AF65-F5344CB8AC3E}">
        <p14:creationId xmlns:p14="http://schemas.microsoft.com/office/powerpoint/2010/main" val="2995189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F4F46-531A-CC65-3AA7-ECD08C43D08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29688CA-8DCB-0A45-5254-C19E91B1620D}"/>
              </a:ext>
            </a:extLst>
          </p:cNvPr>
          <p:cNvSpPr>
            <a:spLocks noGrp="1"/>
          </p:cNvSpPr>
          <p:nvPr>
            <p:ph type="title"/>
          </p:nvPr>
        </p:nvSpPr>
        <p:spPr>
          <a:xfrm>
            <a:off x="445715" y="2693168"/>
            <a:ext cx="5112646" cy="1286086"/>
          </a:xfrm>
        </p:spPr>
        <p:txBody>
          <a:bodyPr wrap="square">
            <a:noAutofit/>
          </a:bodyPr>
          <a:lstStyle/>
          <a:p>
            <a:pPr lvl="0"/>
            <a:r>
              <a:rPr lang="en-US" dirty="0"/>
              <a:t>06.</a:t>
            </a:r>
            <a:r>
              <a:rPr lang="en-US" altLang="zh-CN" dirty="0"/>
              <a:t>Experiments</a:t>
            </a:r>
            <a:endParaRPr lang="en-US" dirty="0"/>
          </a:p>
        </p:txBody>
      </p:sp>
      <p:sp>
        <p:nvSpPr>
          <p:cNvPr id="3" name="文本占位符 2">
            <a:extLst>
              <a:ext uri="{FF2B5EF4-FFF2-40B4-BE49-F238E27FC236}">
                <a16:creationId xmlns:a16="http://schemas.microsoft.com/office/drawing/2014/main" id="{9AB652E9-8502-FCAC-0E6B-16F279B2AD0F}"/>
              </a:ext>
            </a:extLst>
          </p:cNvPr>
          <p:cNvSpPr>
            <a:spLocks noGrp="1"/>
          </p:cNvSpPr>
          <p:nvPr>
            <p:ph type="body" sz="quarter" idx="1"/>
          </p:nvPr>
        </p:nvSpPr>
        <p:spPr/>
        <p:txBody>
          <a:bodyPr/>
          <a:lstStyle/>
          <a:p>
            <a:endParaRPr lang="zh-CN" altLang="en-US"/>
          </a:p>
        </p:txBody>
      </p:sp>
    </p:spTree>
    <p:custDataLst>
      <p:tags r:id="rId1"/>
    </p:custDataLst>
    <p:extLst>
      <p:ext uri="{BB962C8B-B14F-4D97-AF65-F5344CB8AC3E}">
        <p14:creationId xmlns:p14="http://schemas.microsoft.com/office/powerpoint/2010/main" val="305934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B3400-9C0F-A31C-AC32-2429393B8BB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2A4FD262-81A0-A776-14E8-687E2CDD2870}"/>
              </a:ext>
            </a:extLst>
          </p:cNvPr>
          <p:cNvGrpSpPr/>
          <p:nvPr/>
        </p:nvGrpSpPr>
        <p:grpSpPr>
          <a:xfrm>
            <a:off x="2512011" y="686453"/>
            <a:ext cx="6279575" cy="5982507"/>
            <a:chOff x="2512011" y="686453"/>
            <a:chExt cx="6279575" cy="5982507"/>
          </a:xfrm>
        </p:grpSpPr>
        <p:grpSp>
          <p:nvGrpSpPr>
            <p:cNvPr id="4" name="Group 3">
              <a:extLst>
                <a:ext uri="{FF2B5EF4-FFF2-40B4-BE49-F238E27FC236}">
                  <a16:creationId xmlns:a16="http://schemas.microsoft.com/office/drawing/2014/main" id="{731CA4D4-9C93-06DC-0328-92BBBCD80388}"/>
                </a:ext>
              </a:extLst>
            </p:cNvPr>
            <p:cNvGrpSpPr/>
            <p:nvPr/>
          </p:nvGrpSpPr>
          <p:grpSpPr>
            <a:xfrm>
              <a:off x="2512011" y="2578427"/>
              <a:ext cx="2904337" cy="2434008"/>
              <a:chOff x="2512011" y="2582156"/>
              <a:chExt cx="2904337" cy="2434008"/>
            </a:xfrm>
          </p:grpSpPr>
          <p:sp>
            <p:nvSpPr>
              <p:cNvPr id="19" name="Rectangle: Rounded Corners 18">
                <a:extLst>
                  <a:ext uri="{FF2B5EF4-FFF2-40B4-BE49-F238E27FC236}">
                    <a16:creationId xmlns:a16="http://schemas.microsoft.com/office/drawing/2014/main" id="{7E971246-923A-5F1D-50B6-F793C95C0E79}"/>
                  </a:ext>
                </a:extLst>
              </p:cNvPr>
              <p:cNvSpPr/>
              <p:nvPr/>
            </p:nvSpPr>
            <p:spPr>
              <a:xfrm>
                <a:off x="2512011" y="2582156"/>
                <a:ext cx="2904337" cy="2434008"/>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0" name="TextBox 19">
                <a:extLst>
                  <a:ext uri="{FF2B5EF4-FFF2-40B4-BE49-F238E27FC236}">
                    <a16:creationId xmlns:a16="http://schemas.microsoft.com/office/drawing/2014/main" id="{521F79CC-D534-FB63-CB42-30F3372504CF}"/>
                  </a:ext>
                </a:extLst>
              </p:cNvPr>
              <p:cNvSpPr txBox="1"/>
              <p:nvPr/>
            </p:nvSpPr>
            <p:spPr>
              <a:xfrm>
                <a:off x="2735431" y="3352299"/>
                <a:ext cx="2274842" cy="736805"/>
              </a:xfrm>
              <a:prstGeom prst="rect">
                <a:avLst/>
              </a:prstGeom>
              <a:noFill/>
            </p:spPr>
            <p:txBody>
              <a:bodyPr wrap="square" rtlCol="0">
                <a:spAutoFit/>
              </a:bodyPr>
              <a:lstStyle>
                <a:defPPr>
                  <a:defRPr lang="zh-CN"/>
                </a:defPPr>
                <a:lvl1pPr>
                  <a:lnSpc>
                    <a:spcPts val="1500"/>
                  </a:lnSpc>
                  <a:defRPr sz="900"/>
                </a:lvl1pPr>
              </a:lstStyle>
              <a:p>
                <a:pPr marL="171450" indent="-171450">
                  <a:lnSpc>
                    <a:spcPct val="120000"/>
                  </a:lnSpc>
                  <a:buFont typeface="Arial" panose="020B0604020202020204" pitchFamily="34" charset="0"/>
                  <a:buChar char="•"/>
                </a:pPr>
                <a:r>
                  <a:rPr lang="en-US" altLang="zh-CN" sz="1200" dirty="0">
                    <a:solidFill>
                      <a:srgbClr val="FFFFFF"/>
                    </a:solidFill>
                  </a:rPr>
                  <a:t>Achieve 0.46964 mAP50(B), 0.28919 mAP50-95(B) on </a:t>
                </a:r>
                <a:r>
                  <a:rPr lang="en-US" altLang="zh-CN" sz="1200" dirty="0" err="1">
                    <a:solidFill>
                      <a:srgbClr val="FFFFFF"/>
                    </a:solidFill>
                  </a:rPr>
                  <a:t>VisDrone</a:t>
                </a:r>
                <a:r>
                  <a:rPr lang="en-US" altLang="zh-CN" sz="1200" dirty="0">
                    <a:solidFill>
                      <a:srgbClr val="FFFFFF"/>
                    </a:solidFill>
                  </a:rPr>
                  <a:t>.</a:t>
                </a:r>
                <a:endParaRPr lang="zh-CN" altLang="en-US" sz="1200" dirty="0">
                  <a:solidFill>
                    <a:srgbClr val="FFFFFF"/>
                  </a:solidFill>
                </a:endParaRPr>
              </a:p>
            </p:txBody>
          </p:sp>
          <p:sp>
            <p:nvSpPr>
              <p:cNvPr id="21" name="TextBox 20">
                <a:extLst>
                  <a:ext uri="{FF2B5EF4-FFF2-40B4-BE49-F238E27FC236}">
                    <a16:creationId xmlns:a16="http://schemas.microsoft.com/office/drawing/2014/main" id="{02EC1AB2-7424-1451-E04A-9DA0DDDC8340}"/>
                  </a:ext>
                </a:extLst>
              </p:cNvPr>
              <p:cNvSpPr txBox="1"/>
              <p:nvPr/>
            </p:nvSpPr>
            <p:spPr>
              <a:xfrm>
                <a:off x="3020977" y="2622155"/>
                <a:ext cx="2109837" cy="338554"/>
              </a:xfrm>
              <a:prstGeom prst="rect">
                <a:avLst/>
              </a:prstGeom>
              <a:noFill/>
            </p:spPr>
            <p:txBody>
              <a:bodyPr wrap="none" rtlCol="0" anchor="b">
                <a:normAutofit/>
              </a:bodyPr>
              <a:lstStyle/>
              <a:p>
                <a:pPr>
                  <a:lnSpc>
                    <a:spcPct val="100000"/>
                  </a:lnSpc>
                </a:pPr>
                <a:r>
                  <a:rPr lang="fr-FR" altLang="zh-CN" sz="1600" b="1" dirty="0">
                    <a:solidFill>
                      <a:srgbClr val="FFFFFF"/>
                    </a:solidFill>
                  </a:rPr>
                  <a:t>Higher precision</a:t>
                </a:r>
                <a:endParaRPr lang="zh-CN" altLang="en-US" sz="1600" b="1" dirty="0">
                  <a:solidFill>
                    <a:srgbClr val="FFFFFF"/>
                  </a:solidFill>
                </a:endParaRPr>
              </a:p>
            </p:txBody>
          </p:sp>
        </p:grpSp>
        <p:grpSp>
          <p:nvGrpSpPr>
            <p:cNvPr id="5" name="Group 4">
              <a:extLst>
                <a:ext uri="{FF2B5EF4-FFF2-40B4-BE49-F238E27FC236}">
                  <a16:creationId xmlns:a16="http://schemas.microsoft.com/office/drawing/2014/main" id="{2EE4917D-0F43-9C30-4BC4-17341C72EA8D}"/>
                </a:ext>
              </a:extLst>
            </p:cNvPr>
            <p:cNvGrpSpPr/>
            <p:nvPr/>
          </p:nvGrpSpPr>
          <p:grpSpPr>
            <a:xfrm>
              <a:off x="5604819" y="1225774"/>
              <a:ext cx="3075023" cy="2434008"/>
              <a:chOff x="5604819" y="2592923"/>
              <a:chExt cx="3075023" cy="2434008"/>
            </a:xfrm>
          </p:grpSpPr>
          <p:sp>
            <p:nvSpPr>
              <p:cNvPr id="14" name="Rectangle: Rounded Corners 13">
                <a:extLst>
                  <a:ext uri="{FF2B5EF4-FFF2-40B4-BE49-F238E27FC236}">
                    <a16:creationId xmlns:a16="http://schemas.microsoft.com/office/drawing/2014/main" id="{3C30B954-5576-3DC0-3593-66D9A4AAA95C}"/>
                  </a:ext>
                </a:extLst>
              </p:cNvPr>
              <p:cNvSpPr/>
              <p:nvPr/>
            </p:nvSpPr>
            <p:spPr>
              <a:xfrm>
                <a:off x="5604819" y="2592923"/>
                <a:ext cx="3075023" cy="2434008"/>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5" name="TextBox 14">
                <a:extLst>
                  <a:ext uri="{FF2B5EF4-FFF2-40B4-BE49-F238E27FC236}">
                    <a16:creationId xmlns:a16="http://schemas.microsoft.com/office/drawing/2014/main" id="{2C09F24E-8497-F016-F517-7B8B5EA6E895}"/>
                  </a:ext>
                </a:extLst>
              </p:cNvPr>
              <p:cNvSpPr txBox="1"/>
              <p:nvPr/>
            </p:nvSpPr>
            <p:spPr>
              <a:xfrm>
                <a:off x="6029010" y="3529326"/>
                <a:ext cx="2226640" cy="515206"/>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marL="171450" indent="-171450">
                  <a:lnSpc>
                    <a:spcPct val="120000"/>
                  </a:lnSpc>
                  <a:buFont typeface="Arial" panose="020B0604020202020204" pitchFamily="34" charset="0"/>
                  <a:buChar char="•"/>
                </a:pPr>
                <a:r>
                  <a:rPr lang="en-US" altLang="zh-CN" sz="1200" dirty="0"/>
                  <a:t>53.6GFLOPs,0.1939e params</a:t>
                </a:r>
                <a:endParaRPr lang="en-US" altLang="zh-CN" dirty="0"/>
              </a:p>
            </p:txBody>
          </p:sp>
          <p:sp>
            <p:nvSpPr>
              <p:cNvPr id="16" name="TextBox 15">
                <a:extLst>
                  <a:ext uri="{FF2B5EF4-FFF2-40B4-BE49-F238E27FC236}">
                    <a16:creationId xmlns:a16="http://schemas.microsoft.com/office/drawing/2014/main" id="{2B7C6C35-034E-81C8-992A-A42CA8ACAA71}"/>
                  </a:ext>
                </a:extLst>
              </p:cNvPr>
              <p:cNvSpPr txBox="1"/>
              <p:nvPr/>
            </p:nvSpPr>
            <p:spPr>
              <a:xfrm>
                <a:off x="6350411" y="2723580"/>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fr-FR" altLang="zh-CN" sz="1600" dirty="0"/>
                  <a:t>Lightweight</a:t>
                </a:r>
                <a:endParaRPr lang="zh-CN" altLang="en-US" sz="1600" dirty="0"/>
              </a:p>
            </p:txBody>
          </p:sp>
        </p:grpSp>
        <p:grpSp>
          <p:nvGrpSpPr>
            <p:cNvPr id="6" name="Group 5">
              <a:extLst>
                <a:ext uri="{FF2B5EF4-FFF2-40B4-BE49-F238E27FC236}">
                  <a16:creationId xmlns:a16="http://schemas.microsoft.com/office/drawing/2014/main" id="{03EA9786-2FDF-3CAE-9D5A-38E121D460DE}"/>
                </a:ext>
              </a:extLst>
            </p:cNvPr>
            <p:cNvGrpSpPr/>
            <p:nvPr/>
          </p:nvGrpSpPr>
          <p:grpSpPr>
            <a:xfrm>
              <a:off x="5716563" y="3868095"/>
              <a:ext cx="3075023" cy="2800865"/>
              <a:chOff x="5716563" y="3989941"/>
              <a:chExt cx="3075023" cy="2800865"/>
            </a:xfrm>
          </p:grpSpPr>
          <p:sp>
            <p:nvSpPr>
              <p:cNvPr id="8" name="Rectangle: Rounded Corners 7">
                <a:extLst>
                  <a:ext uri="{FF2B5EF4-FFF2-40B4-BE49-F238E27FC236}">
                    <a16:creationId xmlns:a16="http://schemas.microsoft.com/office/drawing/2014/main" id="{02792A79-89F3-E568-0226-D7EA99B41CCE}"/>
                  </a:ext>
                </a:extLst>
              </p:cNvPr>
              <p:cNvSpPr/>
              <p:nvPr/>
            </p:nvSpPr>
            <p:spPr>
              <a:xfrm>
                <a:off x="5716563" y="3989941"/>
                <a:ext cx="3075023" cy="2800865"/>
              </a:xfrm>
              <a:prstGeom prst="roundRect">
                <a:avLst>
                  <a:gd name="adj" fmla="val 7307"/>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TextBox 8">
                <a:extLst>
                  <a:ext uri="{FF2B5EF4-FFF2-40B4-BE49-F238E27FC236}">
                    <a16:creationId xmlns:a16="http://schemas.microsoft.com/office/drawing/2014/main" id="{A26AEDC1-A8D5-D5CE-0801-DEE72B9D643C}"/>
                  </a:ext>
                </a:extLst>
              </p:cNvPr>
              <p:cNvSpPr txBox="1"/>
              <p:nvPr/>
            </p:nvSpPr>
            <p:spPr>
              <a:xfrm>
                <a:off x="5975459" y="4516805"/>
                <a:ext cx="2704383" cy="2143344"/>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marL="285750" indent="-285750">
                  <a:lnSpc>
                    <a:spcPct val="120000"/>
                  </a:lnSpc>
                  <a:buFont typeface="Arial" panose="020B0604020202020204" pitchFamily="34" charset="0"/>
                  <a:buChar char="•"/>
                </a:pPr>
                <a:r>
                  <a:rPr lang="en-US" altLang="zh-CN" sz="1400" dirty="0">
                    <a:latin typeface="Calibri" panose="020F0502020204030204" pitchFamily="34" charset="0"/>
                    <a:ea typeface="Calibri" panose="020F0502020204030204" pitchFamily="34" charset="0"/>
                    <a:cs typeface="Calibri" panose="020F0502020204030204" pitchFamily="34" charset="0"/>
                  </a:rPr>
                  <a:t>The introduction of the Transformer concept has added numerous extension dimensions to subsequent model improvements and is also more suitable for integration with the design of models in other fields.</a:t>
                </a:r>
              </a:p>
            </p:txBody>
          </p:sp>
          <p:sp>
            <p:nvSpPr>
              <p:cNvPr id="10" name="TextBox 9">
                <a:extLst>
                  <a:ext uri="{FF2B5EF4-FFF2-40B4-BE49-F238E27FC236}">
                    <a16:creationId xmlns:a16="http://schemas.microsoft.com/office/drawing/2014/main" id="{94F79688-26FC-4654-89B3-C9EDF5760A4D}"/>
                  </a:ext>
                </a:extLst>
              </p:cNvPr>
              <p:cNvSpPr txBox="1"/>
              <p:nvPr/>
            </p:nvSpPr>
            <p:spPr>
              <a:xfrm>
                <a:off x="5975459" y="4126312"/>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fr-FR" altLang="zh-CN" sz="1600" dirty="0"/>
                  <a:t>Enhancing Scalability</a:t>
                </a:r>
                <a:endParaRPr lang="zh-CN" altLang="en-US" sz="1600" dirty="0"/>
              </a:p>
            </p:txBody>
          </p:sp>
        </p:grpSp>
        <p:sp>
          <p:nvSpPr>
            <p:cNvPr id="7" name="TextBox 6">
              <a:extLst>
                <a:ext uri="{FF2B5EF4-FFF2-40B4-BE49-F238E27FC236}">
                  <a16:creationId xmlns:a16="http://schemas.microsoft.com/office/drawing/2014/main" id="{10263994-9631-549E-D0C3-298A6DD688C4}"/>
                </a:ext>
              </a:extLst>
            </p:cNvPr>
            <p:cNvSpPr txBox="1"/>
            <p:nvPr/>
          </p:nvSpPr>
          <p:spPr>
            <a:xfrm>
              <a:off x="4838102" y="686453"/>
              <a:ext cx="384174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solidFill>
                    <a:schemeClr val="tx1"/>
                  </a:solidFill>
                </a:rPr>
                <a:t>Advantages </a:t>
              </a:r>
              <a:endParaRPr kumimoji="0" lang="zh-CN" altLang="en-US" sz="2400" b="1" i="0" u="none" strike="noStrike" kern="1200" cap="none" spc="0" normalizeH="0" baseline="0" noProof="0" dirty="0">
                <a:solidFill>
                  <a:schemeClr val="tx1"/>
                </a:solidFill>
              </a:endParaRPr>
            </a:p>
          </p:txBody>
        </p:sp>
      </p:grpSp>
      <p:sp>
        <p:nvSpPr>
          <p:cNvPr id="23" name="Title 22">
            <a:extLst>
              <a:ext uri="{FF2B5EF4-FFF2-40B4-BE49-F238E27FC236}">
                <a16:creationId xmlns:a16="http://schemas.microsoft.com/office/drawing/2014/main" id="{92FA4638-B393-4385-3776-A5ABC90DA100}"/>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spTree>
    <p:custDataLst>
      <p:tags r:id="rId1"/>
    </p:custDataLst>
    <p:extLst>
      <p:ext uri="{BB962C8B-B14F-4D97-AF65-F5344CB8AC3E}">
        <p14:creationId xmlns:p14="http://schemas.microsoft.com/office/powerpoint/2010/main" val="1914625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wrap="none">
            <a:normAutofit/>
          </a:bodyPr>
          <a:lstStyle/>
          <a:p>
            <a:pPr lvl="0"/>
            <a:r>
              <a:rPr lang="en-US"/>
              <a:t>Agenda</a:t>
            </a:r>
          </a:p>
        </p:txBody>
      </p:sp>
      <p:sp>
        <p:nvSpPr>
          <p:cNvPr id="11" name="Content Placeholder 10"/>
          <p:cNvSpPr>
            <a:spLocks noGrp="1"/>
          </p:cNvSpPr>
          <p:nvPr>
            <p:ph sz="quarter" idx="1"/>
          </p:nvPr>
        </p:nvSpPr>
        <p:spPr/>
        <p:txBody>
          <a:bodyPr wrap="square">
            <a:normAutofit fontScale="92500" lnSpcReduction="10000"/>
          </a:bodyPr>
          <a:lstStyle/>
          <a:p>
            <a:pPr marL="0" indent="0">
              <a:buNone/>
            </a:pPr>
            <a:r>
              <a:rPr lang="en-US" altLang="zh-CN" dirty="0"/>
              <a:t>1. Introduction - What is Object Detection and Object Detection from UAV Perspective</a:t>
            </a:r>
          </a:p>
          <a:p>
            <a:pPr marL="0" indent="0">
              <a:buNone/>
            </a:pPr>
            <a:r>
              <a:rPr lang="en-US" altLang="zh-CN" dirty="0"/>
              <a:t>2. Domain Problem Analysis</a:t>
            </a:r>
          </a:p>
          <a:p>
            <a:pPr marL="0" indent="0">
              <a:buNone/>
            </a:pPr>
            <a:r>
              <a:rPr lang="en-US" altLang="zh-CN" dirty="0"/>
              <a:t>3. Past Work: What Has Been Done and Their Deficiencies</a:t>
            </a:r>
          </a:p>
          <a:p>
            <a:pPr marL="0" indent="0">
              <a:buNone/>
            </a:pPr>
            <a:r>
              <a:rPr lang="en-US" altLang="zh-CN" dirty="0"/>
              <a:t>4. Core Design of This Paper</a:t>
            </a:r>
          </a:p>
          <a:p>
            <a:pPr marL="0" indent="0">
              <a:buNone/>
            </a:pPr>
            <a:r>
              <a:rPr lang="en-US" altLang="zh-CN" dirty="0"/>
              <a:t>5. Code Analysis Corresponding to Each Design</a:t>
            </a:r>
          </a:p>
          <a:p>
            <a:pPr marL="0" indent="0">
              <a:buNone/>
            </a:pPr>
            <a:r>
              <a:rPr lang="en-US" altLang="zh-CN" dirty="0"/>
              <a:t>6. Experimental Results Comparison and Ablation Study</a:t>
            </a:r>
          </a:p>
          <a:p>
            <a:pPr marL="0" indent="0">
              <a:buNone/>
            </a:pPr>
            <a:r>
              <a:rPr lang="en-US" altLang="zh-CN" dirty="0"/>
              <a:t>7. Conclusion: Recap and Emphasis on What This Paper Has Achieved</a:t>
            </a:r>
            <a:endParaRPr lang="zh-CN" altLang="en-US" dirty="0"/>
          </a:p>
        </p:txBody>
      </p:sp>
    </p:spTree>
    <p:extLst>
      <p:ext uri="{BB962C8B-B14F-4D97-AF65-F5344CB8AC3E}">
        <p14:creationId xmlns:p14="http://schemas.microsoft.com/office/powerpoint/2010/main" val="32261483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1E67D-E250-782B-D40E-CBFE2EC2214E}"/>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918594E-A8A3-32FB-34F5-8DCE05403A94}"/>
              </a:ext>
            </a:extLst>
          </p:cNvPr>
          <p:cNvGrpSpPr/>
          <p:nvPr/>
        </p:nvGrpSpPr>
        <p:grpSpPr>
          <a:xfrm>
            <a:off x="212035" y="686453"/>
            <a:ext cx="8467807" cy="4046099"/>
            <a:chOff x="212035" y="686453"/>
            <a:chExt cx="8467807" cy="4046099"/>
          </a:xfrm>
        </p:grpSpPr>
        <p:grpSp>
          <p:nvGrpSpPr>
            <p:cNvPr id="5" name="Group 4">
              <a:extLst>
                <a:ext uri="{FF2B5EF4-FFF2-40B4-BE49-F238E27FC236}">
                  <a16:creationId xmlns:a16="http://schemas.microsoft.com/office/drawing/2014/main" id="{4543A806-6BBD-CB98-23D4-5BCB685C7199}"/>
                </a:ext>
              </a:extLst>
            </p:cNvPr>
            <p:cNvGrpSpPr/>
            <p:nvPr/>
          </p:nvGrpSpPr>
          <p:grpSpPr>
            <a:xfrm>
              <a:off x="212035" y="2695213"/>
              <a:ext cx="2406583" cy="2037339"/>
              <a:chOff x="212035" y="4062362"/>
              <a:chExt cx="2406583" cy="2037339"/>
            </a:xfrm>
          </p:grpSpPr>
          <p:sp>
            <p:nvSpPr>
              <p:cNvPr id="14" name="Rectangle: Rounded Corners 13">
                <a:extLst>
                  <a:ext uri="{FF2B5EF4-FFF2-40B4-BE49-F238E27FC236}">
                    <a16:creationId xmlns:a16="http://schemas.microsoft.com/office/drawing/2014/main" id="{82BEC219-8862-349C-9FE4-5FE4DD530FA3}"/>
                  </a:ext>
                </a:extLst>
              </p:cNvPr>
              <p:cNvSpPr/>
              <p:nvPr/>
            </p:nvSpPr>
            <p:spPr>
              <a:xfrm>
                <a:off x="212035" y="4062362"/>
                <a:ext cx="2406583" cy="2037339"/>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5" name="TextBox 14">
                <a:extLst>
                  <a:ext uri="{FF2B5EF4-FFF2-40B4-BE49-F238E27FC236}">
                    <a16:creationId xmlns:a16="http://schemas.microsoft.com/office/drawing/2014/main" id="{B08E7246-95C5-9C25-0627-6CA5F4A1FECA}"/>
                  </a:ext>
                </a:extLst>
              </p:cNvPr>
              <p:cNvSpPr txBox="1"/>
              <p:nvPr/>
            </p:nvSpPr>
            <p:spPr>
              <a:xfrm>
                <a:off x="315192" y="4854398"/>
                <a:ext cx="1662443" cy="736805"/>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a:lnSpc>
                    <a:spcPct val="120000"/>
                  </a:lnSpc>
                </a:pPr>
                <a:r>
                  <a:rPr lang="en-US" altLang="zh-CN" sz="1200" dirty="0"/>
                  <a:t>53.6GFLOPs,0.1939e params, beats middle size of YOLOs.</a:t>
                </a:r>
                <a:endParaRPr lang="en-US" altLang="zh-CN" dirty="0"/>
              </a:p>
            </p:txBody>
          </p:sp>
          <p:sp>
            <p:nvSpPr>
              <p:cNvPr id="16" name="TextBox 15">
                <a:extLst>
                  <a:ext uri="{FF2B5EF4-FFF2-40B4-BE49-F238E27FC236}">
                    <a16:creationId xmlns:a16="http://schemas.microsoft.com/office/drawing/2014/main" id="{E9BB32CD-40C7-EFE6-26FC-E966A1351478}"/>
                  </a:ext>
                </a:extLst>
              </p:cNvPr>
              <p:cNvSpPr txBox="1"/>
              <p:nvPr/>
            </p:nvSpPr>
            <p:spPr>
              <a:xfrm>
                <a:off x="315192" y="4307531"/>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fr-FR" altLang="zh-CN" sz="1600" dirty="0"/>
                  <a:t>Lightweight</a:t>
                </a:r>
                <a:endParaRPr lang="zh-CN" altLang="en-US" sz="1600" dirty="0"/>
              </a:p>
            </p:txBody>
          </p:sp>
        </p:grpSp>
        <p:sp>
          <p:nvSpPr>
            <p:cNvPr id="7" name="TextBox 6">
              <a:extLst>
                <a:ext uri="{FF2B5EF4-FFF2-40B4-BE49-F238E27FC236}">
                  <a16:creationId xmlns:a16="http://schemas.microsoft.com/office/drawing/2014/main" id="{5DF77C36-85EF-7D97-7631-4DB4CB3219D1}"/>
                </a:ext>
              </a:extLst>
            </p:cNvPr>
            <p:cNvSpPr txBox="1"/>
            <p:nvPr/>
          </p:nvSpPr>
          <p:spPr>
            <a:xfrm>
              <a:off x="4838102" y="686453"/>
              <a:ext cx="384174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solidFill>
                    <a:schemeClr val="tx1"/>
                  </a:solidFill>
                </a:rPr>
                <a:t>Advantages </a:t>
              </a:r>
              <a:endParaRPr kumimoji="0" lang="zh-CN" altLang="en-US" sz="2400" b="1" i="0" u="none" strike="noStrike" kern="1200" cap="none" spc="0" normalizeH="0" baseline="0" noProof="0" dirty="0">
                <a:solidFill>
                  <a:schemeClr val="tx1"/>
                </a:solidFill>
              </a:endParaRPr>
            </a:p>
          </p:txBody>
        </p:sp>
      </p:grpSp>
      <p:sp>
        <p:nvSpPr>
          <p:cNvPr id="23" name="Title 22">
            <a:extLst>
              <a:ext uri="{FF2B5EF4-FFF2-40B4-BE49-F238E27FC236}">
                <a16:creationId xmlns:a16="http://schemas.microsoft.com/office/drawing/2014/main" id="{662B525D-7569-47CD-78B1-2A0A9FD9FE51}"/>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pic>
        <p:nvPicPr>
          <p:cNvPr id="4" name="图片 3">
            <a:extLst>
              <a:ext uri="{FF2B5EF4-FFF2-40B4-BE49-F238E27FC236}">
                <a16:creationId xmlns:a16="http://schemas.microsoft.com/office/drawing/2014/main" id="{8367EAA7-2F71-4783-D08D-21E3FBFA1551}"/>
              </a:ext>
            </a:extLst>
          </p:cNvPr>
          <p:cNvPicPr>
            <a:picLocks noChangeAspect="1"/>
          </p:cNvPicPr>
          <p:nvPr/>
        </p:nvPicPr>
        <p:blipFill>
          <a:blip r:embed="rId4"/>
          <a:stretch>
            <a:fillRect/>
          </a:stretch>
        </p:blipFill>
        <p:spPr>
          <a:xfrm>
            <a:off x="2754327" y="2457290"/>
            <a:ext cx="9103915" cy="2575123"/>
          </a:xfrm>
          <a:prstGeom prst="rect">
            <a:avLst/>
          </a:prstGeom>
        </p:spPr>
      </p:pic>
    </p:spTree>
    <p:custDataLst>
      <p:tags r:id="rId1"/>
    </p:custDataLst>
    <p:extLst>
      <p:ext uri="{BB962C8B-B14F-4D97-AF65-F5344CB8AC3E}">
        <p14:creationId xmlns:p14="http://schemas.microsoft.com/office/powerpoint/2010/main" val="3370939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1F031-BB61-B7E5-C8A0-7ED04AC5E71E}"/>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9CBB17B-C2BB-6710-4022-32D02F93E54A}"/>
              </a:ext>
            </a:extLst>
          </p:cNvPr>
          <p:cNvGrpSpPr/>
          <p:nvPr/>
        </p:nvGrpSpPr>
        <p:grpSpPr>
          <a:xfrm>
            <a:off x="175886" y="686453"/>
            <a:ext cx="8503956" cy="4839704"/>
            <a:chOff x="175886" y="686453"/>
            <a:chExt cx="8503956" cy="4839704"/>
          </a:xfrm>
        </p:grpSpPr>
        <p:grpSp>
          <p:nvGrpSpPr>
            <p:cNvPr id="4" name="Group 3">
              <a:extLst>
                <a:ext uri="{FF2B5EF4-FFF2-40B4-BE49-F238E27FC236}">
                  <a16:creationId xmlns:a16="http://schemas.microsoft.com/office/drawing/2014/main" id="{70B486CE-C584-161F-0002-E2EDE73F79AA}"/>
                </a:ext>
              </a:extLst>
            </p:cNvPr>
            <p:cNvGrpSpPr/>
            <p:nvPr/>
          </p:nvGrpSpPr>
          <p:grpSpPr>
            <a:xfrm>
              <a:off x="175886" y="2357054"/>
              <a:ext cx="2497018" cy="3169103"/>
              <a:chOff x="175886" y="2360783"/>
              <a:chExt cx="2497018" cy="3169103"/>
            </a:xfrm>
          </p:grpSpPr>
          <p:sp>
            <p:nvSpPr>
              <p:cNvPr id="19" name="Rectangle: Rounded Corners 18">
                <a:extLst>
                  <a:ext uri="{FF2B5EF4-FFF2-40B4-BE49-F238E27FC236}">
                    <a16:creationId xmlns:a16="http://schemas.microsoft.com/office/drawing/2014/main" id="{D35F05B7-838C-42BF-D0A0-E625EF75B99D}"/>
                  </a:ext>
                </a:extLst>
              </p:cNvPr>
              <p:cNvSpPr/>
              <p:nvPr/>
            </p:nvSpPr>
            <p:spPr>
              <a:xfrm>
                <a:off x="175886" y="2360783"/>
                <a:ext cx="2497018" cy="3169103"/>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0" name="TextBox 19">
                <a:extLst>
                  <a:ext uri="{FF2B5EF4-FFF2-40B4-BE49-F238E27FC236}">
                    <a16:creationId xmlns:a16="http://schemas.microsoft.com/office/drawing/2014/main" id="{33F68003-5C77-FEAE-0234-50801BB00734}"/>
                  </a:ext>
                </a:extLst>
              </p:cNvPr>
              <p:cNvSpPr txBox="1"/>
              <p:nvPr/>
            </p:nvSpPr>
            <p:spPr>
              <a:xfrm>
                <a:off x="373193" y="3494725"/>
                <a:ext cx="2234835" cy="1623201"/>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200" dirty="0">
                    <a:solidFill>
                      <a:srgbClr val="FFFFFF"/>
                    </a:solidFill>
                  </a:rPr>
                  <a:t>Achieve 0.46964 mAP50(B), 0.28919 mAP50-95(B) on </a:t>
                </a:r>
                <a:r>
                  <a:rPr lang="en-US" altLang="zh-CN" sz="1200" dirty="0" err="1">
                    <a:solidFill>
                      <a:srgbClr val="FFFFFF"/>
                    </a:solidFill>
                  </a:rPr>
                  <a:t>VisDrone</a:t>
                </a:r>
                <a:r>
                  <a:rPr lang="en-US" altLang="zh-CN" sz="1200" dirty="0">
                    <a:solidFill>
                      <a:srgbClr val="FFFFFF"/>
                    </a:solidFill>
                  </a:rPr>
                  <a:t>. It surpasses the medium-sized YOLOs by more than 6 percentage points in mean average precision </a:t>
                </a:r>
                <a:r>
                  <a:rPr lang="en-US" altLang="zh-CN" sz="1200">
                    <a:solidFill>
                      <a:srgbClr val="FFFFFF"/>
                    </a:solidFill>
                  </a:rPr>
                  <a:t>at IoU:50.</a:t>
                </a:r>
                <a:endParaRPr lang="zh-CN" altLang="en-US" sz="1200" dirty="0">
                  <a:solidFill>
                    <a:srgbClr val="FFFFFF"/>
                  </a:solidFill>
                </a:endParaRPr>
              </a:p>
            </p:txBody>
          </p:sp>
          <p:sp>
            <p:nvSpPr>
              <p:cNvPr id="21" name="TextBox 20">
                <a:extLst>
                  <a:ext uri="{FF2B5EF4-FFF2-40B4-BE49-F238E27FC236}">
                    <a16:creationId xmlns:a16="http://schemas.microsoft.com/office/drawing/2014/main" id="{77B84889-86A4-9824-CF62-BD3D3BACF336}"/>
                  </a:ext>
                </a:extLst>
              </p:cNvPr>
              <p:cNvSpPr txBox="1"/>
              <p:nvPr/>
            </p:nvSpPr>
            <p:spPr>
              <a:xfrm>
                <a:off x="373193" y="2947858"/>
                <a:ext cx="2109837" cy="338554"/>
              </a:xfrm>
              <a:prstGeom prst="rect">
                <a:avLst/>
              </a:prstGeom>
              <a:noFill/>
            </p:spPr>
            <p:txBody>
              <a:bodyPr wrap="none" rtlCol="0" anchor="b">
                <a:normAutofit/>
              </a:bodyPr>
              <a:lstStyle/>
              <a:p>
                <a:pPr>
                  <a:lnSpc>
                    <a:spcPct val="100000"/>
                  </a:lnSpc>
                </a:pPr>
                <a:r>
                  <a:rPr lang="fr-FR" altLang="zh-CN" sz="1600" b="1" dirty="0">
                    <a:solidFill>
                      <a:srgbClr val="FFFFFF"/>
                    </a:solidFill>
                  </a:rPr>
                  <a:t>Higher precision</a:t>
                </a:r>
                <a:endParaRPr lang="zh-CN" altLang="en-US" sz="1600" b="1" dirty="0">
                  <a:solidFill>
                    <a:srgbClr val="FFFFFF"/>
                  </a:solidFill>
                </a:endParaRPr>
              </a:p>
            </p:txBody>
          </p:sp>
        </p:grpSp>
        <p:sp>
          <p:nvSpPr>
            <p:cNvPr id="7" name="TextBox 6">
              <a:extLst>
                <a:ext uri="{FF2B5EF4-FFF2-40B4-BE49-F238E27FC236}">
                  <a16:creationId xmlns:a16="http://schemas.microsoft.com/office/drawing/2014/main" id="{28C585D7-4E16-D299-6F16-33810BC3440C}"/>
                </a:ext>
              </a:extLst>
            </p:cNvPr>
            <p:cNvSpPr txBox="1"/>
            <p:nvPr/>
          </p:nvSpPr>
          <p:spPr>
            <a:xfrm>
              <a:off x="4838102" y="686453"/>
              <a:ext cx="384174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solidFill>
                    <a:schemeClr val="tx1"/>
                  </a:solidFill>
                </a:rPr>
                <a:t>Advantages </a:t>
              </a:r>
              <a:endParaRPr kumimoji="0" lang="zh-CN" altLang="en-US" sz="2400" b="1" i="0" u="none" strike="noStrike" kern="1200" cap="none" spc="0" normalizeH="0" baseline="0" noProof="0" dirty="0">
                <a:solidFill>
                  <a:schemeClr val="tx1"/>
                </a:solidFill>
              </a:endParaRPr>
            </a:p>
          </p:txBody>
        </p:sp>
      </p:grpSp>
      <p:sp>
        <p:nvSpPr>
          <p:cNvPr id="23" name="Title 22">
            <a:extLst>
              <a:ext uri="{FF2B5EF4-FFF2-40B4-BE49-F238E27FC236}">
                <a16:creationId xmlns:a16="http://schemas.microsoft.com/office/drawing/2014/main" id="{4F3B4960-8574-C0E4-2F7C-57F208A72D17}"/>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pic>
        <p:nvPicPr>
          <p:cNvPr id="5" name="图片 4">
            <a:extLst>
              <a:ext uri="{FF2B5EF4-FFF2-40B4-BE49-F238E27FC236}">
                <a16:creationId xmlns:a16="http://schemas.microsoft.com/office/drawing/2014/main" id="{346FCC6A-0AA9-C325-4689-A101E9C1CB7D}"/>
              </a:ext>
            </a:extLst>
          </p:cNvPr>
          <p:cNvPicPr>
            <a:picLocks noChangeAspect="1"/>
          </p:cNvPicPr>
          <p:nvPr/>
        </p:nvPicPr>
        <p:blipFill>
          <a:blip r:embed="rId3"/>
          <a:stretch>
            <a:fillRect/>
          </a:stretch>
        </p:blipFill>
        <p:spPr>
          <a:xfrm>
            <a:off x="2862778" y="1376146"/>
            <a:ext cx="9059186" cy="4795401"/>
          </a:xfrm>
          <a:prstGeom prst="rect">
            <a:avLst/>
          </a:prstGeom>
        </p:spPr>
      </p:pic>
    </p:spTree>
    <p:custDataLst>
      <p:tags r:id="rId1"/>
    </p:custDataLst>
    <p:extLst>
      <p:ext uri="{BB962C8B-B14F-4D97-AF65-F5344CB8AC3E}">
        <p14:creationId xmlns:p14="http://schemas.microsoft.com/office/powerpoint/2010/main" val="272773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6A7C1-A2FA-A199-5F22-3EA2C323A33C}"/>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41EC295-5D24-8223-B3E4-59537950AC22}"/>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sp>
        <p:nvSpPr>
          <p:cNvPr id="2" name="文本框 1">
            <a:extLst>
              <a:ext uri="{FF2B5EF4-FFF2-40B4-BE49-F238E27FC236}">
                <a16:creationId xmlns:a16="http://schemas.microsoft.com/office/drawing/2014/main" id="{E4AA449E-9EDC-8CEF-BA1C-AED553A47CA4}"/>
              </a:ext>
            </a:extLst>
          </p:cNvPr>
          <p:cNvSpPr txBox="1"/>
          <p:nvPr/>
        </p:nvSpPr>
        <p:spPr>
          <a:xfrm>
            <a:off x="4646211" y="249184"/>
            <a:ext cx="4683318" cy="461665"/>
          </a:xfrm>
          <a:prstGeom prst="rect">
            <a:avLst/>
          </a:prstGeom>
          <a:noFill/>
        </p:spPr>
        <p:txBody>
          <a:bodyPr wrap="square" rtlCol="0">
            <a:spAutoFit/>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Visual Results</a:t>
            </a:r>
            <a:endParaRPr lang="zh-CN" altLang="en-US" sz="2400" dirty="0">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95A409EA-5713-AF9D-5491-2D58E4D87E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32" y="920860"/>
            <a:ext cx="9134475" cy="5143500"/>
          </a:xfrm>
          <a:prstGeom prst="rect">
            <a:avLst/>
          </a:prstGeom>
        </p:spPr>
      </p:pic>
      <p:pic>
        <p:nvPicPr>
          <p:cNvPr id="9" name="图片 8">
            <a:extLst>
              <a:ext uri="{FF2B5EF4-FFF2-40B4-BE49-F238E27FC236}">
                <a16:creationId xmlns:a16="http://schemas.microsoft.com/office/drawing/2014/main" id="{C401ACDB-08AC-D6DA-05F6-3DF4692DAD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936" y="817328"/>
            <a:ext cx="9708543" cy="5457043"/>
          </a:xfrm>
          <a:prstGeom prst="rect">
            <a:avLst/>
          </a:prstGeom>
        </p:spPr>
      </p:pic>
      <p:pic>
        <p:nvPicPr>
          <p:cNvPr id="12" name="图片 11">
            <a:extLst>
              <a:ext uri="{FF2B5EF4-FFF2-40B4-BE49-F238E27FC236}">
                <a16:creationId xmlns:a16="http://schemas.microsoft.com/office/drawing/2014/main" id="{292EF4B3-0F8F-3536-E454-52937E6B58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3517" y="611576"/>
            <a:ext cx="10198483" cy="5762067"/>
          </a:xfrm>
          <a:prstGeom prst="rect">
            <a:avLst/>
          </a:prstGeom>
        </p:spPr>
      </p:pic>
    </p:spTree>
    <p:custDataLst>
      <p:tags r:id="rId1"/>
    </p:custDataLst>
    <p:extLst>
      <p:ext uri="{BB962C8B-B14F-4D97-AF65-F5344CB8AC3E}">
        <p14:creationId xmlns:p14="http://schemas.microsoft.com/office/powerpoint/2010/main" val="26364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xit" presetSubtype="0" fill="hold" nodeType="clickEffect">
                                  <p:stCondLst>
                                    <p:cond delay="0"/>
                                  </p:stCondLst>
                                  <p:childTnLst>
                                    <p:animEffect transition="out" filter="wipe(down)">
                                      <p:cBhvr>
                                        <p:cTn id="31" dur="180" accel="50000">
                                          <p:stCondLst>
                                            <p:cond delay="1820"/>
                                          </p:stCondLst>
                                        </p:cTn>
                                        <p:tgtEl>
                                          <p:spTgt spid="12"/>
                                        </p:tgtEl>
                                      </p:cBhvr>
                                    </p:animEffect>
                                    <p:anim calcmode="lin" valueType="num">
                                      <p:cBhvr>
                                        <p:cTn id="32" dur="1822" tmFilter="0,0; 0.14,0.31; 0.43,0.73; 0.71,0.91; 1.0,1.0">
                                          <p:stCondLst>
                                            <p:cond delay="0"/>
                                          </p:stCondLst>
                                        </p:cTn>
                                        <p:tgtEl>
                                          <p:spTgt spid="12"/>
                                        </p:tgtEl>
                                        <p:attrNameLst>
                                          <p:attrName>ppt_x</p:attrName>
                                        </p:attrNameLst>
                                      </p:cBhvr>
                                      <p:tavLst>
                                        <p:tav tm="0">
                                          <p:val>
                                            <p:strVal val="ppt_x"/>
                                          </p:val>
                                        </p:tav>
                                        <p:tav tm="100000">
                                          <p:val>
                                            <p:strVal val="#ppt_x+0.25"/>
                                          </p:val>
                                        </p:tav>
                                      </p:tavLst>
                                    </p:anim>
                                    <p:anim calcmode="lin" valueType="num">
                                      <p:cBhvr>
                                        <p:cTn id="33" dur="178">
                                          <p:stCondLst>
                                            <p:cond delay="1822"/>
                                          </p:stCondLst>
                                        </p:cTn>
                                        <p:tgtEl>
                                          <p:spTgt spid="12"/>
                                        </p:tgtEl>
                                        <p:attrNameLst>
                                          <p:attrName>ppt_x</p:attrName>
                                        </p:attrNameLst>
                                      </p:cBhvr>
                                      <p:tavLst>
                                        <p:tav tm="0">
                                          <p:val>
                                            <p:strVal val="ppt_x"/>
                                          </p:val>
                                        </p:tav>
                                        <p:tav tm="100000">
                                          <p:val>
                                            <p:strVal val="ppt_x"/>
                                          </p:val>
                                        </p:tav>
                                      </p:tavLst>
                                    </p:anim>
                                    <p:anim calcmode="lin" valueType="num">
                                      <p:cBhvr>
                                        <p:cTn id="34" dur="664" tmFilter="0.0,0.0;0.25,0.07;0.50,0.2;0.75,0.467;1.0,1.0">
                                          <p:stCondLst>
                                            <p:cond delay="0"/>
                                          </p:stCondLst>
                                        </p:cTn>
                                        <p:tgtEl>
                                          <p:spTgt spid="1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5" dur="664" tmFilter="0, 0; 0.125,0.2665; 0.25,0.4; 0.375,0.465; 0.5,0.5;  0.625,0.535; 0.75,0.6; 0.875,0.7335; 1,1">
                                          <p:stCondLst>
                                            <p:cond delay="664"/>
                                          </p:stCondLst>
                                        </p:cTn>
                                        <p:tgtEl>
                                          <p:spTgt spid="1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6" dur="332" tmFilter="0, 0; 0.125,0.2665; 0.25,0.4; 0.375,0.465; 0.5,0.5;  0.625,0.535; 0.75,0.6; 0.875,0.7335; 1,1">
                                          <p:stCondLst>
                                            <p:cond delay="1324"/>
                                          </p:stCondLst>
                                        </p:cTn>
                                        <p:tgtEl>
                                          <p:spTgt spid="1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7" dur="164" tmFilter="0, 0; 0.125,0.2665; 0.25,0.4; 0.375,0.465; 0.5,0.5;  0.625,0.535; 0.75,0.6; 0.875,0.7335; 1,1">
                                          <p:stCondLst>
                                            <p:cond delay="1656"/>
                                          </p:stCondLst>
                                        </p:cTn>
                                        <p:tgtEl>
                                          <p:spTgt spid="1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8" dur="180" accel="50000">
                                          <p:stCondLst>
                                            <p:cond delay="1820"/>
                                          </p:stCondLst>
                                        </p:cTn>
                                        <p:tgtEl>
                                          <p:spTgt spid="12"/>
                                        </p:tgtEl>
                                        <p:attrNameLst>
                                          <p:attrName>ppt_y</p:attrName>
                                        </p:attrNameLst>
                                      </p:cBhvr>
                                      <p:tavLst>
                                        <p:tav tm="0">
                                          <p:val>
                                            <p:strVal val="ppt_y"/>
                                          </p:val>
                                        </p:tav>
                                        <p:tav tm="100000">
                                          <p:val>
                                            <p:strVal val="ppt_y+ppt_h"/>
                                          </p:val>
                                        </p:tav>
                                      </p:tavLst>
                                    </p:anim>
                                    <p:animScale>
                                      <p:cBhvr>
                                        <p:cTn id="39" dur="26">
                                          <p:stCondLst>
                                            <p:cond delay="620"/>
                                          </p:stCondLst>
                                        </p:cTn>
                                        <p:tgtEl>
                                          <p:spTgt spid="12"/>
                                        </p:tgtEl>
                                      </p:cBhvr>
                                      <p:to x="100000" y="60000"/>
                                    </p:animScale>
                                    <p:animScale>
                                      <p:cBhvr>
                                        <p:cTn id="40" dur="166" decel="50000">
                                          <p:stCondLst>
                                            <p:cond delay="646"/>
                                          </p:stCondLst>
                                        </p:cTn>
                                        <p:tgtEl>
                                          <p:spTgt spid="12"/>
                                        </p:tgtEl>
                                      </p:cBhvr>
                                      <p:to x="100000" y="100000"/>
                                    </p:animScale>
                                    <p:animScale>
                                      <p:cBhvr>
                                        <p:cTn id="41" dur="26">
                                          <p:stCondLst>
                                            <p:cond delay="1312"/>
                                          </p:stCondLst>
                                        </p:cTn>
                                        <p:tgtEl>
                                          <p:spTgt spid="12"/>
                                        </p:tgtEl>
                                      </p:cBhvr>
                                      <p:to x="100000" y="80000"/>
                                    </p:animScale>
                                    <p:animScale>
                                      <p:cBhvr>
                                        <p:cTn id="42" dur="166" decel="50000">
                                          <p:stCondLst>
                                            <p:cond delay="1338"/>
                                          </p:stCondLst>
                                        </p:cTn>
                                        <p:tgtEl>
                                          <p:spTgt spid="12"/>
                                        </p:tgtEl>
                                      </p:cBhvr>
                                      <p:to x="100000" y="100000"/>
                                    </p:animScale>
                                    <p:animScale>
                                      <p:cBhvr>
                                        <p:cTn id="43" dur="26">
                                          <p:stCondLst>
                                            <p:cond delay="1642"/>
                                          </p:stCondLst>
                                        </p:cTn>
                                        <p:tgtEl>
                                          <p:spTgt spid="12"/>
                                        </p:tgtEl>
                                      </p:cBhvr>
                                      <p:to x="100000" y="90000"/>
                                    </p:animScale>
                                    <p:animScale>
                                      <p:cBhvr>
                                        <p:cTn id="44" dur="166" decel="50000">
                                          <p:stCondLst>
                                            <p:cond delay="1668"/>
                                          </p:stCondLst>
                                        </p:cTn>
                                        <p:tgtEl>
                                          <p:spTgt spid="12"/>
                                        </p:tgtEl>
                                      </p:cBhvr>
                                      <p:to x="100000" y="100000"/>
                                    </p:animScale>
                                    <p:animScale>
                                      <p:cBhvr>
                                        <p:cTn id="45" dur="26">
                                          <p:stCondLst>
                                            <p:cond delay="1808"/>
                                          </p:stCondLst>
                                        </p:cTn>
                                        <p:tgtEl>
                                          <p:spTgt spid="12"/>
                                        </p:tgtEl>
                                      </p:cBhvr>
                                      <p:to x="100000" y="95000"/>
                                    </p:animScale>
                                    <p:animScale>
                                      <p:cBhvr>
                                        <p:cTn id="46" dur="166" decel="50000">
                                          <p:stCondLst>
                                            <p:cond delay="1834"/>
                                          </p:stCondLst>
                                        </p:cTn>
                                        <p:tgtEl>
                                          <p:spTgt spid="12"/>
                                        </p:tgtEl>
                                      </p:cBhvr>
                                      <p:to x="100000" y="100000"/>
                                    </p:animScale>
                                    <p:set>
                                      <p:cBhvr>
                                        <p:cTn id="47" dur="1" fill="hold">
                                          <p:stCondLst>
                                            <p:cond delay="1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2B0ED-2FF0-79C0-268C-B5F74078ED4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447EB75-3BD9-582E-E6D2-40E3ED7433C4}"/>
              </a:ext>
            </a:extLst>
          </p:cNvPr>
          <p:cNvSpPr>
            <a:spLocks noGrp="1"/>
          </p:cNvSpPr>
          <p:nvPr>
            <p:ph type="title"/>
          </p:nvPr>
        </p:nvSpPr>
        <p:spPr/>
        <p:txBody>
          <a:bodyPr wrap="square">
            <a:noAutofit/>
          </a:bodyPr>
          <a:lstStyle/>
          <a:p>
            <a:pPr lvl="0"/>
            <a:r>
              <a:rPr lang="en-US" dirty="0"/>
              <a:t>07.Conclusion</a:t>
            </a:r>
          </a:p>
        </p:txBody>
      </p:sp>
      <p:sp>
        <p:nvSpPr>
          <p:cNvPr id="25" name="Text Placeholder 24">
            <a:extLst>
              <a:ext uri="{FF2B5EF4-FFF2-40B4-BE49-F238E27FC236}">
                <a16:creationId xmlns:a16="http://schemas.microsoft.com/office/drawing/2014/main" id="{3B8F6F57-8B5E-110C-26BA-B915FEAD31E1}"/>
              </a:ext>
            </a:extLst>
          </p:cNvPr>
          <p:cNvSpPr>
            <a:spLocks noGrp="1"/>
          </p:cNvSpPr>
          <p:nvPr>
            <p:ph type="body" sz="quarter" idx="1"/>
          </p:nvPr>
        </p:nvSpPr>
        <p:spPr/>
        <p:txBody>
          <a:bodyPr wrap="square">
            <a:normAutofit/>
          </a:bodyPr>
          <a:lstStyle/>
          <a:p>
            <a:pPr lvl="0"/>
            <a:endParaRPr lang="zh-CN" altLang="en-US" dirty="0"/>
          </a:p>
        </p:txBody>
      </p:sp>
    </p:spTree>
    <p:custDataLst>
      <p:tags r:id="rId1"/>
    </p:custDataLst>
    <p:extLst>
      <p:ext uri="{BB962C8B-B14F-4D97-AF65-F5344CB8AC3E}">
        <p14:creationId xmlns:p14="http://schemas.microsoft.com/office/powerpoint/2010/main" val="1195072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DD7B8-7041-AC5C-811E-87FA5D7453D7}"/>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7BD03764-1F7B-E4B7-34CB-CA89BFFB6B5D}"/>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A5F0F1CF-8EA5-5A6C-C916-CEC5E02A3EBC}"/>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53909E26-FD0C-E5D3-8503-E32784058310}"/>
                </a:ext>
              </a:extLst>
            </p:cNvPr>
            <p:cNvSpPr txBox="1"/>
            <p:nvPr/>
          </p:nvSpPr>
          <p:spPr>
            <a:xfrm>
              <a:off x="660400" y="1130300"/>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Conclusion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94A841A4-FB36-E6BC-FBE2-01732377CF81}"/>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4BED7C9D-E6AF-9FE9-3265-D885033BC5A4}"/>
                </a:ext>
              </a:extLst>
            </p:cNvPr>
            <p:cNvGrpSpPr/>
            <p:nvPr/>
          </p:nvGrpSpPr>
          <p:grpSpPr>
            <a:xfrm>
              <a:off x="660400" y="2027491"/>
              <a:ext cx="5422900" cy="3013991"/>
              <a:chOff x="660400" y="2027491"/>
              <a:chExt cx="5422900" cy="3013991"/>
            </a:xfrm>
          </p:grpSpPr>
          <p:sp>
            <p:nvSpPr>
              <p:cNvPr id="2" name="矩形 1">
                <a:extLst>
                  <a:ext uri="{FF2B5EF4-FFF2-40B4-BE49-F238E27FC236}">
                    <a16:creationId xmlns:a16="http://schemas.microsoft.com/office/drawing/2014/main" id="{078F38F1-E332-05D1-CAB7-5A056DDE9C2F}"/>
                  </a:ext>
                </a:extLst>
              </p:cNvPr>
              <p:cNvSpPr>
                <a:spLocks/>
              </p:cNvSpPr>
              <p:nvPr/>
            </p:nvSpPr>
            <p:spPr>
              <a:xfrm>
                <a:off x="660400" y="2480691"/>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In this work, we compare the difference between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GSConv</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-RTDETR with YOLOs. We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digged</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further into the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ultralytics</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library and practice more about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constructe</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a combined model and analysis the performance between models.</a:t>
                </a:r>
              </a:p>
            </p:txBody>
          </p:sp>
          <p:sp>
            <p:nvSpPr>
              <p:cNvPr id="3" name="矩形 2">
                <a:extLst>
                  <a:ext uri="{FF2B5EF4-FFF2-40B4-BE49-F238E27FC236}">
                    <a16:creationId xmlns:a16="http://schemas.microsoft.com/office/drawing/2014/main" id="{1A721E36-3CA4-45E9-D1BF-E2302829A36B}"/>
                  </a:ext>
                </a:extLst>
              </p:cNvPr>
              <p:cNvSpPr>
                <a:spLocks/>
              </p:cNvSpPr>
              <p:nvPr/>
            </p:nvSpPr>
            <p:spPr>
              <a:xfrm>
                <a:off x="660400" y="2027491"/>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endParaRPr kumimoji="1" lang="en-US" altLang="zh-CN" b="1" dirty="0">
                  <a:solidFill>
                    <a:schemeClr val="tx1"/>
                  </a:solidFill>
                  <a:latin typeface="Arial" panose="020B0604020202020204" pitchFamily="34" charset="0"/>
                  <a:ea typeface="微软雅黑" panose="020B0503020204020204" pitchFamily="34" charset="-122"/>
                </a:endParaRPr>
              </a:p>
            </p:txBody>
          </p:sp>
        </p:grpSp>
        <p:sp>
          <p:nvSpPr>
            <p:cNvPr id="11" name="任意多边形: 形状 10">
              <a:extLst>
                <a:ext uri="{FF2B5EF4-FFF2-40B4-BE49-F238E27FC236}">
                  <a16:creationId xmlns:a16="http://schemas.microsoft.com/office/drawing/2014/main" id="{5F82F063-D88F-D69A-7375-4D4C47236A74}"/>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957020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673100" y="1236380"/>
            <a:ext cx="10845800" cy="4741935"/>
            <a:chOff x="673100" y="1236380"/>
            <a:chExt cx="10845800" cy="4741935"/>
          </a:xfrm>
        </p:grpSpPr>
        <p:sp>
          <p:nvSpPr>
            <p:cNvPr id="63" name="TextBox 62">
              <a:extLst>
                <a:ext uri="{FF2B5EF4-FFF2-40B4-BE49-F238E27FC236}">
                  <a16:creationId xmlns:a16="http://schemas.microsoft.com/office/drawing/2014/main" id="{3E41CF2F-FD71-4CDC-8E83-B7C0534EB19C}"/>
                </a:ext>
              </a:extLst>
            </p:cNvPr>
            <p:cNvSpPr txBox="1"/>
            <p:nvPr/>
          </p:nvSpPr>
          <p:spPr>
            <a:xfrm>
              <a:off x="6377856" y="1373499"/>
              <a:ext cx="5141044"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解释研究结果的实用价值</a:t>
              </a:r>
            </a:p>
          </p:txBody>
        </p:sp>
        <p:grpSp>
          <p:nvGrpSpPr>
            <p:cNvPr id="2" name="Group 1">
              <a:extLst>
                <a:ext uri="{FF2B5EF4-FFF2-40B4-BE49-F238E27FC236}">
                  <a16:creationId xmlns:a16="http://schemas.microsoft.com/office/drawing/2014/main" id="{B79AE7B9-5F61-43A9-9F11-D9AD211C10F4}"/>
                </a:ext>
              </a:extLst>
            </p:cNvPr>
            <p:cNvGrpSpPr/>
            <p:nvPr/>
          </p:nvGrpSpPr>
          <p:grpSpPr>
            <a:xfrm>
              <a:off x="1374162" y="2876123"/>
              <a:ext cx="3832838" cy="1390057"/>
              <a:chOff x="660400" y="2779015"/>
              <a:chExt cx="3832838" cy="1390057"/>
            </a:xfrm>
          </p:grpSpPr>
          <p:sp>
            <p:nvSpPr>
              <p:cNvPr id="22" name="Rectangle: Rounded Corners 21">
                <a:extLst>
                  <a:ext uri="{FF2B5EF4-FFF2-40B4-BE49-F238E27FC236}">
                    <a16:creationId xmlns:a16="http://schemas.microsoft.com/office/drawing/2014/main" id="{A83D7F08-BC4D-402D-BBF7-2006F342DE84}"/>
                  </a:ext>
                </a:extLst>
              </p:cNvPr>
              <p:cNvSpPr/>
              <p:nvPr/>
            </p:nvSpPr>
            <p:spPr>
              <a:xfrm>
                <a:off x="1222158" y="2779015"/>
                <a:ext cx="3271080" cy="1390057"/>
              </a:xfrm>
              <a:prstGeom prst="roundRect">
                <a:avLst>
                  <a:gd name="adj" fmla="val 35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95000"/>
                      <a:lumOff val="5000"/>
                    </a:schemeClr>
                  </a:solidFill>
                </a:endParaRPr>
              </a:p>
            </p:txBody>
          </p:sp>
          <p:sp>
            <p:nvSpPr>
              <p:cNvPr id="33" name="TextBox 32">
                <a:extLst>
                  <a:ext uri="{FF2B5EF4-FFF2-40B4-BE49-F238E27FC236}">
                    <a16:creationId xmlns:a16="http://schemas.microsoft.com/office/drawing/2014/main" id="{0471A30F-7565-499A-AB3D-7BCDDF03A17D}"/>
                  </a:ext>
                </a:extLst>
              </p:cNvPr>
              <p:cNvSpPr txBox="1"/>
              <p:nvPr/>
            </p:nvSpPr>
            <p:spPr>
              <a:xfrm>
                <a:off x="1939881" y="3299190"/>
                <a:ext cx="2439056"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solidFill>
                      <a:schemeClr val="tx1">
                        <a:lumMod val="95000"/>
                        <a:lumOff val="5000"/>
                      </a:schemeClr>
                    </a:solidFill>
                  </a:rPr>
                  <a:t>解决问题的实用方案</a:t>
                </a:r>
              </a:p>
            </p:txBody>
          </p:sp>
          <p:sp>
            <p:nvSpPr>
              <p:cNvPr id="34" name="TextBox 33">
                <a:extLst>
                  <a:ext uri="{FF2B5EF4-FFF2-40B4-BE49-F238E27FC236}">
                    <a16:creationId xmlns:a16="http://schemas.microsoft.com/office/drawing/2014/main" id="{9488218A-C976-4F82-BFE0-3518A67A2A93}"/>
                  </a:ext>
                </a:extLst>
              </p:cNvPr>
              <p:cNvSpPr txBox="1"/>
              <p:nvPr/>
            </p:nvSpPr>
            <p:spPr>
              <a:xfrm>
                <a:off x="1939881" y="2976859"/>
                <a:ext cx="1334869" cy="307777"/>
              </a:xfrm>
              <a:prstGeom prst="rect">
                <a:avLst/>
              </a:prstGeom>
              <a:noFill/>
            </p:spPr>
            <p:txBody>
              <a:bodyPr wrap="none" rtlCol="0" anchor="b">
                <a:normAutofit fontScale="92500" lnSpcReduction="10000"/>
              </a:bodyPr>
              <a:lstStyle/>
              <a:p>
                <a:pPr>
                  <a:lnSpc>
                    <a:spcPct val="100000"/>
                  </a:lnSpc>
                </a:pPr>
                <a:r>
                  <a:rPr lang="zh-CN" altLang="en-US" sz="1600" b="1" dirty="0">
                    <a:solidFill>
                      <a:schemeClr val="accent4"/>
                    </a:solidFill>
                  </a:rPr>
                  <a:t>解决实际问题</a:t>
                </a:r>
              </a:p>
            </p:txBody>
          </p:sp>
          <p:grpSp>
            <p:nvGrpSpPr>
              <p:cNvPr id="29" name="Group 28">
                <a:extLst>
                  <a:ext uri="{FF2B5EF4-FFF2-40B4-BE49-F238E27FC236}">
                    <a16:creationId xmlns:a16="http://schemas.microsoft.com/office/drawing/2014/main" id="{7B2A696D-062A-41A6-A4A0-12B96D04C7A1}"/>
                  </a:ext>
                </a:extLst>
              </p:cNvPr>
              <p:cNvGrpSpPr/>
              <p:nvPr/>
            </p:nvGrpSpPr>
            <p:grpSpPr>
              <a:xfrm>
                <a:off x="660400" y="2912287"/>
                <a:ext cx="1123514" cy="1123512"/>
                <a:chOff x="5801161" y="2030507"/>
                <a:chExt cx="900002" cy="900000"/>
              </a:xfrm>
            </p:grpSpPr>
            <p:sp>
              <p:nvSpPr>
                <p:cNvPr id="31" name="Oval 30">
                  <a:extLst>
                    <a:ext uri="{FF2B5EF4-FFF2-40B4-BE49-F238E27FC236}">
                      <a16:creationId xmlns:a16="http://schemas.microsoft.com/office/drawing/2014/main" id="{B5B583AD-517F-43DD-9F7E-0A4A70D85E6D}"/>
                    </a:ext>
                  </a:extLst>
                </p:cNvPr>
                <p:cNvSpPr/>
                <p:nvPr/>
              </p:nvSpPr>
              <p:spPr>
                <a:xfrm>
                  <a:off x="5801161" y="2030507"/>
                  <a:ext cx="900002" cy="900000"/>
                </a:xfrm>
                <a:prstGeom prst="ellipse">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nvGrpSpPr>
                <p:cNvPr id="32" name="Group 31">
                  <a:extLst>
                    <a:ext uri="{FF2B5EF4-FFF2-40B4-BE49-F238E27FC236}">
                      <a16:creationId xmlns:a16="http://schemas.microsoft.com/office/drawing/2014/main" id="{1B0EA5D8-2BFF-4CBB-AF0B-FF21F71483BE}"/>
                    </a:ext>
                  </a:extLst>
                </p:cNvPr>
                <p:cNvGrpSpPr>
                  <a:grpSpLocks/>
                </p:cNvGrpSpPr>
                <p:nvPr/>
              </p:nvGrpSpPr>
              <p:grpSpPr>
                <a:xfrm>
                  <a:off x="5981164" y="2210507"/>
                  <a:ext cx="540001" cy="540000"/>
                  <a:chOff x="3495616" y="1637616"/>
                  <a:chExt cx="444222" cy="444220"/>
                </a:xfrm>
              </p:grpSpPr>
              <p:sp>
                <p:nvSpPr>
                  <p:cNvPr id="35" name="Oval 34">
                    <a:extLst>
                      <a:ext uri="{FF2B5EF4-FFF2-40B4-BE49-F238E27FC236}">
                        <a16:creationId xmlns:a16="http://schemas.microsoft.com/office/drawing/2014/main" id="{FE68BBB1-FD8C-4020-9C66-3642EA983905}"/>
                      </a:ext>
                    </a:extLst>
                  </p:cNvPr>
                  <p:cNvSpPr/>
                  <p:nvPr/>
                </p:nvSpPr>
                <p:spPr>
                  <a:xfrm>
                    <a:off x="3495616" y="1637616"/>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1200" b="1" dirty="0">
                      <a:solidFill>
                        <a:srgbClr val="FFFFFF"/>
                      </a:solidFill>
                    </a:endParaRPr>
                  </a:p>
                </p:txBody>
              </p:sp>
              <p:sp>
                <p:nvSpPr>
                  <p:cNvPr id="36" name="Freeform: Shape 35">
                    <a:extLst>
                      <a:ext uri="{FF2B5EF4-FFF2-40B4-BE49-F238E27FC236}">
                        <a16:creationId xmlns:a16="http://schemas.microsoft.com/office/drawing/2014/main" id="{5C75ECE1-08DE-471B-B9D8-569245A4B476}"/>
                      </a:ext>
                    </a:extLst>
                  </p:cNvPr>
                  <p:cNvSpPr/>
                  <p:nvPr/>
                </p:nvSpPr>
                <p:spPr bwMode="auto">
                  <a:xfrm>
                    <a:off x="3614946" y="1789643"/>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sp>
          <p:nvSpPr>
            <p:cNvPr id="78" name="Rectangle: Rounded Corners 77">
              <a:extLst>
                <a:ext uri="{FF2B5EF4-FFF2-40B4-BE49-F238E27FC236}">
                  <a16:creationId xmlns:a16="http://schemas.microsoft.com/office/drawing/2014/main" id="{F14BCCF7-8812-4D11-97D1-EBBF3E68BFE6}"/>
                </a:ext>
              </a:extLst>
            </p:cNvPr>
            <p:cNvSpPr/>
            <p:nvPr/>
          </p:nvSpPr>
          <p:spPr>
            <a:xfrm>
              <a:off x="6655567" y="4588258"/>
              <a:ext cx="3975099" cy="1390057"/>
            </a:xfrm>
            <a:prstGeom prst="roundRect">
              <a:avLst>
                <a:gd name="adj" fmla="val 35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95000"/>
                    <a:lumOff val="5000"/>
                  </a:schemeClr>
                </a:solidFill>
              </a:endParaRPr>
            </a:p>
          </p:txBody>
        </p:sp>
        <p:sp>
          <p:nvSpPr>
            <p:cNvPr id="79" name="TextBox 78">
              <a:extLst>
                <a:ext uri="{FF2B5EF4-FFF2-40B4-BE49-F238E27FC236}">
                  <a16:creationId xmlns:a16="http://schemas.microsoft.com/office/drawing/2014/main" id="{38B61CCE-E3E9-47D6-8DA0-09862BC60B77}"/>
                </a:ext>
              </a:extLst>
            </p:cNvPr>
            <p:cNvSpPr txBox="1"/>
            <p:nvPr/>
          </p:nvSpPr>
          <p:spPr>
            <a:xfrm>
              <a:off x="7452152" y="5108433"/>
              <a:ext cx="3178515"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solidFill>
                    <a:schemeClr val="tx1">
                      <a:lumMod val="95000"/>
                      <a:lumOff val="5000"/>
                    </a:schemeClr>
                  </a:solidFill>
                </a:rPr>
                <a:t>研究结果对社会、组织和个人的积极影响</a:t>
              </a:r>
            </a:p>
          </p:txBody>
        </p:sp>
        <p:sp>
          <p:nvSpPr>
            <p:cNvPr id="80" name="TextBox 79">
              <a:extLst>
                <a:ext uri="{FF2B5EF4-FFF2-40B4-BE49-F238E27FC236}">
                  <a16:creationId xmlns:a16="http://schemas.microsoft.com/office/drawing/2014/main" id="{866FE333-6DE2-4AC7-BB21-D1D78D49B91D}"/>
                </a:ext>
              </a:extLst>
            </p:cNvPr>
            <p:cNvSpPr txBox="1"/>
            <p:nvPr/>
          </p:nvSpPr>
          <p:spPr>
            <a:xfrm>
              <a:off x="7452153" y="4786102"/>
              <a:ext cx="1334869" cy="307777"/>
            </a:xfrm>
            <a:prstGeom prst="rect">
              <a:avLst/>
            </a:prstGeom>
            <a:noFill/>
          </p:spPr>
          <p:txBody>
            <a:bodyPr wrap="none" rtlCol="0" anchor="b">
              <a:normAutofit fontScale="92500" lnSpcReduction="10000"/>
            </a:bodyPr>
            <a:lstStyle/>
            <a:p>
              <a:pPr>
                <a:lnSpc>
                  <a:spcPct val="100000"/>
                </a:lnSpc>
              </a:pPr>
              <a:r>
                <a:rPr lang="zh-CN" altLang="en-US" sz="1600" b="1" dirty="0">
                  <a:solidFill>
                    <a:schemeClr val="accent6"/>
                  </a:solidFill>
                </a:rPr>
                <a:t>社会影响</a:t>
              </a:r>
            </a:p>
          </p:txBody>
        </p:sp>
        <p:sp>
          <p:nvSpPr>
            <p:cNvPr id="105" name="Rectangle: Rounded Corners 104">
              <a:extLst>
                <a:ext uri="{FF2B5EF4-FFF2-40B4-BE49-F238E27FC236}">
                  <a16:creationId xmlns:a16="http://schemas.microsoft.com/office/drawing/2014/main" id="{9FE640AA-D92A-4B4F-9E16-39473181735B}"/>
                </a:ext>
              </a:extLst>
            </p:cNvPr>
            <p:cNvSpPr/>
            <p:nvPr/>
          </p:nvSpPr>
          <p:spPr>
            <a:xfrm>
              <a:off x="1935920" y="4588258"/>
              <a:ext cx="3271080" cy="1390057"/>
            </a:xfrm>
            <a:prstGeom prst="roundRect">
              <a:avLst>
                <a:gd name="adj" fmla="val 35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95000"/>
                    <a:lumOff val="5000"/>
                  </a:schemeClr>
                </a:solidFill>
              </a:endParaRPr>
            </a:p>
          </p:txBody>
        </p:sp>
        <p:sp>
          <p:nvSpPr>
            <p:cNvPr id="106" name="TextBox 105">
              <a:extLst>
                <a:ext uri="{FF2B5EF4-FFF2-40B4-BE49-F238E27FC236}">
                  <a16:creationId xmlns:a16="http://schemas.microsoft.com/office/drawing/2014/main" id="{1C9AF9CF-A5BC-4203-933F-2636CB2002BD}"/>
                </a:ext>
              </a:extLst>
            </p:cNvPr>
            <p:cNvSpPr txBox="1"/>
            <p:nvPr/>
          </p:nvSpPr>
          <p:spPr>
            <a:xfrm>
              <a:off x="2653642" y="5108433"/>
              <a:ext cx="2439057"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solidFill>
                    <a:schemeClr val="tx1">
                      <a:lumMod val="95000"/>
                      <a:lumOff val="5000"/>
                    </a:schemeClr>
                  </a:solidFill>
                </a:rPr>
                <a:t>研究结果在实施上的经济成本和效益的可行性</a:t>
              </a:r>
            </a:p>
          </p:txBody>
        </p:sp>
        <p:sp>
          <p:nvSpPr>
            <p:cNvPr id="107" name="TextBox 106">
              <a:extLst>
                <a:ext uri="{FF2B5EF4-FFF2-40B4-BE49-F238E27FC236}">
                  <a16:creationId xmlns:a16="http://schemas.microsoft.com/office/drawing/2014/main" id="{ECA719A8-2B53-44EB-B25B-0F362305FFE8}"/>
                </a:ext>
              </a:extLst>
            </p:cNvPr>
            <p:cNvSpPr txBox="1"/>
            <p:nvPr/>
          </p:nvSpPr>
          <p:spPr>
            <a:xfrm>
              <a:off x="2653643" y="4786102"/>
              <a:ext cx="1334869" cy="307777"/>
            </a:xfrm>
            <a:prstGeom prst="rect">
              <a:avLst/>
            </a:prstGeom>
            <a:noFill/>
          </p:spPr>
          <p:txBody>
            <a:bodyPr wrap="none" rtlCol="0" anchor="b">
              <a:normAutofit fontScale="92500" lnSpcReduction="10000"/>
            </a:bodyPr>
            <a:lstStyle/>
            <a:p>
              <a:pPr>
                <a:lnSpc>
                  <a:spcPct val="100000"/>
                </a:lnSpc>
              </a:pPr>
              <a:r>
                <a:rPr lang="zh-CN" altLang="en-US" sz="1600" b="1" dirty="0">
                  <a:solidFill>
                    <a:schemeClr val="accent2"/>
                  </a:solidFill>
                </a:rPr>
                <a:t>经济可行性</a:t>
              </a:r>
            </a:p>
          </p:txBody>
        </p:sp>
        <p:grpSp>
          <p:nvGrpSpPr>
            <p:cNvPr id="56" name="Group 55">
              <a:extLst>
                <a:ext uri="{FF2B5EF4-FFF2-40B4-BE49-F238E27FC236}">
                  <a16:creationId xmlns:a16="http://schemas.microsoft.com/office/drawing/2014/main" id="{1D570459-E778-4700-82A7-F3E0FC10AB65}"/>
                </a:ext>
              </a:extLst>
            </p:cNvPr>
            <p:cNvGrpSpPr/>
            <p:nvPr/>
          </p:nvGrpSpPr>
          <p:grpSpPr>
            <a:xfrm>
              <a:off x="1374196" y="4730045"/>
              <a:ext cx="1123514" cy="1123512"/>
              <a:chOff x="4660146" y="2725685"/>
              <a:chExt cx="900002" cy="900000"/>
            </a:xfrm>
          </p:grpSpPr>
          <p:sp>
            <p:nvSpPr>
              <p:cNvPr id="59" name="Oval 58">
                <a:extLst>
                  <a:ext uri="{FF2B5EF4-FFF2-40B4-BE49-F238E27FC236}">
                    <a16:creationId xmlns:a16="http://schemas.microsoft.com/office/drawing/2014/main" id="{EB2BF258-B517-4EFA-8F93-7ABE11EBEA7C}"/>
                  </a:ext>
                </a:extLst>
              </p:cNvPr>
              <p:cNvSpPr/>
              <p:nvPr/>
            </p:nvSpPr>
            <p:spPr>
              <a:xfrm>
                <a:off x="4660146" y="2725685"/>
                <a:ext cx="900002" cy="900000"/>
              </a:xfrm>
              <a:prstGeom prst="ellipse">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nvGrpSpPr>
              <p:cNvPr id="64" name="Group 63">
                <a:extLst>
                  <a:ext uri="{FF2B5EF4-FFF2-40B4-BE49-F238E27FC236}">
                    <a16:creationId xmlns:a16="http://schemas.microsoft.com/office/drawing/2014/main" id="{20EA149B-1240-45C2-AF1A-3885BEEF8AA6}"/>
                  </a:ext>
                </a:extLst>
              </p:cNvPr>
              <p:cNvGrpSpPr>
                <a:grpSpLocks/>
              </p:cNvGrpSpPr>
              <p:nvPr/>
            </p:nvGrpSpPr>
            <p:grpSpPr>
              <a:xfrm>
                <a:off x="4840149" y="2905685"/>
                <a:ext cx="540001" cy="540000"/>
                <a:chOff x="1889611" y="1637620"/>
                <a:chExt cx="444222" cy="444221"/>
              </a:xfrm>
            </p:grpSpPr>
            <p:sp>
              <p:nvSpPr>
                <p:cNvPr id="68" name="Oval 67">
                  <a:extLst>
                    <a:ext uri="{FF2B5EF4-FFF2-40B4-BE49-F238E27FC236}">
                      <a16:creationId xmlns:a16="http://schemas.microsoft.com/office/drawing/2014/main" id="{089941CC-6194-405D-8A6A-5CF86888F67A}"/>
                    </a:ext>
                  </a:extLst>
                </p:cNvPr>
                <p:cNvSpPr/>
                <p:nvPr/>
              </p:nvSpPr>
              <p:spPr>
                <a:xfrm>
                  <a:off x="1889611" y="1637620"/>
                  <a:ext cx="444222" cy="444221"/>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1000" b="1" dirty="0">
                    <a:solidFill>
                      <a:srgbClr val="FFFFFF"/>
                    </a:solidFill>
                  </a:endParaRPr>
                </a:p>
              </p:txBody>
            </p:sp>
            <p:sp>
              <p:nvSpPr>
                <p:cNvPr id="69" name="Freeform: Shape 68">
                  <a:extLst>
                    <a:ext uri="{FF2B5EF4-FFF2-40B4-BE49-F238E27FC236}">
                      <a16:creationId xmlns:a16="http://schemas.microsoft.com/office/drawing/2014/main" id="{E164FD2F-FB0A-40DA-9968-291DD4663F43}"/>
                    </a:ext>
                  </a:extLst>
                </p:cNvPr>
                <p:cNvSpPr/>
                <p:nvPr/>
              </p:nvSpPr>
              <p:spPr bwMode="auto">
                <a:xfrm>
                  <a:off x="2008941" y="1774160"/>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73" name="Group 72">
              <a:extLst>
                <a:ext uri="{FF2B5EF4-FFF2-40B4-BE49-F238E27FC236}">
                  <a16:creationId xmlns:a16="http://schemas.microsoft.com/office/drawing/2014/main" id="{40865196-EE6D-4E34-A1DC-C08195711396}"/>
                </a:ext>
              </a:extLst>
            </p:cNvPr>
            <p:cNvGrpSpPr/>
            <p:nvPr/>
          </p:nvGrpSpPr>
          <p:grpSpPr>
            <a:xfrm>
              <a:off x="6096000" y="4721531"/>
              <a:ext cx="1130122" cy="1130119"/>
              <a:chOff x="8611831" y="4804787"/>
              <a:chExt cx="900002" cy="900000"/>
            </a:xfrm>
          </p:grpSpPr>
          <p:sp>
            <p:nvSpPr>
              <p:cNvPr id="74" name="Oval 73">
                <a:extLst>
                  <a:ext uri="{FF2B5EF4-FFF2-40B4-BE49-F238E27FC236}">
                    <a16:creationId xmlns:a16="http://schemas.microsoft.com/office/drawing/2014/main" id="{165272C0-EAFB-4709-8D2A-A520960860F4}"/>
                  </a:ext>
                </a:extLst>
              </p:cNvPr>
              <p:cNvSpPr/>
              <p:nvPr/>
            </p:nvSpPr>
            <p:spPr>
              <a:xfrm>
                <a:off x="8611831" y="4804787"/>
                <a:ext cx="900002" cy="900000"/>
              </a:xfrm>
              <a:prstGeom prst="ellipse">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nvGrpSpPr>
              <p:cNvPr id="75" name="Group 74">
                <a:extLst>
                  <a:ext uri="{FF2B5EF4-FFF2-40B4-BE49-F238E27FC236}">
                    <a16:creationId xmlns:a16="http://schemas.microsoft.com/office/drawing/2014/main" id="{777B0561-6434-4320-A74B-42D1137E26E5}"/>
                  </a:ext>
                </a:extLst>
              </p:cNvPr>
              <p:cNvGrpSpPr>
                <a:grpSpLocks/>
              </p:cNvGrpSpPr>
              <p:nvPr/>
            </p:nvGrpSpPr>
            <p:grpSpPr>
              <a:xfrm>
                <a:off x="8791837" y="4984787"/>
                <a:ext cx="540001" cy="540000"/>
                <a:chOff x="5101620" y="1637616"/>
                <a:chExt cx="444222" cy="444220"/>
              </a:xfrm>
            </p:grpSpPr>
            <p:sp>
              <p:nvSpPr>
                <p:cNvPr id="76" name="Oval 75">
                  <a:extLst>
                    <a:ext uri="{FF2B5EF4-FFF2-40B4-BE49-F238E27FC236}">
                      <a16:creationId xmlns:a16="http://schemas.microsoft.com/office/drawing/2014/main" id="{BA25A48C-5022-479E-9FE1-9A9DF776BACF}"/>
                    </a:ext>
                  </a:extLst>
                </p:cNvPr>
                <p:cNvSpPr/>
                <p:nvPr/>
              </p:nvSpPr>
              <p:spPr>
                <a:xfrm>
                  <a:off x="5101620" y="1637616"/>
                  <a:ext cx="444222" cy="44422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1000" b="1" dirty="0">
                    <a:solidFill>
                      <a:srgbClr val="FFFFFF"/>
                    </a:solidFill>
                  </a:endParaRPr>
                </a:p>
              </p:txBody>
            </p:sp>
            <p:sp>
              <p:nvSpPr>
                <p:cNvPr id="77" name="Freeform: Shape 76">
                  <a:extLst>
                    <a:ext uri="{FF2B5EF4-FFF2-40B4-BE49-F238E27FC236}">
                      <a16:creationId xmlns:a16="http://schemas.microsoft.com/office/drawing/2014/main" id="{6023F662-9EFE-49BC-A7B9-4B1FDA4BB8FA}"/>
                    </a:ext>
                  </a:extLst>
                </p:cNvPr>
                <p:cNvSpPr/>
                <p:nvPr/>
              </p:nvSpPr>
              <p:spPr bwMode="auto">
                <a:xfrm>
                  <a:off x="5239304" y="1756946"/>
                  <a:ext cx="168853" cy="205561"/>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116" name="TextBox 115">
              <a:extLst>
                <a:ext uri="{FF2B5EF4-FFF2-40B4-BE49-F238E27FC236}">
                  <a16:creationId xmlns:a16="http://schemas.microsoft.com/office/drawing/2014/main" id="{5100D7F0-C4B1-43A7-BE72-928687C85668}"/>
                </a:ext>
              </a:extLst>
            </p:cNvPr>
            <p:cNvSpPr txBox="1"/>
            <p:nvPr/>
          </p:nvSpPr>
          <p:spPr>
            <a:xfrm>
              <a:off x="673100" y="1236380"/>
              <a:ext cx="5036324"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研究结果的实用性</a:t>
              </a:r>
            </a:p>
          </p:txBody>
        </p:sp>
      </p:grpSp>
      <p:sp>
        <p:nvSpPr>
          <p:cNvPr id="118" name="Title 117"/>
          <p:cNvSpPr>
            <a:spLocks noGrp="1"/>
          </p:cNvSpPr>
          <p:nvPr>
            <p:ph type="title"/>
          </p:nvPr>
        </p:nvSpPr>
        <p:spPr/>
        <p:txBody>
          <a:bodyPr wrap="square">
            <a:normAutofit/>
          </a:bodyPr>
          <a:lstStyle/>
          <a:p>
            <a:pPr lvl="0"/>
            <a:r>
              <a:rPr lang="en-US" dirty="0" err="1"/>
              <a:t>研究结果的可行性解释</a:t>
            </a:r>
            <a:endParaRPr lang="en-US" dirty="0"/>
          </a:p>
        </p:txBody>
      </p:sp>
    </p:spTree>
    <p:custDataLst>
      <p:tags r:id="rId1"/>
    </p:custDataLst>
    <p:extLst>
      <p:ext uri="{BB962C8B-B14F-4D97-AF65-F5344CB8AC3E}">
        <p14:creationId xmlns:p14="http://schemas.microsoft.com/office/powerpoint/2010/main" val="4484053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oup 19"/>
          <p:cNvGrpSpPr/>
          <p:nvPr/>
        </p:nvGrpSpPr>
        <p:grpSpPr>
          <a:xfrm>
            <a:off x="914785" y="1338573"/>
            <a:ext cx="10604115" cy="4792042"/>
            <a:chOff x="914785" y="1338573"/>
            <a:chExt cx="10604115" cy="4792042"/>
          </a:xfrm>
        </p:grpSpPr>
        <p:sp>
          <p:nvSpPr>
            <p:cNvPr id="2" name="Rectangle: Rounded Corners 1">
              <a:extLst>
                <a:ext uri="{FF2B5EF4-FFF2-40B4-BE49-F238E27FC236}">
                  <a16:creationId xmlns:a16="http://schemas.microsoft.com/office/drawing/2014/main" id="{D146D1FA-79D0-4029-870E-16CE59ED6954}"/>
                </a:ext>
              </a:extLst>
            </p:cNvPr>
            <p:cNvSpPr/>
            <p:nvPr/>
          </p:nvSpPr>
          <p:spPr>
            <a:xfrm>
              <a:off x="5543869" y="2325929"/>
              <a:ext cx="3469387" cy="3467782"/>
            </a:xfrm>
            <a:prstGeom prst="roundRect">
              <a:avLst>
                <a:gd name="adj" fmla="val 7022"/>
              </a:avLst>
            </a:prstGeom>
            <a:blipFill rotWithShape="0">
              <a:blip r:embed="rId3"/>
              <a:srcRect/>
              <a:stretch>
                <a:fillRect l="-24910" r="-2491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b="1" dirty="0"/>
            </a:p>
          </p:txBody>
        </p:sp>
        <p:sp>
          <p:nvSpPr>
            <p:cNvPr id="3" name="Rectangle: Rounded Corners 2">
              <a:extLst>
                <a:ext uri="{FF2B5EF4-FFF2-40B4-BE49-F238E27FC236}">
                  <a16:creationId xmlns:a16="http://schemas.microsoft.com/office/drawing/2014/main" id="{DBFFE572-EFD1-4DF1-8482-D87A5704F231}"/>
                </a:ext>
              </a:extLst>
            </p:cNvPr>
            <p:cNvSpPr/>
            <p:nvPr/>
          </p:nvSpPr>
          <p:spPr>
            <a:xfrm>
              <a:off x="9154623" y="1653723"/>
              <a:ext cx="1946191" cy="1945290"/>
            </a:xfrm>
            <a:prstGeom prst="roundRect">
              <a:avLst>
                <a:gd name="adj" fmla="val 7022"/>
              </a:avLst>
            </a:prstGeom>
            <a:blipFill rotWithShape="0">
              <a:blip r:embed="rId4"/>
              <a:srcRect/>
              <a:stretch>
                <a:fillRect l="-25190" r="-2519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b="1" dirty="0"/>
            </a:p>
          </p:txBody>
        </p:sp>
        <p:sp>
          <p:nvSpPr>
            <p:cNvPr id="4" name="Rectangle: Rounded Corners 3">
              <a:extLst>
                <a:ext uri="{FF2B5EF4-FFF2-40B4-BE49-F238E27FC236}">
                  <a16:creationId xmlns:a16="http://schemas.microsoft.com/office/drawing/2014/main" id="{E62C02E2-99DB-488D-96B9-109679F7DDD7}"/>
                </a:ext>
              </a:extLst>
            </p:cNvPr>
            <p:cNvSpPr/>
            <p:nvPr/>
          </p:nvSpPr>
          <p:spPr>
            <a:xfrm>
              <a:off x="9154623" y="3767433"/>
              <a:ext cx="2364277" cy="2363182"/>
            </a:xfrm>
            <a:prstGeom prst="roundRect">
              <a:avLst>
                <a:gd name="adj" fmla="val 7022"/>
              </a:avLst>
            </a:prstGeom>
            <a:blipFill rotWithShape="0">
              <a:blip r:embed="rId5"/>
              <a:srcRect/>
              <a:stretch>
                <a:fillRect l="-25119" r="-2511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b="1" dirty="0"/>
            </a:p>
          </p:txBody>
        </p:sp>
        <p:grpSp>
          <p:nvGrpSpPr>
            <p:cNvPr id="6" name="Group 5">
              <a:extLst>
                <a:ext uri="{FF2B5EF4-FFF2-40B4-BE49-F238E27FC236}">
                  <a16:creationId xmlns:a16="http://schemas.microsoft.com/office/drawing/2014/main" id="{7AB09892-55BF-44C4-841D-5770201D3772}"/>
                </a:ext>
              </a:extLst>
            </p:cNvPr>
            <p:cNvGrpSpPr/>
            <p:nvPr/>
          </p:nvGrpSpPr>
          <p:grpSpPr>
            <a:xfrm>
              <a:off x="914785" y="5136408"/>
              <a:ext cx="3838543" cy="927505"/>
              <a:chOff x="788068" y="3924911"/>
              <a:chExt cx="3838543" cy="927505"/>
            </a:xfrm>
          </p:grpSpPr>
          <p:sp>
            <p:nvSpPr>
              <p:cNvPr id="7" name="TextBox 6">
                <a:extLst>
                  <a:ext uri="{FF2B5EF4-FFF2-40B4-BE49-F238E27FC236}">
                    <a16:creationId xmlns:a16="http://schemas.microsoft.com/office/drawing/2014/main" id="{32A0D66B-5BCA-4556-A8CA-8F24DE36C968}"/>
                  </a:ext>
                </a:extLst>
              </p:cNvPr>
              <p:cNvSpPr txBox="1"/>
              <p:nvPr/>
            </p:nvSpPr>
            <p:spPr>
              <a:xfrm>
                <a:off x="1384430" y="4032633"/>
                <a:ext cx="3242181" cy="369332"/>
              </a:xfrm>
              <a:prstGeom prst="rect">
                <a:avLst/>
              </a:prstGeom>
              <a:noFill/>
              <a:ln>
                <a:noFill/>
              </a:ln>
            </p:spPr>
            <p:txBody>
              <a:bodyPr wrap="none" lIns="91440" tIns="45720" rIns="91440" bIns="45720" anchor="b"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启发思考</a:t>
                </a:r>
              </a:p>
            </p:txBody>
          </p:sp>
          <p:sp>
            <p:nvSpPr>
              <p:cNvPr id="8" name="Rectangle 7">
                <a:extLst>
                  <a:ext uri="{FF2B5EF4-FFF2-40B4-BE49-F238E27FC236}">
                    <a16:creationId xmlns:a16="http://schemas.microsoft.com/office/drawing/2014/main" id="{EDD93D84-3817-4CCC-B4A2-9D87A9E3982E}"/>
                  </a:ext>
                </a:extLst>
              </p:cNvPr>
              <p:cNvSpPr/>
              <p:nvPr/>
            </p:nvSpPr>
            <p:spPr>
              <a:xfrm flipH="1">
                <a:off x="1384429" y="4335993"/>
                <a:ext cx="3242181" cy="516423"/>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该研究结果为学术领域提供了新的视角和思考方式。</a:t>
                </a:r>
              </a:p>
            </p:txBody>
          </p:sp>
          <p:sp>
            <p:nvSpPr>
              <p:cNvPr id="9" name="TextBox 8">
                <a:extLst>
                  <a:ext uri="{FF2B5EF4-FFF2-40B4-BE49-F238E27FC236}">
                    <a16:creationId xmlns:a16="http://schemas.microsoft.com/office/drawing/2014/main" id="{4AE5470E-143C-490B-8829-40484E875B69}"/>
                  </a:ext>
                </a:extLst>
              </p:cNvPr>
              <p:cNvSpPr txBox="1"/>
              <p:nvPr/>
            </p:nvSpPr>
            <p:spPr>
              <a:xfrm>
                <a:off x="788068" y="3924911"/>
                <a:ext cx="639919" cy="584775"/>
              </a:xfrm>
              <a:prstGeom prst="rect">
                <a:avLst/>
              </a:prstGeom>
              <a:noFill/>
              <a:effectLst/>
            </p:spPr>
            <p:txBody>
              <a:bodyPr wrap="none" rtlCol="0">
                <a:spAutoFit/>
              </a:bodyPr>
              <a:lstStyle/>
              <a:p>
                <a:r>
                  <a:rPr lang="en-US" altLang="zh-CN"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03</a:t>
                </a:r>
                <a:endParaRPr lang="zh-CN" altLang="en-US"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grpSp>
        <p:grpSp>
          <p:nvGrpSpPr>
            <p:cNvPr id="10" name="Group 9">
              <a:extLst>
                <a:ext uri="{FF2B5EF4-FFF2-40B4-BE49-F238E27FC236}">
                  <a16:creationId xmlns:a16="http://schemas.microsoft.com/office/drawing/2014/main" id="{9682E951-3FEA-4DDE-9B8F-4EFB952A1717}"/>
                </a:ext>
              </a:extLst>
            </p:cNvPr>
            <p:cNvGrpSpPr/>
            <p:nvPr/>
          </p:nvGrpSpPr>
          <p:grpSpPr>
            <a:xfrm>
              <a:off x="914785" y="3086864"/>
              <a:ext cx="3804544" cy="705906"/>
              <a:chOff x="783209" y="1377896"/>
              <a:chExt cx="3804544" cy="705906"/>
            </a:xfrm>
          </p:grpSpPr>
          <p:sp>
            <p:nvSpPr>
              <p:cNvPr id="11" name="TextBox 10">
                <a:extLst>
                  <a:ext uri="{FF2B5EF4-FFF2-40B4-BE49-F238E27FC236}">
                    <a16:creationId xmlns:a16="http://schemas.microsoft.com/office/drawing/2014/main" id="{A79313C7-67A8-43B7-82FC-3EAD34B6DE8E}"/>
                  </a:ext>
                </a:extLst>
              </p:cNvPr>
              <p:cNvSpPr txBox="1"/>
              <p:nvPr/>
            </p:nvSpPr>
            <p:spPr>
              <a:xfrm>
                <a:off x="1345572" y="1485618"/>
                <a:ext cx="3242181" cy="369332"/>
              </a:xfrm>
              <a:prstGeom prst="rect">
                <a:avLst/>
              </a:prstGeom>
              <a:noFill/>
              <a:ln>
                <a:noFill/>
              </a:ln>
            </p:spPr>
            <p:txBody>
              <a:bodyPr wrap="none" lIns="91440" tIns="45720" rIns="91440" bIns="45720" anchor="b"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解决难题</a:t>
                </a:r>
              </a:p>
            </p:txBody>
          </p:sp>
          <p:sp>
            <p:nvSpPr>
              <p:cNvPr id="12" name="Rectangle 11">
                <a:extLst>
                  <a:ext uri="{FF2B5EF4-FFF2-40B4-BE49-F238E27FC236}">
                    <a16:creationId xmlns:a16="http://schemas.microsoft.com/office/drawing/2014/main" id="{850C3298-36AB-4473-9136-6C8B7B1E7B77}"/>
                  </a:ext>
                </a:extLst>
              </p:cNvPr>
              <p:cNvSpPr/>
              <p:nvPr/>
            </p:nvSpPr>
            <p:spPr>
              <a:xfrm flipH="1">
                <a:off x="1345571" y="1788978"/>
                <a:ext cx="3242181" cy="294824"/>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提供研究问题的新思路和方法</a:t>
                </a:r>
              </a:p>
            </p:txBody>
          </p:sp>
          <p:sp>
            <p:nvSpPr>
              <p:cNvPr id="13" name="TextBox 12">
                <a:extLst>
                  <a:ext uri="{FF2B5EF4-FFF2-40B4-BE49-F238E27FC236}">
                    <a16:creationId xmlns:a16="http://schemas.microsoft.com/office/drawing/2014/main" id="{85C99F8C-C6B7-4C13-BA2F-C8E864E5542B}"/>
                  </a:ext>
                </a:extLst>
              </p:cNvPr>
              <p:cNvSpPr txBox="1"/>
              <p:nvPr/>
            </p:nvSpPr>
            <p:spPr>
              <a:xfrm>
                <a:off x="783209" y="1377896"/>
                <a:ext cx="639919" cy="584775"/>
              </a:xfrm>
              <a:prstGeom prst="rect">
                <a:avLst/>
              </a:prstGeom>
              <a:noFill/>
              <a:effectLst/>
            </p:spPr>
            <p:txBody>
              <a:bodyPr wrap="none" rtlCol="0">
                <a:spAutoFit/>
              </a:bodyPr>
              <a:lstStyle/>
              <a:p>
                <a:r>
                  <a:rPr lang="en-US" altLang="zh-CN" sz="3200" b="1" i="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rPr>
                  <a:t>01</a:t>
                </a:r>
                <a:endParaRPr lang="zh-CN" altLang="en-US" sz="3200" b="1" i="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endParaRPr>
              </a:p>
            </p:txBody>
          </p:sp>
        </p:grpSp>
        <p:grpSp>
          <p:nvGrpSpPr>
            <p:cNvPr id="14" name="Group 13">
              <a:extLst>
                <a:ext uri="{FF2B5EF4-FFF2-40B4-BE49-F238E27FC236}">
                  <a16:creationId xmlns:a16="http://schemas.microsoft.com/office/drawing/2014/main" id="{F931B3B9-8623-4133-9731-7AAB6C430F76}"/>
                </a:ext>
              </a:extLst>
            </p:cNvPr>
            <p:cNvGrpSpPr/>
            <p:nvPr/>
          </p:nvGrpSpPr>
          <p:grpSpPr>
            <a:xfrm>
              <a:off x="914785" y="4109946"/>
              <a:ext cx="3804544" cy="930885"/>
              <a:chOff x="783209" y="2916036"/>
              <a:chExt cx="3804544" cy="930885"/>
            </a:xfrm>
          </p:grpSpPr>
          <p:sp>
            <p:nvSpPr>
              <p:cNvPr id="15" name="TextBox 14">
                <a:extLst>
                  <a:ext uri="{FF2B5EF4-FFF2-40B4-BE49-F238E27FC236}">
                    <a16:creationId xmlns:a16="http://schemas.microsoft.com/office/drawing/2014/main" id="{C7DC395D-A72E-4382-AB94-9621E59A0215}"/>
                  </a:ext>
                </a:extLst>
              </p:cNvPr>
              <p:cNvSpPr txBox="1"/>
              <p:nvPr/>
            </p:nvSpPr>
            <p:spPr>
              <a:xfrm>
                <a:off x="1345572" y="3027138"/>
                <a:ext cx="3242181" cy="369332"/>
              </a:xfrm>
              <a:prstGeom prst="rect">
                <a:avLst/>
              </a:prstGeom>
              <a:noFill/>
              <a:ln>
                <a:noFill/>
              </a:ln>
            </p:spPr>
            <p:txBody>
              <a:bodyPr wrap="none" lIns="91440" tIns="45720" rIns="91440" bIns="45720" anchor="b"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推动学术发展</a:t>
                </a:r>
              </a:p>
            </p:txBody>
          </p:sp>
          <p:sp>
            <p:nvSpPr>
              <p:cNvPr id="16" name="Rectangle 15">
                <a:extLst>
                  <a:ext uri="{FF2B5EF4-FFF2-40B4-BE49-F238E27FC236}">
                    <a16:creationId xmlns:a16="http://schemas.microsoft.com/office/drawing/2014/main" id="{46532031-A540-4505-AFA9-5868A79F5723}"/>
                  </a:ext>
                </a:extLst>
              </p:cNvPr>
              <p:cNvSpPr/>
              <p:nvPr/>
            </p:nvSpPr>
            <p:spPr>
              <a:xfrm flipH="1">
                <a:off x="1345571" y="3330498"/>
                <a:ext cx="3242181" cy="516423"/>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该研究结果为相关领域的发展提供了新的理论和实践基础。</a:t>
                </a:r>
              </a:p>
            </p:txBody>
          </p:sp>
          <p:sp>
            <p:nvSpPr>
              <p:cNvPr id="17" name="TextBox 16">
                <a:extLst>
                  <a:ext uri="{FF2B5EF4-FFF2-40B4-BE49-F238E27FC236}">
                    <a16:creationId xmlns:a16="http://schemas.microsoft.com/office/drawing/2014/main" id="{DE72C2F6-2A7B-4355-B178-56DB35BEC5CC}"/>
                  </a:ext>
                </a:extLst>
              </p:cNvPr>
              <p:cNvSpPr txBox="1"/>
              <p:nvPr/>
            </p:nvSpPr>
            <p:spPr>
              <a:xfrm>
                <a:off x="783209" y="2916036"/>
                <a:ext cx="639919" cy="584775"/>
              </a:xfrm>
              <a:prstGeom prst="rect">
                <a:avLst/>
              </a:prstGeom>
              <a:noFill/>
              <a:effectLst/>
            </p:spPr>
            <p:txBody>
              <a:bodyPr wrap="none" rtlCol="0">
                <a:spAutoFit/>
              </a:bodyPr>
              <a:lstStyle/>
              <a:p>
                <a:r>
                  <a:rPr lang="en-US" altLang="zh-CN" sz="3200" b="1" i="1" dirty="0">
                    <a:gradFill>
                      <a:gsLst>
                        <a:gs pos="0">
                          <a:schemeClr val="accent4">
                            <a:lumMod val="60000"/>
                            <a:lumOff val="40000"/>
                          </a:schemeClr>
                        </a:gs>
                        <a:gs pos="60000">
                          <a:schemeClr val="accent4"/>
                        </a:gs>
                      </a:gsLst>
                      <a:lin ang="2700000" scaled="0"/>
                    </a:gradFill>
                    <a:effectLst>
                      <a:outerShdw blurRad="76200" dist="50800" dir="5400000" algn="ctr" rotWithShape="0">
                        <a:schemeClr val="accent4">
                          <a:alpha val="20000"/>
                        </a:schemeClr>
                      </a:outerShdw>
                    </a:effectLst>
                  </a:rPr>
                  <a:t>02</a:t>
                </a:r>
                <a:endParaRPr lang="zh-CN" altLang="en-US" sz="3200" b="1" i="1" dirty="0">
                  <a:gradFill>
                    <a:gsLst>
                      <a:gs pos="0">
                        <a:schemeClr val="accent4">
                          <a:lumMod val="60000"/>
                          <a:lumOff val="40000"/>
                        </a:schemeClr>
                      </a:gs>
                      <a:gs pos="60000">
                        <a:schemeClr val="accent4"/>
                      </a:gs>
                    </a:gsLst>
                    <a:lin ang="2700000" scaled="0"/>
                  </a:gradFill>
                  <a:effectLst>
                    <a:outerShdw blurRad="76200" dist="50800" dir="5400000" algn="ctr" rotWithShape="0">
                      <a:schemeClr val="accent4">
                        <a:alpha val="20000"/>
                      </a:schemeClr>
                    </a:outerShdw>
                  </a:effectLst>
                </a:endParaRPr>
              </a:p>
            </p:txBody>
          </p:sp>
        </p:grpSp>
        <p:sp>
          <p:nvSpPr>
            <p:cNvPr id="18" name="TextBox 17">
              <a:extLst>
                <a:ext uri="{FF2B5EF4-FFF2-40B4-BE49-F238E27FC236}">
                  <a16:creationId xmlns:a16="http://schemas.microsoft.com/office/drawing/2014/main" id="{289C0B03-52F2-495A-84F1-FD5D17ADCCAD}"/>
                </a:ext>
              </a:extLst>
            </p:cNvPr>
            <p:cNvSpPr txBox="1"/>
            <p:nvPr/>
          </p:nvSpPr>
          <p:spPr>
            <a:xfrm>
              <a:off x="914786" y="1338573"/>
              <a:ext cx="3976529" cy="461665"/>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2400" b="1" dirty="0">
                  <a:solidFill>
                    <a:schemeClr val="tx1"/>
                  </a:solidFill>
                </a:rPr>
                <a:t>研究结果对学术领域的贡献</a:t>
              </a:r>
            </a:p>
          </p:txBody>
        </p:sp>
        <p:sp>
          <p:nvSpPr>
            <p:cNvPr id="19" name="Rectangle 18">
              <a:extLst>
                <a:ext uri="{FF2B5EF4-FFF2-40B4-BE49-F238E27FC236}">
                  <a16:creationId xmlns:a16="http://schemas.microsoft.com/office/drawing/2014/main" id="{CBEF4CD6-B9D6-4A38-8881-FB1E12D20AFB}"/>
                </a:ext>
              </a:extLst>
            </p:cNvPr>
            <p:cNvSpPr/>
            <p:nvPr/>
          </p:nvSpPr>
          <p:spPr>
            <a:xfrm flipH="1">
              <a:off x="914785" y="1891704"/>
              <a:ext cx="3976529" cy="523220"/>
            </a:xfrm>
            <a:prstGeom prst="rect">
              <a:avLst/>
            </a:prstGeom>
            <a:ln>
              <a:noFill/>
            </a:ln>
          </p:spPr>
          <p:txBody>
            <a:bodyPr wrap="square" lIns="91440" tIns="45720" rIns="91440" bIns="45720" anchor="t">
              <a:spAutoFit/>
            </a:bodyPr>
            <a:lstStyle/>
            <a:p>
              <a:pPr defTabSz="913765">
                <a:lnSpc>
                  <a:spcPct val="120000"/>
                </a:lnSpc>
                <a:buSzPct val="25000"/>
                <a:defRPr/>
              </a:pPr>
              <a:r>
                <a:rPr lang="zh-CN" altLang="en-US" sz="1200" dirty="0"/>
                <a:t>该研究结果对于相关学术领域的发展和进步具有重要意义。</a:t>
              </a:r>
            </a:p>
          </p:txBody>
        </p:sp>
      </p:grpSp>
      <p:sp>
        <p:nvSpPr>
          <p:cNvPr id="22" name="Title 21"/>
          <p:cNvSpPr>
            <a:spLocks noGrp="1"/>
          </p:cNvSpPr>
          <p:nvPr>
            <p:ph type="title"/>
          </p:nvPr>
        </p:nvSpPr>
        <p:spPr/>
        <p:txBody>
          <a:bodyPr wrap="square">
            <a:normAutofit/>
          </a:bodyPr>
          <a:lstStyle/>
          <a:p>
            <a:pPr lvl="0"/>
            <a:r>
              <a:rPr lang="en-US"/>
              <a:t>研究结果的重要性强调</a:t>
            </a:r>
          </a:p>
        </p:txBody>
      </p:sp>
    </p:spTree>
    <p:custDataLst>
      <p:tags r:id="rId1"/>
    </p:custDataLst>
    <p:extLst>
      <p:ext uri="{BB962C8B-B14F-4D97-AF65-F5344CB8AC3E}">
        <p14:creationId xmlns:p14="http://schemas.microsoft.com/office/powerpoint/2010/main" val="1207156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5" name="Group 64"/>
          <p:cNvGrpSpPr/>
          <p:nvPr/>
        </p:nvGrpSpPr>
        <p:grpSpPr>
          <a:xfrm>
            <a:off x="0" y="1583092"/>
            <a:ext cx="12192000" cy="4531391"/>
            <a:chOff x="0" y="1583092"/>
            <a:chExt cx="12192000" cy="4531391"/>
          </a:xfrm>
        </p:grpSpPr>
        <p:sp>
          <p:nvSpPr>
            <p:cNvPr id="2" name="Rectangle 1">
              <a:extLst>
                <a:ext uri="{FF2B5EF4-FFF2-40B4-BE49-F238E27FC236}">
                  <a16:creationId xmlns:a16="http://schemas.microsoft.com/office/drawing/2014/main" id="{1C277DE7-3631-41E8-9211-9A1D642A548F}"/>
                </a:ext>
              </a:extLst>
            </p:cNvPr>
            <p:cNvSpPr/>
            <p:nvPr/>
          </p:nvSpPr>
          <p:spPr>
            <a:xfrm>
              <a:off x="0" y="3968685"/>
              <a:ext cx="12192000" cy="2145798"/>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Group 2">
              <a:extLst>
                <a:ext uri="{FF2B5EF4-FFF2-40B4-BE49-F238E27FC236}">
                  <a16:creationId xmlns:a16="http://schemas.microsoft.com/office/drawing/2014/main" id="{5FB1AB35-AF6A-4625-A484-82F1742BEAB6}"/>
                </a:ext>
              </a:extLst>
            </p:cNvPr>
            <p:cNvGrpSpPr/>
            <p:nvPr/>
          </p:nvGrpSpPr>
          <p:grpSpPr>
            <a:xfrm>
              <a:off x="1028987" y="1583092"/>
              <a:ext cx="2826576" cy="3830249"/>
              <a:chOff x="4120979" y="1130299"/>
              <a:chExt cx="3950043" cy="5352641"/>
            </a:xfrm>
          </p:grpSpPr>
          <p:grpSp>
            <p:nvGrpSpPr>
              <p:cNvPr id="4" name="Group 3">
                <a:extLst>
                  <a:ext uri="{FF2B5EF4-FFF2-40B4-BE49-F238E27FC236}">
                    <a16:creationId xmlns:a16="http://schemas.microsoft.com/office/drawing/2014/main" id="{F9F2666B-CCE9-4ABC-A505-94785692A625}"/>
                  </a:ext>
                </a:extLst>
              </p:cNvPr>
              <p:cNvGrpSpPr/>
              <p:nvPr/>
            </p:nvGrpSpPr>
            <p:grpSpPr>
              <a:xfrm>
                <a:off x="4120979" y="1130299"/>
                <a:ext cx="3950043" cy="5352641"/>
                <a:chOff x="4120979" y="1130299"/>
                <a:chExt cx="3950043" cy="5352641"/>
              </a:xfrm>
            </p:grpSpPr>
            <p:sp>
              <p:nvSpPr>
                <p:cNvPr id="6" name="Freeform: Shape 5">
                  <a:extLst>
                    <a:ext uri="{FF2B5EF4-FFF2-40B4-BE49-F238E27FC236}">
                      <a16:creationId xmlns:a16="http://schemas.microsoft.com/office/drawing/2014/main" id="{38288998-4301-48CA-8C68-1A750F0B1152}"/>
                    </a:ext>
                  </a:extLst>
                </p:cNvPr>
                <p:cNvSpPr/>
                <p:nvPr/>
              </p:nvSpPr>
              <p:spPr>
                <a:xfrm>
                  <a:off x="4803793" y="1130299"/>
                  <a:ext cx="2578696" cy="5245938"/>
                </a:xfrm>
                <a:custGeom>
                  <a:avLst/>
                  <a:gdLst>
                    <a:gd name="connsiteX0" fmla="*/ 420624 w 2578696"/>
                    <a:gd name="connsiteY0" fmla="*/ 0 h 5245938"/>
                    <a:gd name="connsiteX1" fmla="*/ 2158325 w 2578696"/>
                    <a:gd name="connsiteY1" fmla="*/ 0 h 5245938"/>
                    <a:gd name="connsiteX2" fmla="*/ 2392416 w 2578696"/>
                    <a:gd name="connsiteY2" fmla="*/ 45748 h 5245938"/>
                    <a:gd name="connsiteX3" fmla="*/ 2532982 w 2578696"/>
                    <a:gd name="connsiteY3" fmla="*/ 186314 h 5245938"/>
                    <a:gd name="connsiteX4" fmla="*/ 2578730 w 2578696"/>
                    <a:gd name="connsiteY4" fmla="*/ 420406 h 5245938"/>
                    <a:gd name="connsiteX5" fmla="*/ 2578730 w 2578696"/>
                    <a:gd name="connsiteY5" fmla="*/ 4825533 h 5245938"/>
                    <a:gd name="connsiteX6" fmla="*/ 2532982 w 2578696"/>
                    <a:gd name="connsiteY6" fmla="*/ 5059625 h 5245938"/>
                    <a:gd name="connsiteX7" fmla="*/ 2392416 w 2578696"/>
                    <a:gd name="connsiteY7" fmla="*/ 5200190 h 5245938"/>
                    <a:gd name="connsiteX8" fmla="*/ 2158325 w 2578696"/>
                    <a:gd name="connsiteY8" fmla="*/ 5245939 h 5245938"/>
                    <a:gd name="connsiteX9" fmla="*/ 420624 w 2578696"/>
                    <a:gd name="connsiteY9" fmla="*/ 5245939 h 5245938"/>
                    <a:gd name="connsiteX10" fmla="*/ 186532 w 2578696"/>
                    <a:gd name="connsiteY10" fmla="*/ 5200190 h 5245938"/>
                    <a:gd name="connsiteX11" fmla="*/ 45967 w 2578696"/>
                    <a:gd name="connsiteY11" fmla="*/ 5059625 h 5245938"/>
                    <a:gd name="connsiteX12" fmla="*/ 34 w 2578696"/>
                    <a:gd name="connsiteY12" fmla="*/ 4825717 h 5245938"/>
                    <a:gd name="connsiteX13" fmla="*/ 34 w 2578696"/>
                    <a:gd name="connsiteY13" fmla="*/ 420590 h 5245938"/>
                    <a:gd name="connsiteX14" fmla="*/ 45782 w 2578696"/>
                    <a:gd name="connsiteY14" fmla="*/ 186498 h 5245938"/>
                    <a:gd name="connsiteX15" fmla="*/ 186348 w 2578696"/>
                    <a:gd name="connsiteY15" fmla="*/ 45933 h 5245938"/>
                    <a:gd name="connsiteX16" fmla="*/ 420624 w 2578696"/>
                    <a:gd name="connsiteY16" fmla="*/ 0 h 524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8696" h="5245938">
                      <a:moveTo>
                        <a:pt x="420624" y="0"/>
                      </a:moveTo>
                      <a:lnTo>
                        <a:pt x="2158325" y="0"/>
                      </a:lnTo>
                      <a:cubicBezTo>
                        <a:pt x="2267900" y="0"/>
                        <a:pt x="2328774" y="11806"/>
                        <a:pt x="2392416" y="45748"/>
                      </a:cubicBezTo>
                      <a:cubicBezTo>
                        <a:pt x="2452738" y="78031"/>
                        <a:pt x="2500884" y="126177"/>
                        <a:pt x="2532982" y="186314"/>
                      </a:cubicBezTo>
                      <a:cubicBezTo>
                        <a:pt x="2566924" y="249956"/>
                        <a:pt x="2578730" y="310831"/>
                        <a:pt x="2578730" y="420406"/>
                      </a:cubicBezTo>
                      <a:lnTo>
                        <a:pt x="2578730" y="4825533"/>
                      </a:lnTo>
                      <a:cubicBezTo>
                        <a:pt x="2578730" y="4935108"/>
                        <a:pt x="2566924" y="4995983"/>
                        <a:pt x="2532982" y="5059625"/>
                      </a:cubicBezTo>
                      <a:cubicBezTo>
                        <a:pt x="2500700" y="5119946"/>
                        <a:pt x="2452553" y="5168093"/>
                        <a:pt x="2392416" y="5200190"/>
                      </a:cubicBezTo>
                      <a:cubicBezTo>
                        <a:pt x="2328774" y="5234132"/>
                        <a:pt x="2267900" y="5245939"/>
                        <a:pt x="2158325" y="5245939"/>
                      </a:cubicBezTo>
                      <a:lnTo>
                        <a:pt x="420624" y="5245939"/>
                      </a:lnTo>
                      <a:cubicBezTo>
                        <a:pt x="311049" y="5245939"/>
                        <a:pt x="250174" y="5234132"/>
                        <a:pt x="186532" y="5200190"/>
                      </a:cubicBezTo>
                      <a:cubicBezTo>
                        <a:pt x="126211" y="5167908"/>
                        <a:pt x="78065" y="5119761"/>
                        <a:pt x="45967" y="5059625"/>
                      </a:cubicBezTo>
                      <a:cubicBezTo>
                        <a:pt x="11840" y="4996351"/>
                        <a:pt x="34" y="4935292"/>
                        <a:pt x="34" y="4825717"/>
                      </a:cubicBezTo>
                      <a:lnTo>
                        <a:pt x="34" y="420590"/>
                      </a:lnTo>
                      <a:cubicBezTo>
                        <a:pt x="34" y="311015"/>
                        <a:pt x="11840" y="250140"/>
                        <a:pt x="45782" y="186498"/>
                      </a:cubicBezTo>
                      <a:cubicBezTo>
                        <a:pt x="78065" y="126177"/>
                        <a:pt x="126211" y="78031"/>
                        <a:pt x="186348" y="45933"/>
                      </a:cubicBezTo>
                      <a:cubicBezTo>
                        <a:pt x="249990" y="11806"/>
                        <a:pt x="311049" y="0"/>
                        <a:pt x="420624" y="0"/>
                      </a:cubicBezTo>
                      <a:close/>
                    </a:path>
                  </a:pathLst>
                </a:custGeom>
                <a:gradFill>
                  <a:gsLst>
                    <a:gs pos="0">
                      <a:schemeClr val="tx1"/>
                    </a:gs>
                    <a:gs pos="41000">
                      <a:schemeClr val="tx1"/>
                    </a:gs>
                    <a:gs pos="6000">
                      <a:schemeClr val="tx1">
                        <a:lumMod val="75000"/>
                        <a:lumOff val="25000"/>
                      </a:schemeClr>
                    </a:gs>
                    <a:gs pos="11000">
                      <a:schemeClr val="bg1">
                        <a:lumMod val="85000"/>
                      </a:schemeClr>
                    </a:gs>
                    <a:gs pos="100000">
                      <a:schemeClr val="tx1">
                        <a:lumMod val="75000"/>
                        <a:lumOff val="25000"/>
                      </a:schemeClr>
                    </a:gs>
                    <a:gs pos="98000">
                      <a:schemeClr val="tx1">
                        <a:lumMod val="75000"/>
                        <a:lumOff val="25000"/>
                      </a:schemeClr>
                    </a:gs>
                    <a:gs pos="100000">
                      <a:schemeClr val="tx1"/>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7" name="Group 6">
                  <a:extLst>
                    <a:ext uri="{FF2B5EF4-FFF2-40B4-BE49-F238E27FC236}">
                      <a16:creationId xmlns:a16="http://schemas.microsoft.com/office/drawing/2014/main" id="{239F1240-6819-4DD1-9AF9-FEC0E83FB441}"/>
                    </a:ext>
                  </a:extLst>
                </p:cNvPr>
                <p:cNvGrpSpPr/>
                <p:nvPr/>
              </p:nvGrpSpPr>
              <p:grpSpPr>
                <a:xfrm>
                  <a:off x="4822240" y="1145056"/>
                  <a:ext cx="2549181" cy="5216423"/>
                  <a:chOff x="4822240" y="1145056"/>
                  <a:chExt cx="2549181" cy="5216423"/>
                </a:xfrm>
              </p:grpSpPr>
              <p:sp>
                <p:nvSpPr>
                  <p:cNvPr id="57" name="Freeform: Shape 56">
                    <a:extLst>
                      <a:ext uri="{FF2B5EF4-FFF2-40B4-BE49-F238E27FC236}">
                        <a16:creationId xmlns:a16="http://schemas.microsoft.com/office/drawing/2014/main" id="{9294B42E-12D6-494E-A7AB-429620ED6653}"/>
                      </a:ext>
                    </a:extLst>
                  </p:cNvPr>
                  <p:cNvSpPr/>
                  <p:nvPr/>
                </p:nvSpPr>
                <p:spPr>
                  <a:xfrm>
                    <a:off x="4822240" y="1145056"/>
                    <a:ext cx="2549181" cy="5216423"/>
                  </a:xfrm>
                  <a:custGeom>
                    <a:avLst/>
                    <a:gdLst>
                      <a:gd name="connsiteX0" fmla="*/ 405866 w 2549181"/>
                      <a:gd name="connsiteY0" fmla="*/ 0 h 5216423"/>
                      <a:gd name="connsiteX1" fmla="*/ 2143567 w 2549181"/>
                      <a:gd name="connsiteY1" fmla="*/ 0 h 5216423"/>
                      <a:gd name="connsiteX2" fmla="*/ 2370649 w 2549181"/>
                      <a:gd name="connsiteY2" fmla="*/ 44088 h 5216423"/>
                      <a:gd name="connsiteX3" fmla="*/ 2505127 w 2549181"/>
                      <a:gd name="connsiteY3" fmla="*/ 178566 h 5216423"/>
                      <a:gd name="connsiteX4" fmla="*/ 2549215 w 2549181"/>
                      <a:gd name="connsiteY4" fmla="*/ 405648 h 5216423"/>
                      <a:gd name="connsiteX5" fmla="*/ 2549215 w 2549181"/>
                      <a:gd name="connsiteY5" fmla="*/ 4810775 h 5216423"/>
                      <a:gd name="connsiteX6" fmla="*/ 2505127 w 2549181"/>
                      <a:gd name="connsiteY6" fmla="*/ 5037857 h 5216423"/>
                      <a:gd name="connsiteX7" fmla="*/ 2370649 w 2549181"/>
                      <a:gd name="connsiteY7" fmla="*/ 5172335 h 5216423"/>
                      <a:gd name="connsiteX8" fmla="*/ 2143567 w 2549181"/>
                      <a:gd name="connsiteY8" fmla="*/ 5216423 h 5216423"/>
                      <a:gd name="connsiteX9" fmla="*/ 405866 w 2549181"/>
                      <a:gd name="connsiteY9" fmla="*/ 5216423 h 5216423"/>
                      <a:gd name="connsiteX10" fmla="*/ 178785 w 2549181"/>
                      <a:gd name="connsiteY10" fmla="*/ 5172335 h 5216423"/>
                      <a:gd name="connsiteX11" fmla="*/ 44307 w 2549181"/>
                      <a:gd name="connsiteY11" fmla="*/ 5037857 h 5216423"/>
                      <a:gd name="connsiteX12" fmla="*/ 34 w 2549181"/>
                      <a:gd name="connsiteY12" fmla="*/ 4810960 h 5216423"/>
                      <a:gd name="connsiteX13" fmla="*/ 34 w 2549181"/>
                      <a:gd name="connsiteY13" fmla="*/ 405832 h 5216423"/>
                      <a:gd name="connsiteX14" fmla="*/ 44122 w 2549181"/>
                      <a:gd name="connsiteY14" fmla="*/ 178751 h 5216423"/>
                      <a:gd name="connsiteX15" fmla="*/ 178600 w 2549181"/>
                      <a:gd name="connsiteY15" fmla="*/ 44273 h 5216423"/>
                      <a:gd name="connsiteX16" fmla="*/ 405866 w 2549181"/>
                      <a:gd name="connsiteY16" fmla="*/ 0 h 52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181" h="5216423">
                        <a:moveTo>
                          <a:pt x="405866" y="0"/>
                        </a:moveTo>
                        <a:lnTo>
                          <a:pt x="2143567" y="0"/>
                        </a:lnTo>
                        <a:cubicBezTo>
                          <a:pt x="2250744" y="0"/>
                          <a:pt x="2309405" y="11253"/>
                          <a:pt x="2370649" y="44088"/>
                        </a:cubicBezTo>
                        <a:cubicBezTo>
                          <a:pt x="2428388" y="74895"/>
                          <a:pt x="2474321" y="121012"/>
                          <a:pt x="2505127" y="178566"/>
                        </a:cubicBezTo>
                        <a:cubicBezTo>
                          <a:pt x="2537963" y="239810"/>
                          <a:pt x="2549215" y="298471"/>
                          <a:pt x="2549215" y="405648"/>
                        </a:cubicBezTo>
                        <a:lnTo>
                          <a:pt x="2549215" y="4810775"/>
                        </a:lnTo>
                        <a:cubicBezTo>
                          <a:pt x="2549215" y="4917952"/>
                          <a:pt x="2537963" y="4976613"/>
                          <a:pt x="2505127" y="5037857"/>
                        </a:cubicBezTo>
                        <a:cubicBezTo>
                          <a:pt x="2474321" y="5095596"/>
                          <a:pt x="2428203" y="5141529"/>
                          <a:pt x="2370649" y="5172335"/>
                        </a:cubicBezTo>
                        <a:cubicBezTo>
                          <a:pt x="2309405" y="5205171"/>
                          <a:pt x="2250744" y="5216423"/>
                          <a:pt x="2143567" y="5216423"/>
                        </a:cubicBezTo>
                        <a:lnTo>
                          <a:pt x="405866" y="5216423"/>
                        </a:lnTo>
                        <a:cubicBezTo>
                          <a:pt x="298690" y="5216423"/>
                          <a:pt x="240029" y="5205171"/>
                          <a:pt x="178785" y="5172335"/>
                        </a:cubicBezTo>
                        <a:cubicBezTo>
                          <a:pt x="121046" y="5141529"/>
                          <a:pt x="75113" y="5095411"/>
                          <a:pt x="44307" y="5037857"/>
                        </a:cubicBezTo>
                        <a:cubicBezTo>
                          <a:pt x="11287" y="4976982"/>
                          <a:pt x="34" y="4918137"/>
                          <a:pt x="34" y="4810960"/>
                        </a:cubicBezTo>
                        <a:lnTo>
                          <a:pt x="34" y="405832"/>
                        </a:lnTo>
                        <a:cubicBezTo>
                          <a:pt x="34" y="298656"/>
                          <a:pt x="11287" y="239995"/>
                          <a:pt x="44122" y="178751"/>
                        </a:cubicBezTo>
                        <a:cubicBezTo>
                          <a:pt x="74929" y="121012"/>
                          <a:pt x="121046" y="75079"/>
                          <a:pt x="178600" y="44273"/>
                        </a:cubicBezTo>
                        <a:cubicBezTo>
                          <a:pt x="239844" y="11253"/>
                          <a:pt x="298690" y="0"/>
                          <a:pt x="405866" y="0"/>
                        </a:cubicBezTo>
                        <a:close/>
                      </a:path>
                    </a:pathLst>
                  </a:custGeom>
                  <a:solidFill>
                    <a:srgbClr val="C9C6C8"/>
                  </a:solidFill>
                  <a:ln w="1840" cap="flat">
                    <a:noFill/>
                    <a:prstDash val="solid"/>
                    <a:miter/>
                  </a:ln>
                </p:spPr>
                <p:txBody>
                  <a:bodyPr rtlCol="0" anchor="ctr"/>
                  <a:lstStyle/>
                  <a:p>
                    <a:endParaRPr lang="zh-CN" altLang="en-US"/>
                  </a:p>
                </p:txBody>
              </p:sp>
              <p:sp>
                <p:nvSpPr>
                  <p:cNvPr id="58" name="Freeform: Shape 57">
                    <a:extLst>
                      <a:ext uri="{FF2B5EF4-FFF2-40B4-BE49-F238E27FC236}">
                        <a16:creationId xmlns:a16="http://schemas.microsoft.com/office/drawing/2014/main" id="{66B7300A-B281-45B5-B014-08654F9A0185}"/>
                      </a:ext>
                    </a:extLst>
                  </p:cNvPr>
                  <p:cNvSpPr/>
                  <p:nvPr/>
                </p:nvSpPr>
                <p:spPr>
                  <a:xfrm>
                    <a:off x="4822240" y="1145056"/>
                    <a:ext cx="2549181" cy="5216423"/>
                  </a:xfrm>
                  <a:custGeom>
                    <a:avLst/>
                    <a:gdLst>
                      <a:gd name="connsiteX0" fmla="*/ 405866 w 2549181"/>
                      <a:gd name="connsiteY0" fmla="*/ 0 h 5216423"/>
                      <a:gd name="connsiteX1" fmla="*/ 2143567 w 2549181"/>
                      <a:gd name="connsiteY1" fmla="*/ 0 h 5216423"/>
                      <a:gd name="connsiteX2" fmla="*/ 2370649 w 2549181"/>
                      <a:gd name="connsiteY2" fmla="*/ 44088 h 5216423"/>
                      <a:gd name="connsiteX3" fmla="*/ 2505127 w 2549181"/>
                      <a:gd name="connsiteY3" fmla="*/ 178566 h 5216423"/>
                      <a:gd name="connsiteX4" fmla="*/ 2549215 w 2549181"/>
                      <a:gd name="connsiteY4" fmla="*/ 405648 h 5216423"/>
                      <a:gd name="connsiteX5" fmla="*/ 2549215 w 2549181"/>
                      <a:gd name="connsiteY5" fmla="*/ 4810775 h 5216423"/>
                      <a:gd name="connsiteX6" fmla="*/ 2505127 w 2549181"/>
                      <a:gd name="connsiteY6" fmla="*/ 5037857 h 5216423"/>
                      <a:gd name="connsiteX7" fmla="*/ 2370649 w 2549181"/>
                      <a:gd name="connsiteY7" fmla="*/ 5172335 h 5216423"/>
                      <a:gd name="connsiteX8" fmla="*/ 2143567 w 2549181"/>
                      <a:gd name="connsiteY8" fmla="*/ 5216423 h 5216423"/>
                      <a:gd name="connsiteX9" fmla="*/ 405866 w 2549181"/>
                      <a:gd name="connsiteY9" fmla="*/ 5216423 h 5216423"/>
                      <a:gd name="connsiteX10" fmla="*/ 178785 w 2549181"/>
                      <a:gd name="connsiteY10" fmla="*/ 5172335 h 5216423"/>
                      <a:gd name="connsiteX11" fmla="*/ 44307 w 2549181"/>
                      <a:gd name="connsiteY11" fmla="*/ 5037857 h 5216423"/>
                      <a:gd name="connsiteX12" fmla="*/ 34 w 2549181"/>
                      <a:gd name="connsiteY12" fmla="*/ 4810960 h 5216423"/>
                      <a:gd name="connsiteX13" fmla="*/ 34 w 2549181"/>
                      <a:gd name="connsiteY13" fmla="*/ 405832 h 5216423"/>
                      <a:gd name="connsiteX14" fmla="*/ 44122 w 2549181"/>
                      <a:gd name="connsiteY14" fmla="*/ 178751 h 5216423"/>
                      <a:gd name="connsiteX15" fmla="*/ 178600 w 2549181"/>
                      <a:gd name="connsiteY15" fmla="*/ 44273 h 5216423"/>
                      <a:gd name="connsiteX16" fmla="*/ 405866 w 2549181"/>
                      <a:gd name="connsiteY16" fmla="*/ 0 h 52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181" h="5216423">
                        <a:moveTo>
                          <a:pt x="405866" y="0"/>
                        </a:moveTo>
                        <a:lnTo>
                          <a:pt x="2143567" y="0"/>
                        </a:lnTo>
                        <a:cubicBezTo>
                          <a:pt x="2250744" y="0"/>
                          <a:pt x="2309405" y="11253"/>
                          <a:pt x="2370649" y="44088"/>
                        </a:cubicBezTo>
                        <a:cubicBezTo>
                          <a:pt x="2428388" y="74895"/>
                          <a:pt x="2474321" y="121012"/>
                          <a:pt x="2505127" y="178566"/>
                        </a:cubicBezTo>
                        <a:cubicBezTo>
                          <a:pt x="2537963" y="239810"/>
                          <a:pt x="2549215" y="298471"/>
                          <a:pt x="2549215" y="405648"/>
                        </a:cubicBezTo>
                        <a:lnTo>
                          <a:pt x="2549215" y="4810775"/>
                        </a:lnTo>
                        <a:cubicBezTo>
                          <a:pt x="2549215" y="4917952"/>
                          <a:pt x="2537963" y="4976613"/>
                          <a:pt x="2505127" y="5037857"/>
                        </a:cubicBezTo>
                        <a:cubicBezTo>
                          <a:pt x="2474321" y="5095596"/>
                          <a:pt x="2428203" y="5141529"/>
                          <a:pt x="2370649" y="5172335"/>
                        </a:cubicBezTo>
                        <a:cubicBezTo>
                          <a:pt x="2309405" y="5205171"/>
                          <a:pt x="2250744" y="5216423"/>
                          <a:pt x="2143567" y="5216423"/>
                        </a:cubicBezTo>
                        <a:lnTo>
                          <a:pt x="405866" y="5216423"/>
                        </a:lnTo>
                        <a:cubicBezTo>
                          <a:pt x="298690" y="5216423"/>
                          <a:pt x="240029" y="5205171"/>
                          <a:pt x="178785" y="5172335"/>
                        </a:cubicBezTo>
                        <a:cubicBezTo>
                          <a:pt x="121046" y="5141529"/>
                          <a:pt x="75113" y="5095411"/>
                          <a:pt x="44307" y="5037857"/>
                        </a:cubicBezTo>
                        <a:cubicBezTo>
                          <a:pt x="11287" y="4976982"/>
                          <a:pt x="34" y="4918137"/>
                          <a:pt x="34" y="4810960"/>
                        </a:cubicBezTo>
                        <a:lnTo>
                          <a:pt x="34" y="405832"/>
                        </a:lnTo>
                        <a:cubicBezTo>
                          <a:pt x="34" y="298656"/>
                          <a:pt x="11287" y="239995"/>
                          <a:pt x="44122" y="178751"/>
                        </a:cubicBezTo>
                        <a:cubicBezTo>
                          <a:pt x="74929" y="121012"/>
                          <a:pt x="121046" y="75079"/>
                          <a:pt x="178600" y="44273"/>
                        </a:cubicBezTo>
                        <a:cubicBezTo>
                          <a:pt x="239844" y="11253"/>
                          <a:pt x="298690" y="0"/>
                          <a:pt x="405866" y="0"/>
                        </a:cubicBezTo>
                        <a:close/>
                      </a:path>
                    </a:pathLst>
                  </a:custGeom>
                  <a:solidFill>
                    <a:srgbClr val="000000"/>
                  </a:solidFill>
                  <a:ln w="1840" cap="flat">
                    <a:noFill/>
                    <a:prstDash val="solid"/>
                    <a:miter/>
                  </a:ln>
                </p:spPr>
                <p:txBody>
                  <a:bodyPr rtlCol="0" anchor="ctr"/>
                  <a:lstStyle/>
                  <a:p>
                    <a:endParaRPr lang="zh-CN" altLang="en-US"/>
                  </a:p>
                </p:txBody>
              </p:sp>
            </p:grpSp>
            <p:sp>
              <p:nvSpPr>
                <p:cNvPr id="8" name="Freeform: Shape 7">
                  <a:extLst>
                    <a:ext uri="{FF2B5EF4-FFF2-40B4-BE49-F238E27FC236}">
                      <a16:creationId xmlns:a16="http://schemas.microsoft.com/office/drawing/2014/main" id="{13A50FC0-97F3-4317-A745-3BDCFCBB811C}"/>
                    </a:ext>
                  </a:extLst>
                </p:cNvPr>
                <p:cNvSpPr/>
                <p:nvPr/>
              </p:nvSpPr>
              <p:spPr>
                <a:xfrm>
                  <a:off x="4811171" y="1169037"/>
                  <a:ext cx="2571501" cy="5161266"/>
                </a:xfrm>
                <a:custGeom>
                  <a:avLst/>
                  <a:gdLst>
                    <a:gd name="connsiteX0" fmla="*/ 409371 w 2571501"/>
                    <a:gd name="connsiteY0" fmla="*/ 0 h 5161266"/>
                    <a:gd name="connsiteX1" fmla="*/ 2162199 w 2571501"/>
                    <a:gd name="connsiteY1" fmla="*/ 0 h 5161266"/>
                    <a:gd name="connsiteX2" fmla="*/ 2391310 w 2571501"/>
                    <a:gd name="connsiteY2" fmla="*/ 43535 h 5161266"/>
                    <a:gd name="connsiteX3" fmla="*/ 2527079 w 2571501"/>
                    <a:gd name="connsiteY3" fmla="*/ 176722 h 5161266"/>
                    <a:gd name="connsiteX4" fmla="*/ 2571536 w 2571501"/>
                    <a:gd name="connsiteY4" fmla="*/ 401405 h 5161266"/>
                    <a:gd name="connsiteX5" fmla="*/ 2571536 w 2571501"/>
                    <a:gd name="connsiteY5" fmla="*/ 4759862 h 5161266"/>
                    <a:gd name="connsiteX6" fmla="*/ 2527079 w 2571501"/>
                    <a:gd name="connsiteY6" fmla="*/ 4984546 h 5161266"/>
                    <a:gd name="connsiteX7" fmla="*/ 2391310 w 2571501"/>
                    <a:gd name="connsiteY7" fmla="*/ 5117732 h 5161266"/>
                    <a:gd name="connsiteX8" fmla="*/ 2162199 w 2571501"/>
                    <a:gd name="connsiteY8" fmla="*/ 5161267 h 5161266"/>
                    <a:gd name="connsiteX9" fmla="*/ 409371 w 2571501"/>
                    <a:gd name="connsiteY9" fmla="*/ 5161267 h 5161266"/>
                    <a:gd name="connsiteX10" fmla="*/ 180260 w 2571501"/>
                    <a:gd name="connsiteY10" fmla="*/ 5117732 h 5161266"/>
                    <a:gd name="connsiteX11" fmla="*/ 44491 w 2571501"/>
                    <a:gd name="connsiteY11" fmla="*/ 4984546 h 5161266"/>
                    <a:gd name="connsiteX12" fmla="*/ 34 w 2571501"/>
                    <a:gd name="connsiteY12" fmla="*/ 4759862 h 5161266"/>
                    <a:gd name="connsiteX13" fmla="*/ 34 w 2571501"/>
                    <a:gd name="connsiteY13" fmla="*/ 401590 h 5161266"/>
                    <a:gd name="connsiteX14" fmla="*/ 44491 w 2571501"/>
                    <a:gd name="connsiteY14" fmla="*/ 176906 h 5161266"/>
                    <a:gd name="connsiteX15" fmla="*/ 180260 w 2571501"/>
                    <a:gd name="connsiteY15" fmla="*/ 43719 h 5161266"/>
                    <a:gd name="connsiteX16" fmla="*/ 409371 w 2571501"/>
                    <a:gd name="connsiteY16" fmla="*/ 0 h 516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1501" h="5161266">
                      <a:moveTo>
                        <a:pt x="409371" y="0"/>
                      </a:moveTo>
                      <a:lnTo>
                        <a:pt x="2162199" y="0"/>
                      </a:lnTo>
                      <a:cubicBezTo>
                        <a:pt x="2270298" y="0"/>
                        <a:pt x="2329512" y="11253"/>
                        <a:pt x="2391310" y="43535"/>
                      </a:cubicBezTo>
                      <a:cubicBezTo>
                        <a:pt x="2449417" y="73972"/>
                        <a:pt x="2495904" y="119536"/>
                        <a:pt x="2527079" y="176722"/>
                      </a:cubicBezTo>
                      <a:cubicBezTo>
                        <a:pt x="2560099" y="237228"/>
                        <a:pt x="2571536" y="295335"/>
                        <a:pt x="2571536" y="401405"/>
                      </a:cubicBezTo>
                      <a:lnTo>
                        <a:pt x="2571536" y="4759862"/>
                      </a:lnTo>
                      <a:cubicBezTo>
                        <a:pt x="2571536" y="4865932"/>
                        <a:pt x="2560099" y="4924040"/>
                        <a:pt x="2527079" y="4984546"/>
                      </a:cubicBezTo>
                      <a:cubicBezTo>
                        <a:pt x="2495904" y="5041546"/>
                        <a:pt x="2449602" y="5087110"/>
                        <a:pt x="2391310" y="5117732"/>
                      </a:cubicBezTo>
                      <a:cubicBezTo>
                        <a:pt x="2329512" y="5150199"/>
                        <a:pt x="2270298" y="5161267"/>
                        <a:pt x="2162199" y="5161267"/>
                      </a:cubicBezTo>
                      <a:lnTo>
                        <a:pt x="409371" y="5161267"/>
                      </a:lnTo>
                      <a:cubicBezTo>
                        <a:pt x="301272" y="5161267"/>
                        <a:pt x="242058" y="5150014"/>
                        <a:pt x="180260" y="5117732"/>
                      </a:cubicBezTo>
                      <a:cubicBezTo>
                        <a:pt x="122153" y="5087295"/>
                        <a:pt x="75666" y="5041731"/>
                        <a:pt x="44491" y="4984546"/>
                      </a:cubicBezTo>
                      <a:cubicBezTo>
                        <a:pt x="11471" y="4924040"/>
                        <a:pt x="34" y="4865932"/>
                        <a:pt x="34" y="4759862"/>
                      </a:cubicBezTo>
                      <a:lnTo>
                        <a:pt x="34" y="401590"/>
                      </a:lnTo>
                      <a:cubicBezTo>
                        <a:pt x="34" y="295520"/>
                        <a:pt x="11471" y="237412"/>
                        <a:pt x="44491" y="176906"/>
                      </a:cubicBezTo>
                      <a:cubicBezTo>
                        <a:pt x="75666" y="119905"/>
                        <a:pt x="121968" y="74341"/>
                        <a:pt x="180260" y="43719"/>
                      </a:cubicBezTo>
                      <a:cubicBezTo>
                        <a:pt x="242058" y="11253"/>
                        <a:pt x="301272" y="0"/>
                        <a:pt x="409371" y="0"/>
                      </a:cubicBezTo>
                      <a:close/>
                    </a:path>
                  </a:pathLst>
                </a:custGeom>
                <a:solidFill>
                  <a:srgbClr val="FFFFFF"/>
                </a:solidFill>
                <a:ln w="1840" cap="flat">
                  <a:noFill/>
                  <a:prstDash val="solid"/>
                  <a:miter/>
                </a:ln>
              </p:spPr>
              <p:txBody>
                <a:bodyPr rtlCol="0" anchor="ctr"/>
                <a:lstStyle/>
                <a:p>
                  <a:endParaRPr lang="zh-CN" altLang="en-US"/>
                </a:p>
              </p:txBody>
            </p:sp>
            <p:sp>
              <p:nvSpPr>
                <p:cNvPr id="9" name="Freeform: Shape 8">
                  <a:extLst>
                    <a:ext uri="{FF2B5EF4-FFF2-40B4-BE49-F238E27FC236}">
                      <a16:creationId xmlns:a16="http://schemas.microsoft.com/office/drawing/2014/main" id="{AF6A61B2-5C32-4C90-A19F-F453C839D558}"/>
                    </a:ext>
                  </a:extLst>
                </p:cNvPr>
                <p:cNvSpPr/>
                <p:nvPr/>
              </p:nvSpPr>
              <p:spPr>
                <a:xfrm>
                  <a:off x="4811171" y="1169037"/>
                  <a:ext cx="2571501" cy="5161266"/>
                </a:xfrm>
                <a:custGeom>
                  <a:avLst/>
                  <a:gdLst>
                    <a:gd name="connsiteX0" fmla="*/ 409371 w 2571501"/>
                    <a:gd name="connsiteY0" fmla="*/ 0 h 5161266"/>
                    <a:gd name="connsiteX1" fmla="*/ 2162199 w 2571501"/>
                    <a:gd name="connsiteY1" fmla="*/ 0 h 5161266"/>
                    <a:gd name="connsiteX2" fmla="*/ 2391310 w 2571501"/>
                    <a:gd name="connsiteY2" fmla="*/ 43535 h 5161266"/>
                    <a:gd name="connsiteX3" fmla="*/ 2527079 w 2571501"/>
                    <a:gd name="connsiteY3" fmla="*/ 176722 h 5161266"/>
                    <a:gd name="connsiteX4" fmla="*/ 2571536 w 2571501"/>
                    <a:gd name="connsiteY4" fmla="*/ 401405 h 5161266"/>
                    <a:gd name="connsiteX5" fmla="*/ 2571536 w 2571501"/>
                    <a:gd name="connsiteY5" fmla="*/ 4759862 h 5161266"/>
                    <a:gd name="connsiteX6" fmla="*/ 2527079 w 2571501"/>
                    <a:gd name="connsiteY6" fmla="*/ 4984546 h 5161266"/>
                    <a:gd name="connsiteX7" fmla="*/ 2391310 w 2571501"/>
                    <a:gd name="connsiteY7" fmla="*/ 5117732 h 5161266"/>
                    <a:gd name="connsiteX8" fmla="*/ 2162199 w 2571501"/>
                    <a:gd name="connsiteY8" fmla="*/ 5161267 h 5161266"/>
                    <a:gd name="connsiteX9" fmla="*/ 409371 w 2571501"/>
                    <a:gd name="connsiteY9" fmla="*/ 5161267 h 5161266"/>
                    <a:gd name="connsiteX10" fmla="*/ 180260 w 2571501"/>
                    <a:gd name="connsiteY10" fmla="*/ 5117732 h 5161266"/>
                    <a:gd name="connsiteX11" fmla="*/ 44491 w 2571501"/>
                    <a:gd name="connsiteY11" fmla="*/ 4984546 h 5161266"/>
                    <a:gd name="connsiteX12" fmla="*/ 34 w 2571501"/>
                    <a:gd name="connsiteY12" fmla="*/ 4759862 h 5161266"/>
                    <a:gd name="connsiteX13" fmla="*/ 34 w 2571501"/>
                    <a:gd name="connsiteY13" fmla="*/ 401590 h 5161266"/>
                    <a:gd name="connsiteX14" fmla="*/ 44491 w 2571501"/>
                    <a:gd name="connsiteY14" fmla="*/ 176906 h 5161266"/>
                    <a:gd name="connsiteX15" fmla="*/ 180260 w 2571501"/>
                    <a:gd name="connsiteY15" fmla="*/ 43719 h 5161266"/>
                    <a:gd name="connsiteX16" fmla="*/ 409371 w 2571501"/>
                    <a:gd name="connsiteY16" fmla="*/ 0 h 516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1501" h="5161266">
                      <a:moveTo>
                        <a:pt x="409371" y="0"/>
                      </a:moveTo>
                      <a:lnTo>
                        <a:pt x="2162199" y="0"/>
                      </a:lnTo>
                      <a:cubicBezTo>
                        <a:pt x="2270298" y="0"/>
                        <a:pt x="2329512" y="11253"/>
                        <a:pt x="2391310" y="43535"/>
                      </a:cubicBezTo>
                      <a:cubicBezTo>
                        <a:pt x="2449417" y="73972"/>
                        <a:pt x="2495904" y="119536"/>
                        <a:pt x="2527079" y="176722"/>
                      </a:cubicBezTo>
                      <a:cubicBezTo>
                        <a:pt x="2560099" y="237228"/>
                        <a:pt x="2571536" y="295335"/>
                        <a:pt x="2571536" y="401405"/>
                      </a:cubicBezTo>
                      <a:lnTo>
                        <a:pt x="2571536" y="4759862"/>
                      </a:lnTo>
                      <a:cubicBezTo>
                        <a:pt x="2571536" y="4865932"/>
                        <a:pt x="2560099" y="4924040"/>
                        <a:pt x="2527079" y="4984546"/>
                      </a:cubicBezTo>
                      <a:cubicBezTo>
                        <a:pt x="2495904" y="5041546"/>
                        <a:pt x="2449602" y="5087110"/>
                        <a:pt x="2391310" y="5117732"/>
                      </a:cubicBezTo>
                      <a:cubicBezTo>
                        <a:pt x="2329512" y="5150199"/>
                        <a:pt x="2270298" y="5161267"/>
                        <a:pt x="2162199" y="5161267"/>
                      </a:cubicBezTo>
                      <a:lnTo>
                        <a:pt x="409371" y="5161267"/>
                      </a:lnTo>
                      <a:cubicBezTo>
                        <a:pt x="301272" y="5161267"/>
                        <a:pt x="242058" y="5150014"/>
                        <a:pt x="180260" y="5117732"/>
                      </a:cubicBezTo>
                      <a:cubicBezTo>
                        <a:pt x="122153" y="5087295"/>
                        <a:pt x="75666" y="5041731"/>
                        <a:pt x="44491" y="4984546"/>
                      </a:cubicBezTo>
                      <a:cubicBezTo>
                        <a:pt x="11471" y="4924040"/>
                        <a:pt x="34" y="4865932"/>
                        <a:pt x="34" y="4759862"/>
                      </a:cubicBezTo>
                      <a:lnTo>
                        <a:pt x="34" y="401590"/>
                      </a:lnTo>
                      <a:cubicBezTo>
                        <a:pt x="34" y="295520"/>
                        <a:pt x="11471" y="237412"/>
                        <a:pt x="44491" y="176906"/>
                      </a:cubicBezTo>
                      <a:cubicBezTo>
                        <a:pt x="75666" y="119905"/>
                        <a:pt x="121968" y="74341"/>
                        <a:pt x="180260" y="43719"/>
                      </a:cubicBezTo>
                      <a:cubicBezTo>
                        <a:pt x="242058" y="11253"/>
                        <a:pt x="301272" y="0"/>
                        <a:pt x="409371"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0" name="Group 9">
                  <a:extLst>
                    <a:ext uri="{FF2B5EF4-FFF2-40B4-BE49-F238E27FC236}">
                      <a16:creationId xmlns:a16="http://schemas.microsoft.com/office/drawing/2014/main" id="{B31E2AB3-B07C-45B1-8061-DF8F08EEA297}"/>
                    </a:ext>
                  </a:extLst>
                </p:cNvPr>
                <p:cNvGrpSpPr/>
                <p:nvPr/>
              </p:nvGrpSpPr>
              <p:grpSpPr>
                <a:xfrm>
                  <a:off x="4853599" y="1159814"/>
                  <a:ext cx="2479082" cy="5187092"/>
                  <a:chOff x="4853599" y="1159814"/>
                  <a:chExt cx="2479082" cy="5187092"/>
                </a:xfrm>
                <a:solidFill>
                  <a:srgbClr val="FFFFFF"/>
                </a:solidFill>
              </p:grpSpPr>
              <p:sp>
                <p:nvSpPr>
                  <p:cNvPr id="55" name="Freeform: Shape 54">
                    <a:extLst>
                      <a:ext uri="{FF2B5EF4-FFF2-40B4-BE49-F238E27FC236}">
                        <a16:creationId xmlns:a16="http://schemas.microsoft.com/office/drawing/2014/main" id="{1219D33E-9056-431D-8570-FAB5BFCD0D77}"/>
                      </a:ext>
                    </a:extLst>
                  </p:cNvPr>
                  <p:cNvSpPr/>
                  <p:nvPr/>
                </p:nvSpPr>
                <p:spPr>
                  <a:xfrm>
                    <a:off x="4853599" y="1159814"/>
                    <a:ext cx="2479082" cy="5187092"/>
                  </a:xfrm>
                  <a:custGeom>
                    <a:avLst/>
                    <a:gdLst>
                      <a:gd name="connsiteX0" fmla="*/ 394614 w 2479082"/>
                      <a:gd name="connsiteY0" fmla="*/ 0 h 5187092"/>
                      <a:gd name="connsiteX1" fmla="*/ 2084537 w 2479082"/>
                      <a:gd name="connsiteY1" fmla="*/ 0 h 5187092"/>
                      <a:gd name="connsiteX2" fmla="*/ 2305531 w 2479082"/>
                      <a:gd name="connsiteY2" fmla="*/ 43904 h 5187092"/>
                      <a:gd name="connsiteX3" fmla="*/ 2436320 w 2479082"/>
                      <a:gd name="connsiteY3" fmla="*/ 177644 h 5187092"/>
                      <a:gd name="connsiteX4" fmla="*/ 2479117 w 2479082"/>
                      <a:gd name="connsiteY4" fmla="*/ 403434 h 5187092"/>
                      <a:gd name="connsiteX5" fmla="*/ 2479117 w 2479082"/>
                      <a:gd name="connsiteY5" fmla="*/ 4783658 h 5187092"/>
                      <a:gd name="connsiteX6" fmla="*/ 2436320 w 2479082"/>
                      <a:gd name="connsiteY6" fmla="*/ 5009449 h 5187092"/>
                      <a:gd name="connsiteX7" fmla="*/ 2305531 w 2479082"/>
                      <a:gd name="connsiteY7" fmla="*/ 5143189 h 5187092"/>
                      <a:gd name="connsiteX8" fmla="*/ 2084537 w 2479082"/>
                      <a:gd name="connsiteY8" fmla="*/ 5187093 h 5187092"/>
                      <a:gd name="connsiteX9" fmla="*/ 394614 w 2479082"/>
                      <a:gd name="connsiteY9" fmla="*/ 5187093 h 5187092"/>
                      <a:gd name="connsiteX10" fmla="*/ 173620 w 2479082"/>
                      <a:gd name="connsiteY10" fmla="*/ 5143189 h 5187092"/>
                      <a:gd name="connsiteX11" fmla="*/ 42831 w 2479082"/>
                      <a:gd name="connsiteY11" fmla="*/ 5009449 h 5187092"/>
                      <a:gd name="connsiteX12" fmla="*/ 34 w 2479082"/>
                      <a:gd name="connsiteY12" fmla="*/ 4783843 h 5187092"/>
                      <a:gd name="connsiteX13" fmla="*/ 34 w 2479082"/>
                      <a:gd name="connsiteY13" fmla="*/ 403434 h 5187092"/>
                      <a:gd name="connsiteX14" fmla="*/ 42831 w 2479082"/>
                      <a:gd name="connsiteY14" fmla="*/ 177644 h 5187092"/>
                      <a:gd name="connsiteX15" fmla="*/ 173620 w 2479082"/>
                      <a:gd name="connsiteY15" fmla="*/ 43904 h 5187092"/>
                      <a:gd name="connsiteX16" fmla="*/ 394614 w 2479082"/>
                      <a:gd name="connsiteY16" fmla="*/ 0 h 518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9082" h="5187092">
                        <a:moveTo>
                          <a:pt x="394614" y="0"/>
                        </a:moveTo>
                        <a:lnTo>
                          <a:pt x="2084537" y="0"/>
                        </a:lnTo>
                        <a:cubicBezTo>
                          <a:pt x="2188762" y="0"/>
                          <a:pt x="2245948" y="11253"/>
                          <a:pt x="2305531" y="43904"/>
                        </a:cubicBezTo>
                        <a:cubicBezTo>
                          <a:pt x="2361610" y="74526"/>
                          <a:pt x="2406436" y="120274"/>
                          <a:pt x="2436320" y="177644"/>
                        </a:cubicBezTo>
                        <a:cubicBezTo>
                          <a:pt x="2468233" y="238519"/>
                          <a:pt x="2479117" y="296996"/>
                          <a:pt x="2479117" y="403434"/>
                        </a:cubicBezTo>
                        <a:lnTo>
                          <a:pt x="2479117" y="4783658"/>
                        </a:lnTo>
                        <a:cubicBezTo>
                          <a:pt x="2479117" y="4890282"/>
                          <a:pt x="2468049" y="4948574"/>
                          <a:pt x="2436320" y="5009449"/>
                        </a:cubicBezTo>
                        <a:cubicBezTo>
                          <a:pt x="2406252" y="5066819"/>
                          <a:pt x="2361610" y="5112567"/>
                          <a:pt x="2305531" y="5143189"/>
                        </a:cubicBezTo>
                        <a:cubicBezTo>
                          <a:pt x="2245948" y="5175840"/>
                          <a:pt x="2188947" y="5187093"/>
                          <a:pt x="2084537" y="5187093"/>
                        </a:cubicBezTo>
                        <a:lnTo>
                          <a:pt x="394614" y="5187093"/>
                        </a:lnTo>
                        <a:cubicBezTo>
                          <a:pt x="290389" y="5187093"/>
                          <a:pt x="233203" y="5175840"/>
                          <a:pt x="173620" y="5143189"/>
                        </a:cubicBezTo>
                        <a:cubicBezTo>
                          <a:pt x="117541" y="5112567"/>
                          <a:pt x="72715" y="5066819"/>
                          <a:pt x="42831" y="5009449"/>
                        </a:cubicBezTo>
                        <a:cubicBezTo>
                          <a:pt x="11102" y="4948758"/>
                          <a:pt x="34" y="4890282"/>
                          <a:pt x="34" y="4783843"/>
                        </a:cubicBezTo>
                        <a:lnTo>
                          <a:pt x="34" y="403434"/>
                        </a:lnTo>
                        <a:cubicBezTo>
                          <a:pt x="34" y="296811"/>
                          <a:pt x="11102" y="238519"/>
                          <a:pt x="42831" y="177644"/>
                        </a:cubicBezTo>
                        <a:cubicBezTo>
                          <a:pt x="72899" y="120274"/>
                          <a:pt x="117541" y="74526"/>
                          <a:pt x="173620" y="43904"/>
                        </a:cubicBezTo>
                        <a:cubicBezTo>
                          <a:pt x="233388" y="11253"/>
                          <a:pt x="290389" y="0"/>
                          <a:pt x="394614" y="0"/>
                        </a:cubicBezTo>
                        <a:close/>
                      </a:path>
                    </a:pathLst>
                  </a:custGeom>
                  <a:solidFill>
                    <a:srgbClr val="FFFFFF"/>
                  </a:solidFill>
                  <a:ln w="1840" cap="flat">
                    <a:noFill/>
                    <a:prstDash val="solid"/>
                    <a:miter/>
                  </a:ln>
                </p:spPr>
                <p:txBody>
                  <a:bodyPr rtlCol="0" anchor="ctr"/>
                  <a:lstStyle/>
                  <a:p>
                    <a:endParaRPr lang="zh-CN" altLang="en-US"/>
                  </a:p>
                </p:txBody>
              </p:sp>
              <p:sp>
                <p:nvSpPr>
                  <p:cNvPr id="56" name="Freeform: Shape 55">
                    <a:extLst>
                      <a:ext uri="{FF2B5EF4-FFF2-40B4-BE49-F238E27FC236}">
                        <a16:creationId xmlns:a16="http://schemas.microsoft.com/office/drawing/2014/main" id="{191CB009-6901-42B7-8C7C-8E0F322256CE}"/>
                      </a:ext>
                    </a:extLst>
                  </p:cNvPr>
                  <p:cNvSpPr/>
                  <p:nvPr/>
                </p:nvSpPr>
                <p:spPr>
                  <a:xfrm>
                    <a:off x="4853599" y="1159814"/>
                    <a:ext cx="2479082" cy="5187092"/>
                  </a:xfrm>
                  <a:custGeom>
                    <a:avLst/>
                    <a:gdLst>
                      <a:gd name="connsiteX0" fmla="*/ 394614 w 2479082"/>
                      <a:gd name="connsiteY0" fmla="*/ 0 h 5187092"/>
                      <a:gd name="connsiteX1" fmla="*/ 2084537 w 2479082"/>
                      <a:gd name="connsiteY1" fmla="*/ 0 h 5187092"/>
                      <a:gd name="connsiteX2" fmla="*/ 2305531 w 2479082"/>
                      <a:gd name="connsiteY2" fmla="*/ 43904 h 5187092"/>
                      <a:gd name="connsiteX3" fmla="*/ 2436320 w 2479082"/>
                      <a:gd name="connsiteY3" fmla="*/ 177644 h 5187092"/>
                      <a:gd name="connsiteX4" fmla="*/ 2479117 w 2479082"/>
                      <a:gd name="connsiteY4" fmla="*/ 403434 h 5187092"/>
                      <a:gd name="connsiteX5" fmla="*/ 2479117 w 2479082"/>
                      <a:gd name="connsiteY5" fmla="*/ 4783658 h 5187092"/>
                      <a:gd name="connsiteX6" fmla="*/ 2436320 w 2479082"/>
                      <a:gd name="connsiteY6" fmla="*/ 5009449 h 5187092"/>
                      <a:gd name="connsiteX7" fmla="*/ 2305531 w 2479082"/>
                      <a:gd name="connsiteY7" fmla="*/ 5143189 h 5187092"/>
                      <a:gd name="connsiteX8" fmla="*/ 2084537 w 2479082"/>
                      <a:gd name="connsiteY8" fmla="*/ 5187093 h 5187092"/>
                      <a:gd name="connsiteX9" fmla="*/ 394614 w 2479082"/>
                      <a:gd name="connsiteY9" fmla="*/ 5187093 h 5187092"/>
                      <a:gd name="connsiteX10" fmla="*/ 173620 w 2479082"/>
                      <a:gd name="connsiteY10" fmla="*/ 5143189 h 5187092"/>
                      <a:gd name="connsiteX11" fmla="*/ 42831 w 2479082"/>
                      <a:gd name="connsiteY11" fmla="*/ 5009449 h 5187092"/>
                      <a:gd name="connsiteX12" fmla="*/ 34 w 2479082"/>
                      <a:gd name="connsiteY12" fmla="*/ 4783843 h 5187092"/>
                      <a:gd name="connsiteX13" fmla="*/ 34 w 2479082"/>
                      <a:gd name="connsiteY13" fmla="*/ 403434 h 5187092"/>
                      <a:gd name="connsiteX14" fmla="*/ 42831 w 2479082"/>
                      <a:gd name="connsiteY14" fmla="*/ 177644 h 5187092"/>
                      <a:gd name="connsiteX15" fmla="*/ 173620 w 2479082"/>
                      <a:gd name="connsiteY15" fmla="*/ 43904 h 5187092"/>
                      <a:gd name="connsiteX16" fmla="*/ 394614 w 2479082"/>
                      <a:gd name="connsiteY16" fmla="*/ 0 h 518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9082" h="5187092">
                        <a:moveTo>
                          <a:pt x="394614" y="0"/>
                        </a:moveTo>
                        <a:lnTo>
                          <a:pt x="2084537" y="0"/>
                        </a:lnTo>
                        <a:cubicBezTo>
                          <a:pt x="2188762" y="0"/>
                          <a:pt x="2245948" y="11253"/>
                          <a:pt x="2305531" y="43904"/>
                        </a:cubicBezTo>
                        <a:cubicBezTo>
                          <a:pt x="2361610" y="74526"/>
                          <a:pt x="2406436" y="120274"/>
                          <a:pt x="2436320" y="177644"/>
                        </a:cubicBezTo>
                        <a:cubicBezTo>
                          <a:pt x="2468233" y="238519"/>
                          <a:pt x="2479117" y="296996"/>
                          <a:pt x="2479117" y="403434"/>
                        </a:cubicBezTo>
                        <a:lnTo>
                          <a:pt x="2479117" y="4783658"/>
                        </a:lnTo>
                        <a:cubicBezTo>
                          <a:pt x="2479117" y="4890282"/>
                          <a:pt x="2468049" y="4948574"/>
                          <a:pt x="2436320" y="5009449"/>
                        </a:cubicBezTo>
                        <a:cubicBezTo>
                          <a:pt x="2406252" y="5066819"/>
                          <a:pt x="2361610" y="5112567"/>
                          <a:pt x="2305531" y="5143189"/>
                        </a:cubicBezTo>
                        <a:cubicBezTo>
                          <a:pt x="2245948" y="5175840"/>
                          <a:pt x="2188947" y="5187093"/>
                          <a:pt x="2084537" y="5187093"/>
                        </a:cubicBezTo>
                        <a:lnTo>
                          <a:pt x="394614" y="5187093"/>
                        </a:lnTo>
                        <a:cubicBezTo>
                          <a:pt x="290389" y="5187093"/>
                          <a:pt x="233203" y="5175840"/>
                          <a:pt x="173620" y="5143189"/>
                        </a:cubicBezTo>
                        <a:cubicBezTo>
                          <a:pt x="117541" y="5112567"/>
                          <a:pt x="72715" y="5066819"/>
                          <a:pt x="42831" y="5009449"/>
                        </a:cubicBezTo>
                        <a:cubicBezTo>
                          <a:pt x="11102" y="4948758"/>
                          <a:pt x="34" y="4890282"/>
                          <a:pt x="34" y="4783843"/>
                        </a:cubicBezTo>
                        <a:lnTo>
                          <a:pt x="34" y="403434"/>
                        </a:lnTo>
                        <a:cubicBezTo>
                          <a:pt x="34" y="296811"/>
                          <a:pt x="11102" y="238519"/>
                          <a:pt x="42831" y="177644"/>
                        </a:cubicBezTo>
                        <a:cubicBezTo>
                          <a:pt x="72899" y="120274"/>
                          <a:pt x="117541" y="74526"/>
                          <a:pt x="173620" y="43904"/>
                        </a:cubicBezTo>
                        <a:cubicBezTo>
                          <a:pt x="233388" y="11253"/>
                          <a:pt x="290389" y="0"/>
                          <a:pt x="394614" y="0"/>
                        </a:cubicBezTo>
                        <a:close/>
                      </a:path>
                    </a:pathLst>
                  </a:custGeom>
                  <a:solidFill>
                    <a:srgbClr val="FFFFFF"/>
                  </a:solidFill>
                  <a:ln w="1840" cap="flat">
                    <a:noFill/>
                    <a:prstDash val="solid"/>
                    <a:miter/>
                  </a:ln>
                </p:spPr>
                <p:txBody>
                  <a:bodyPr rtlCol="0" anchor="ctr"/>
                  <a:lstStyle/>
                  <a:p>
                    <a:endParaRPr lang="zh-CN" altLang="en-US"/>
                  </a:p>
                </p:txBody>
              </p:sp>
            </p:grpSp>
            <p:sp>
              <p:nvSpPr>
                <p:cNvPr id="11" name="Freeform: Shape 10">
                  <a:extLst>
                    <a:ext uri="{FF2B5EF4-FFF2-40B4-BE49-F238E27FC236}">
                      <a16:creationId xmlns:a16="http://schemas.microsoft.com/office/drawing/2014/main" id="{97B397F7-3CA5-41ED-9151-84B9132AD272}"/>
                    </a:ext>
                  </a:extLst>
                </p:cNvPr>
                <p:cNvSpPr/>
                <p:nvPr/>
              </p:nvSpPr>
              <p:spPr>
                <a:xfrm>
                  <a:off x="4843454" y="1171804"/>
                  <a:ext cx="2506937" cy="5163295"/>
                </a:xfrm>
                <a:custGeom>
                  <a:avLst/>
                  <a:gdLst>
                    <a:gd name="connsiteX0" fmla="*/ 2127887 w 2506937"/>
                    <a:gd name="connsiteY0" fmla="*/ 0 h 5163295"/>
                    <a:gd name="connsiteX1" fmla="*/ 2342425 w 2506937"/>
                    <a:gd name="connsiteY1" fmla="*/ 40952 h 5163295"/>
                    <a:gd name="connsiteX2" fmla="*/ 2466020 w 2506937"/>
                    <a:gd name="connsiteY2" fmla="*/ 164547 h 5163295"/>
                    <a:gd name="connsiteX3" fmla="*/ 2506972 w 2506937"/>
                    <a:gd name="connsiteY3" fmla="*/ 379084 h 5163295"/>
                    <a:gd name="connsiteX4" fmla="*/ 2506972 w 2506937"/>
                    <a:gd name="connsiteY4" fmla="*/ 379084 h 5163295"/>
                    <a:gd name="connsiteX5" fmla="*/ 2506972 w 2506937"/>
                    <a:gd name="connsiteY5" fmla="*/ 4784212 h 5163295"/>
                    <a:gd name="connsiteX6" fmla="*/ 2466020 w 2506937"/>
                    <a:gd name="connsiteY6" fmla="*/ 4998750 h 5163295"/>
                    <a:gd name="connsiteX7" fmla="*/ 2342425 w 2506937"/>
                    <a:gd name="connsiteY7" fmla="*/ 5122344 h 5163295"/>
                    <a:gd name="connsiteX8" fmla="*/ 2127887 w 2506937"/>
                    <a:gd name="connsiteY8" fmla="*/ 5163296 h 5163295"/>
                    <a:gd name="connsiteX9" fmla="*/ 2127887 w 2506937"/>
                    <a:gd name="connsiteY9" fmla="*/ 5163296 h 5163295"/>
                    <a:gd name="connsiteX10" fmla="*/ 379118 w 2506937"/>
                    <a:gd name="connsiteY10" fmla="*/ 5163296 h 5163295"/>
                    <a:gd name="connsiteX11" fmla="*/ 164581 w 2506937"/>
                    <a:gd name="connsiteY11" fmla="*/ 5122344 h 5163295"/>
                    <a:gd name="connsiteX12" fmla="*/ 40986 w 2506937"/>
                    <a:gd name="connsiteY12" fmla="*/ 4998750 h 5163295"/>
                    <a:gd name="connsiteX13" fmla="*/ 34 w 2506937"/>
                    <a:gd name="connsiteY13" fmla="*/ 4784212 h 5163295"/>
                    <a:gd name="connsiteX14" fmla="*/ 34 w 2506937"/>
                    <a:gd name="connsiteY14" fmla="*/ 4784212 h 5163295"/>
                    <a:gd name="connsiteX15" fmla="*/ 34 w 2506937"/>
                    <a:gd name="connsiteY15" fmla="*/ 379084 h 5163295"/>
                    <a:gd name="connsiteX16" fmla="*/ 40986 w 2506937"/>
                    <a:gd name="connsiteY16" fmla="*/ 164547 h 5163295"/>
                    <a:gd name="connsiteX17" fmla="*/ 164581 w 2506937"/>
                    <a:gd name="connsiteY17" fmla="*/ 40952 h 5163295"/>
                    <a:gd name="connsiteX18" fmla="*/ 379118 w 2506937"/>
                    <a:gd name="connsiteY18" fmla="*/ 0 h 5163295"/>
                    <a:gd name="connsiteX19" fmla="*/ 379118 w 2506937"/>
                    <a:gd name="connsiteY19" fmla="*/ 0 h 5163295"/>
                    <a:gd name="connsiteX20" fmla="*/ 2127887 w 2506937"/>
                    <a:gd name="connsiteY20" fmla="*/ 0 h 516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6937" h="5163295">
                      <a:moveTo>
                        <a:pt x="2127887" y="0"/>
                      </a:moveTo>
                      <a:cubicBezTo>
                        <a:pt x="2230821" y="0"/>
                        <a:pt x="2285424" y="10515"/>
                        <a:pt x="2342425" y="40952"/>
                      </a:cubicBezTo>
                      <a:cubicBezTo>
                        <a:pt x="2395368" y="69360"/>
                        <a:pt x="2437611" y="111604"/>
                        <a:pt x="2466020" y="164547"/>
                      </a:cubicBezTo>
                      <a:cubicBezTo>
                        <a:pt x="2496457" y="221548"/>
                        <a:pt x="2506972" y="276151"/>
                        <a:pt x="2506972" y="379084"/>
                      </a:cubicBezTo>
                      <a:lnTo>
                        <a:pt x="2506972" y="379084"/>
                      </a:lnTo>
                      <a:lnTo>
                        <a:pt x="2506972" y="4784212"/>
                      </a:lnTo>
                      <a:cubicBezTo>
                        <a:pt x="2506972" y="4887146"/>
                        <a:pt x="2496457" y="4941748"/>
                        <a:pt x="2466020" y="4998750"/>
                      </a:cubicBezTo>
                      <a:cubicBezTo>
                        <a:pt x="2437611" y="5051692"/>
                        <a:pt x="2395368" y="5093936"/>
                        <a:pt x="2342425" y="5122344"/>
                      </a:cubicBezTo>
                      <a:cubicBezTo>
                        <a:pt x="2285424" y="5152782"/>
                        <a:pt x="2230821" y="5163296"/>
                        <a:pt x="2127887" y="5163296"/>
                      </a:cubicBezTo>
                      <a:lnTo>
                        <a:pt x="2127887" y="5163296"/>
                      </a:lnTo>
                      <a:lnTo>
                        <a:pt x="379118" y="5163296"/>
                      </a:lnTo>
                      <a:cubicBezTo>
                        <a:pt x="276185" y="5163296"/>
                        <a:pt x="221582" y="5152782"/>
                        <a:pt x="164581" y="5122344"/>
                      </a:cubicBezTo>
                      <a:cubicBezTo>
                        <a:pt x="111638" y="5093936"/>
                        <a:pt x="69394" y="5051692"/>
                        <a:pt x="40986" y="4998750"/>
                      </a:cubicBezTo>
                      <a:cubicBezTo>
                        <a:pt x="10549" y="4941748"/>
                        <a:pt x="34" y="4887146"/>
                        <a:pt x="34" y="4784212"/>
                      </a:cubicBezTo>
                      <a:lnTo>
                        <a:pt x="34" y="4784212"/>
                      </a:lnTo>
                      <a:lnTo>
                        <a:pt x="34" y="379084"/>
                      </a:lnTo>
                      <a:cubicBezTo>
                        <a:pt x="34" y="276151"/>
                        <a:pt x="10549" y="221548"/>
                        <a:pt x="40986" y="164547"/>
                      </a:cubicBezTo>
                      <a:cubicBezTo>
                        <a:pt x="69394" y="111604"/>
                        <a:pt x="111638" y="69360"/>
                        <a:pt x="164581" y="40952"/>
                      </a:cubicBezTo>
                      <a:cubicBezTo>
                        <a:pt x="221582" y="10515"/>
                        <a:pt x="276185" y="0"/>
                        <a:pt x="379118" y="0"/>
                      </a:cubicBezTo>
                      <a:lnTo>
                        <a:pt x="379118" y="0"/>
                      </a:lnTo>
                      <a:lnTo>
                        <a:pt x="2127887" y="0"/>
                      </a:lnTo>
                      <a:close/>
                    </a:path>
                  </a:pathLst>
                </a:custGeom>
                <a:solidFill>
                  <a:srgbClr val="5F5F5F"/>
                </a:solidFill>
                <a:ln w="5521" cap="flat">
                  <a:solidFill>
                    <a:srgbClr val="000000"/>
                  </a:solidFill>
                  <a:prstDash val="solid"/>
                  <a:miter/>
                </a:ln>
              </p:spPr>
              <p:txBody>
                <a:bodyPr rtlCol="0" anchor="ctr"/>
                <a:lstStyle/>
                <a:p>
                  <a:endParaRPr lang="zh-CN" altLang="en-US"/>
                </a:p>
              </p:txBody>
            </p:sp>
            <p:grpSp>
              <p:nvGrpSpPr>
                <p:cNvPr id="12" name="Group 11">
                  <a:extLst>
                    <a:ext uri="{FF2B5EF4-FFF2-40B4-BE49-F238E27FC236}">
                      <a16:creationId xmlns:a16="http://schemas.microsoft.com/office/drawing/2014/main" id="{B1859BED-3F40-4106-A28C-7F4AE01C4AA1}"/>
                    </a:ext>
                  </a:extLst>
                </p:cNvPr>
                <p:cNvGrpSpPr/>
                <p:nvPr/>
              </p:nvGrpSpPr>
              <p:grpSpPr>
                <a:xfrm>
                  <a:off x="4868357" y="1196707"/>
                  <a:ext cx="2457130" cy="5113489"/>
                  <a:chOff x="4868357" y="1196707"/>
                  <a:chExt cx="2457130" cy="5113489"/>
                </a:xfrm>
              </p:grpSpPr>
              <p:sp>
                <p:nvSpPr>
                  <p:cNvPr id="53" name="Freeform: Shape 52">
                    <a:extLst>
                      <a:ext uri="{FF2B5EF4-FFF2-40B4-BE49-F238E27FC236}">
                        <a16:creationId xmlns:a16="http://schemas.microsoft.com/office/drawing/2014/main" id="{444AE064-B410-41DB-9E33-82AB01D00AF6}"/>
                      </a:ext>
                    </a:extLst>
                  </p:cNvPr>
                  <p:cNvSpPr/>
                  <p:nvPr/>
                </p:nvSpPr>
                <p:spPr>
                  <a:xfrm>
                    <a:off x="4868357" y="1196707"/>
                    <a:ext cx="2457130" cy="5113489"/>
                  </a:xfrm>
                  <a:custGeom>
                    <a:avLst/>
                    <a:gdLst>
                      <a:gd name="connsiteX0" fmla="*/ 355875 w 2457130"/>
                      <a:gd name="connsiteY0" fmla="*/ 0 h 5113489"/>
                      <a:gd name="connsiteX1" fmla="*/ 2101508 w 2457130"/>
                      <a:gd name="connsiteY1" fmla="*/ 0 h 5113489"/>
                      <a:gd name="connsiteX2" fmla="*/ 2305162 w 2457130"/>
                      <a:gd name="connsiteY2" fmla="*/ 38001 h 5113489"/>
                      <a:gd name="connsiteX3" fmla="*/ 2418980 w 2457130"/>
                      <a:gd name="connsiteY3" fmla="*/ 151449 h 5113489"/>
                      <a:gd name="connsiteX4" fmla="*/ 2457165 w 2457130"/>
                      <a:gd name="connsiteY4" fmla="*/ 354181 h 5113489"/>
                      <a:gd name="connsiteX5" fmla="*/ 2457165 w 2457130"/>
                      <a:gd name="connsiteY5" fmla="*/ 4759308 h 5113489"/>
                      <a:gd name="connsiteX6" fmla="*/ 2418980 w 2457130"/>
                      <a:gd name="connsiteY6" fmla="*/ 4962040 h 5113489"/>
                      <a:gd name="connsiteX7" fmla="*/ 2305162 w 2457130"/>
                      <a:gd name="connsiteY7" fmla="*/ 5075489 h 5113489"/>
                      <a:gd name="connsiteX8" fmla="*/ 2101508 w 2457130"/>
                      <a:gd name="connsiteY8" fmla="*/ 5113489 h 5113489"/>
                      <a:gd name="connsiteX9" fmla="*/ 355875 w 2457130"/>
                      <a:gd name="connsiteY9" fmla="*/ 5113489 h 5113489"/>
                      <a:gd name="connsiteX10" fmla="*/ 152221 w 2457130"/>
                      <a:gd name="connsiteY10" fmla="*/ 5075489 h 5113489"/>
                      <a:gd name="connsiteX11" fmla="*/ 38404 w 2457130"/>
                      <a:gd name="connsiteY11" fmla="*/ 4962040 h 5113489"/>
                      <a:gd name="connsiteX12" fmla="*/ 34 w 2457130"/>
                      <a:gd name="connsiteY12" fmla="*/ 4759308 h 5113489"/>
                      <a:gd name="connsiteX13" fmla="*/ 34 w 2457130"/>
                      <a:gd name="connsiteY13" fmla="*/ 354181 h 5113489"/>
                      <a:gd name="connsiteX14" fmla="*/ 38219 w 2457130"/>
                      <a:gd name="connsiteY14" fmla="*/ 151449 h 5113489"/>
                      <a:gd name="connsiteX15" fmla="*/ 152037 w 2457130"/>
                      <a:gd name="connsiteY15" fmla="*/ 38001 h 5113489"/>
                      <a:gd name="connsiteX16" fmla="*/ 355875 w 2457130"/>
                      <a:gd name="connsiteY16" fmla="*/ 0 h 511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7130" h="5113489">
                        <a:moveTo>
                          <a:pt x="355875" y="0"/>
                        </a:moveTo>
                        <a:lnTo>
                          <a:pt x="2101508" y="0"/>
                        </a:lnTo>
                        <a:cubicBezTo>
                          <a:pt x="2200199" y="0"/>
                          <a:pt x="2251482" y="9408"/>
                          <a:pt x="2305162" y="38001"/>
                        </a:cubicBezTo>
                        <a:cubicBezTo>
                          <a:pt x="2354047" y="64011"/>
                          <a:pt x="2392970" y="102749"/>
                          <a:pt x="2418980" y="151449"/>
                        </a:cubicBezTo>
                        <a:cubicBezTo>
                          <a:pt x="2447757" y="204945"/>
                          <a:pt x="2457165" y="256043"/>
                          <a:pt x="2457165" y="354181"/>
                        </a:cubicBezTo>
                        <a:lnTo>
                          <a:pt x="2457165" y="4759308"/>
                        </a:lnTo>
                        <a:cubicBezTo>
                          <a:pt x="2457165" y="4857631"/>
                          <a:pt x="2447757" y="4908729"/>
                          <a:pt x="2418980" y="4962040"/>
                        </a:cubicBezTo>
                        <a:cubicBezTo>
                          <a:pt x="2392785" y="5010740"/>
                          <a:pt x="2354047" y="5049294"/>
                          <a:pt x="2305162" y="5075489"/>
                        </a:cubicBezTo>
                        <a:cubicBezTo>
                          <a:pt x="2251482" y="5104081"/>
                          <a:pt x="2200199" y="5113489"/>
                          <a:pt x="2101508" y="5113489"/>
                        </a:cubicBezTo>
                        <a:lnTo>
                          <a:pt x="355875" y="5113489"/>
                        </a:lnTo>
                        <a:cubicBezTo>
                          <a:pt x="257184" y="5113489"/>
                          <a:pt x="205902" y="5104081"/>
                          <a:pt x="152221" y="5075489"/>
                        </a:cubicBezTo>
                        <a:cubicBezTo>
                          <a:pt x="103337" y="5049479"/>
                          <a:pt x="64414" y="5010740"/>
                          <a:pt x="38404" y="4962040"/>
                        </a:cubicBezTo>
                        <a:cubicBezTo>
                          <a:pt x="9442" y="4908729"/>
                          <a:pt x="34" y="4857631"/>
                          <a:pt x="34" y="4759308"/>
                        </a:cubicBezTo>
                        <a:lnTo>
                          <a:pt x="34" y="354181"/>
                        </a:lnTo>
                        <a:cubicBezTo>
                          <a:pt x="34" y="255859"/>
                          <a:pt x="9442" y="204761"/>
                          <a:pt x="38219" y="151449"/>
                        </a:cubicBezTo>
                        <a:cubicBezTo>
                          <a:pt x="64414" y="102749"/>
                          <a:pt x="103152" y="64195"/>
                          <a:pt x="152037" y="38001"/>
                        </a:cubicBezTo>
                        <a:cubicBezTo>
                          <a:pt x="205717" y="9408"/>
                          <a:pt x="257000" y="0"/>
                          <a:pt x="355875"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4" name="Freeform: Shape 53">
                    <a:extLst>
                      <a:ext uri="{FF2B5EF4-FFF2-40B4-BE49-F238E27FC236}">
                        <a16:creationId xmlns:a16="http://schemas.microsoft.com/office/drawing/2014/main" id="{0CB2BF9A-8EF9-4B20-8FD4-D6044D1291C0}"/>
                      </a:ext>
                    </a:extLst>
                  </p:cNvPr>
                  <p:cNvSpPr/>
                  <p:nvPr/>
                </p:nvSpPr>
                <p:spPr>
                  <a:xfrm>
                    <a:off x="4868357" y="1196707"/>
                    <a:ext cx="2457130" cy="5113489"/>
                  </a:xfrm>
                  <a:custGeom>
                    <a:avLst/>
                    <a:gdLst>
                      <a:gd name="connsiteX0" fmla="*/ 355875 w 2457130"/>
                      <a:gd name="connsiteY0" fmla="*/ 0 h 5113489"/>
                      <a:gd name="connsiteX1" fmla="*/ 2101508 w 2457130"/>
                      <a:gd name="connsiteY1" fmla="*/ 0 h 5113489"/>
                      <a:gd name="connsiteX2" fmla="*/ 2305162 w 2457130"/>
                      <a:gd name="connsiteY2" fmla="*/ 38001 h 5113489"/>
                      <a:gd name="connsiteX3" fmla="*/ 2418980 w 2457130"/>
                      <a:gd name="connsiteY3" fmla="*/ 151449 h 5113489"/>
                      <a:gd name="connsiteX4" fmla="*/ 2457165 w 2457130"/>
                      <a:gd name="connsiteY4" fmla="*/ 354181 h 5113489"/>
                      <a:gd name="connsiteX5" fmla="*/ 2457165 w 2457130"/>
                      <a:gd name="connsiteY5" fmla="*/ 4759308 h 5113489"/>
                      <a:gd name="connsiteX6" fmla="*/ 2418980 w 2457130"/>
                      <a:gd name="connsiteY6" fmla="*/ 4962040 h 5113489"/>
                      <a:gd name="connsiteX7" fmla="*/ 2305162 w 2457130"/>
                      <a:gd name="connsiteY7" fmla="*/ 5075489 h 5113489"/>
                      <a:gd name="connsiteX8" fmla="*/ 2101508 w 2457130"/>
                      <a:gd name="connsiteY8" fmla="*/ 5113489 h 5113489"/>
                      <a:gd name="connsiteX9" fmla="*/ 355875 w 2457130"/>
                      <a:gd name="connsiteY9" fmla="*/ 5113489 h 5113489"/>
                      <a:gd name="connsiteX10" fmla="*/ 152221 w 2457130"/>
                      <a:gd name="connsiteY10" fmla="*/ 5075489 h 5113489"/>
                      <a:gd name="connsiteX11" fmla="*/ 38404 w 2457130"/>
                      <a:gd name="connsiteY11" fmla="*/ 4962040 h 5113489"/>
                      <a:gd name="connsiteX12" fmla="*/ 34 w 2457130"/>
                      <a:gd name="connsiteY12" fmla="*/ 4759308 h 5113489"/>
                      <a:gd name="connsiteX13" fmla="*/ 34 w 2457130"/>
                      <a:gd name="connsiteY13" fmla="*/ 354181 h 5113489"/>
                      <a:gd name="connsiteX14" fmla="*/ 38219 w 2457130"/>
                      <a:gd name="connsiteY14" fmla="*/ 151449 h 5113489"/>
                      <a:gd name="connsiteX15" fmla="*/ 152037 w 2457130"/>
                      <a:gd name="connsiteY15" fmla="*/ 38001 h 5113489"/>
                      <a:gd name="connsiteX16" fmla="*/ 355875 w 2457130"/>
                      <a:gd name="connsiteY16" fmla="*/ 0 h 511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7130" h="5113489">
                        <a:moveTo>
                          <a:pt x="355875" y="0"/>
                        </a:moveTo>
                        <a:lnTo>
                          <a:pt x="2101508" y="0"/>
                        </a:lnTo>
                        <a:cubicBezTo>
                          <a:pt x="2200199" y="0"/>
                          <a:pt x="2251482" y="9408"/>
                          <a:pt x="2305162" y="38001"/>
                        </a:cubicBezTo>
                        <a:cubicBezTo>
                          <a:pt x="2354047" y="64011"/>
                          <a:pt x="2392970" y="102749"/>
                          <a:pt x="2418980" y="151449"/>
                        </a:cubicBezTo>
                        <a:cubicBezTo>
                          <a:pt x="2447757" y="204945"/>
                          <a:pt x="2457165" y="256043"/>
                          <a:pt x="2457165" y="354181"/>
                        </a:cubicBezTo>
                        <a:lnTo>
                          <a:pt x="2457165" y="4759308"/>
                        </a:lnTo>
                        <a:cubicBezTo>
                          <a:pt x="2457165" y="4857631"/>
                          <a:pt x="2447757" y="4908729"/>
                          <a:pt x="2418980" y="4962040"/>
                        </a:cubicBezTo>
                        <a:cubicBezTo>
                          <a:pt x="2392785" y="5010740"/>
                          <a:pt x="2354047" y="5049294"/>
                          <a:pt x="2305162" y="5075489"/>
                        </a:cubicBezTo>
                        <a:cubicBezTo>
                          <a:pt x="2251482" y="5104081"/>
                          <a:pt x="2200199" y="5113489"/>
                          <a:pt x="2101508" y="5113489"/>
                        </a:cubicBezTo>
                        <a:lnTo>
                          <a:pt x="355875" y="5113489"/>
                        </a:lnTo>
                        <a:cubicBezTo>
                          <a:pt x="257184" y="5113489"/>
                          <a:pt x="205902" y="5104081"/>
                          <a:pt x="152221" y="5075489"/>
                        </a:cubicBezTo>
                        <a:cubicBezTo>
                          <a:pt x="103337" y="5049479"/>
                          <a:pt x="64414" y="5010740"/>
                          <a:pt x="38404" y="4962040"/>
                        </a:cubicBezTo>
                        <a:cubicBezTo>
                          <a:pt x="9442" y="4908729"/>
                          <a:pt x="34" y="4857631"/>
                          <a:pt x="34" y="4759308"/>
                        </a:cubicBezTo>
                        <a:lnTo>
                          <a:pt x="34" y="354181"/>
                        </a:lnTo>
                        <a:cubicBezTo>
                          <a:pt x="34" y="255859"/>
                          <a:pt x="9442" y="204761"/>
                          <a:pt x="38219" y="151449"/>
                        </a:cubicBezTo>
                        <a:cubicBezTo>
                          <a:pt x="64414" y="102749"/>
                          <a:pt x="103152" y="64195"/>
                          <a:pt x="152037" y="38001"/>
                        </a:cubicBezTo>
                        <a:cubicBezTo>
                          <a:pt x="205717" y="9408"/>
                          <a:pt x="257000" y="0"/>
                          <a:pt x="355875"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3" name="Freeform: Shape 12">
                  <a:extLst>
                    <a:ext uri="{FF2B5EF4-FFF2-40B4-BE49-F238E27FC236}">
                      <a16:creationId xmlns:a16="http://schemas.microsoft.com/office/drawing/2014/main" id="{9302B9EF-006D-4B8C-9818-34EB0BA66540}"/>
                    </a:ext>
                  </a:extLst>
                </p:cNvPr>
                <p:cNvSpPr/>
                <p:nvPr/>
              </p:nvSpPr>
              <p:spPr>
                <a:xfrm>
                  <a:off x="4907095" y="1229912"/>
                  <a:ext cx="2379838" cy="5047449"/>
                </a:xfrm>
                <a:custGeom>
                  <a:avLst/>
                  <a:gdLst>
                    <a:gd name="connsiteX0" fmla="*/ 321011 w 2379838"/>
                    <a:gd name="connsiteY0" fmla="*/ 0 h 5047449"/>
                    <a:gd name="connsiteX1" fmla="*/ 2058711 w 2379838"/>
                    <a:gd name="connsiteY1" fmla="*/ 0 h 5047449"/>
                    <a:gd name="connsiteX2" fmla="*/ 2245948 w 2379838"/>
                    <a:gd name="connsiteY2" fmla="*/ 34127 h 5047449"/>
                    <a:gd name="connsiteX3" fmla="*/ 2345746 w 2379838"/>
                    <a:gd name="connsiteY3" fmla="*/ 133925 h 5047449"/>
                    <a:gd name="connsiteX4" fmla="*/ 2379872 w 2379838"/>
                    <a:gd name="connsiteY4" fmla="*/ 321161 h 5047449"/>
                    <a:gd name="connsiteX5" fmla="*/ 2379872 w 2379838"/>
                    <a:gd name="connsiteY5" fmla="*/ 4726289 h 5047449"/>
                    <a:gd name="connsiteX6" fmla="*/ 2345746 w 2379838"/>
                    <a:gd name="connsiteY6" fmla="*/ 4913525 h 5047449"/>
                    <a:gd name="connsiteX7" fmla="*/ 2245948 w 2379838"/>
                    <a:gd name="connsiteY7" fmla="*/ 5013323 h 5047449"/>
                    <a:gd name="connsiteX8" fmla="*/ 2058711 w 2379838"/>
                    <a:gd name="connsiteY8" fmla="*/ 5047449 h 5047449"/>
                    <a:gd name="connsiteX9" fmla="*/ 321011 w 2379838"/>
                    <a:gd name="connsiteY9" fmla="*/ 5047449 h 5047449"/>
                    <a:gd name="connsiteX10" fmla="*/ 133774 w 2379838"/>
                    <a:gd name="connsiteY10" fmla="*/ 5013323 h 5047449"/>
                    <a:gd name="connsiteX11" fmla="*/ 33976 w 2379838"/>
                    <a:gd name="connsiteY11" fmla="*/ 4913525 h 5047449"/>
                    <a:gd name="connsiteX12" fmla="*/ 34 w 2379838"/>
                    <a:gd name="connsiteY12" fmla="*/ 4726104 h 5047449"/>
                    <a:gd name="connsiteX13" fmla="*/ 34 w 2379838"/>
                    <a:gd name="connsiteY13" fmla="*/ 320977 h 5047449"/>
                    <a:gd name="connsiteX14" fmla="*/ 34161 w 2379838"/>
                    <a:gd name="connsiteY14" fmla="*/ 133740 h 5047449"/>
                    <a:gd name="connsiteX15" fmla="*/ 133959 w 2379838"/>
                    <a:gd name="connsiteY15" fmla="*/ 33942 h 5047449"/>
                    <a:gd name="connsiteX16" fmla="*/ 321011 w 2379838"/>
                    <a:gd name="connsiteY16" fmla="*/ 0 h 504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79838" h="5047449">
                      <a:moveTo>
                        <a:pt x="321011" y="0"/>
                      </a:moveTo>
                      <a:lnTo>
                        <a:pt x="2058711" y="0"/>
                      </a:lnTo>
                      <a:cubicBezTo>
                        <a:pt x="2153160" y="0"/>
                        <a:pt x="2198539" y="8855"/>
                        <a:pt x="2245948" y="34127"/>
                      </a:cubicBezTo>
                      <a:cubicBezTo>
                        <a:pt x="2288744" y="57001"/>
                        <a:pt x="2322687" y="90943"/>
                        <a:pt x="2345746" y="133925"/>
                      </a:cubicBezTo>
                      <a:cubicBezTo>
                        <a:pt x="2371018" y="181149"/>
                        <a:pt x="2379872" y="226713"/>
                        <a:pt x="2379872" y="321161"/>
                      </a:cubicBezTo>
                      <a:lnTo>
                        <a:pt x="2379872" y="4726289"/>
                      </a:lnTo>
                      <a:cubicBezTo>
                        <a:pt x="2379872" y="4820737"/>
                        <a:pt x="2371018" y="4866116"/>
                        <a:pt x="2345746" y="4913525"/>
                      </a:cubicBezTo>
                      <a:cubicBezTo>
                        <a:pt x="2322871" y="4956322"/>
                        <a:pt x="2288929" y="4990264"/>
                        <a:pt x="2245948" y="5013323"/>
                      </a:cubicBezTo>
                      <a:cubicBezTo>
                        <a:pt x="2198724" y="5038595"/>
                        <a:pt x="2153160" y="5047449"/>
                        <a:pt x="2058711" y="5047449"/>
                      </a:cubicBezTo>
                      <a:lnTo>
                        <a:pt x="321011" y="5047449"/>
                      </a:lnTo>
                      <a:cubicBezTo>
                        <a:pt x="226562" y="5047449"/>
                        <a:pt x="181183" y="5038595"/>
                        <a:pt x="133774" y="5013323"/>
                      </a:cubicBezTo>
                      <a:cubicBezTo>
                        <a:pt x="90977" y="4990449"/>
                        <a:pt x="57035" y="4956506"/>
                        <a:pt x="33976" y="4913525"/>
                      </a:cubicBezTo>
                      <a:cubicBezTo>
                        <a:pt x="8889" y="4865932"/>
                        <a:pt x="34" y="4820552"/>
                        <a:pt x="34" y="4726104"/>
                      </a:cubicBezTo>
                      <a:lnTo>
                        <a:pt x="34" y="320977"/>
                      </a:lnTo>
                      <a:cubicBezTo>
                        <a:pt x="34" y="226528"/>
                        <a:pt x="8889" y="181149"/>
                        <a:pt x="34161" y="133740"/>
                      </a:cubicBezTo>
                      <a:cubicBezTo>
                        <a:pt x="57035" y="90943"/>
                        <a:pt x="90977" y="57001"/>
                        <a:pt x="133959" y="33942"/>
                      </a:cubicBezTo>
                      <a:cubicBezTo>
                        <a:pt x="181183" y="8855"/>
                        <a:pt x="226562" y="0"/>
                        <a:pt x="321011" y="0"/>
                      </a:cubicBezTo>
                      <a:close/>
                    </a:path>
                  </a:pathLst>
                </a:custGeom>
                <a:solidFill>
                  <a:srgbClr val="000000"/>
                </a:solidFill>
                <a:ln w="1840" cap="flat">
                  <a:noFill/>
                  <a:prstDash val="solid"/>
                  <a:miter/>
                </a:ln>
              </p:spPr>
              <p:txBody>
                <a:bodyPr rtlCol="0" anchor="ctr"/>
                <a:lstStyle/>
                <a:p>
                  <a:endParaRPr lang="zh-CN" altLang="en-US"/>
                </a:p>
              </p:txBody>
            </p:sp>
            <p:grpSp>
              <p:nvGrpSpPr>
                <p:cNvPr id="14" name="Group 13">
                  <a:extLst>
                    <a:ext uri="{FF2B5EF4-FFF2-40B4-BE49-F238E27FC236}">
                      <a16:creationId xmlns:a16="http://schemas.microsoft.com/office/drawing/2014/main" id="{81B0C6FF-A53E-437E-B6B7-01698E44989F}"/>
                    </a:ext>
                  </a:extLst>
                </p:cNvPr>
                <p:cNvGrpSpPr/>
                <p:nvPr/>
              </p:nvGrpSpPr>
              <p:grpSpPr>
                <a:xfrm>
                  <a:off x="4868357" y="1235423"/>
                  <a:ext cx="2457112" cy="5037740"/>
                  <a:chOff x="4868357" y="1235423"/>
                  <a:chExt cx="2457112" cy="5037740"/>
                </a:xfrm>
              </p:grpSpPr>
              <p:grpSp>
                <p:nvGrpSpPr>
                  <p:cNvPr id="47" name="Group 46">
                    <a:extLst>
                      <a:ext uri="{FF2B5EF4-FFF2-40B4-BE49-F238E27FC236}">
                        <a16:creationId xmlns:a16="http://schemas.microsoft.com/office/drawing/2014/main" id="{EB373836-53BB-489A-9001-932BFCAA5E9B}"/>
                      </a:ext>
                    </a:extLst>
                  </p:cNvPr>
                  <p:cNvGrpSpPr/>
                  <p:nvPr/>
                </p:nvGrpSpPr>
                <p:grpSpPr>
                  <a:xfrm>
                    <a:off x="4868357" y="1235423"/>
                    <a:ext cx="152368" cy="5037740"/>
                    <a:chOff x="4868357" y="1235423"/>
                    <a:chExt cx="152368" cy="5037740"/>
                  </a:xfrm>
                </p:grpSpPr>
                <p:sp>
                  <p:nvSpPr>
                    <p:cNvPr id="51" name="Freeform: Shape 50">
                      <a:extLst>
                        <a:ext uri="{FF2B5EF4-FFF2-40B4-BE49-F238E27FC236}">
                          <a16:creationId xmlns:a16="http://schemas.microsoft.com/office/drawing/2014/main" id="{38BE6067-A8A7-43B6-BE07-B07B80BBFC7C}"/>
                        </a:ext>
                      </a:extLst>
                    </p:cNvPr>
                    <p:cNvSpPr/>
                    <p:nvPr/>
                  </p:nvSpPr>
                  <p:spPr>
                    <a:xfrm>
                      <a:off x="4868357" y="1235423"/>
                      <a:ext cx="152368" cy="5037740"/>
                    </a:xfrm>
                    <a:custGeom>
                      <a:avLst/>
                      <a:gdLst>
                        <a:gd name="connsiteX0" fmla="*/ 152072 w 152368"/>
                        <a:gd name="connsiteY0" fmla="*/ 5037753 h 5037740"/>
                        <a:gd name="connsiteX1" fmla="*/ 38254 w 152368"/>
                        <a:gd name="connsiteY1" fmla="*/ 4924304 h 5037740"/>
                        <a:gd name="connsiteX2" fmla="*/ 69 w 152368"/>
                        <a:gd name="connsiteY2" fmla="*/ 4721573 h 5037740"/>
                        <a:gd name="connsiteX3" fmla="*/ 69 w 152368"/>
                        <a:gd name="connsiteY3" fmla="*/ 316445 h 5037740"/>
                        <a:gd name="connsiteX4" fmla="*/ 38254 w 152368"/>
                        <a:gd name="connsiteY4" fmla="*/ 113714 h 5037740"/>
                        <a:gd name="connsiteX5" fmla="*/ 152072 w 152368"/>
                        <a:gd name="connsiteY5" fmla="*/ 265 h 5037740"/>
                        <a:gd name="connsiteX6" fmla="*/ 36409 w 152368"/>
                        <a:gd name="connsiteY6" fmla="*/ 297998 h 5037740"/>
                        <a:gd name="connsiteX7" fmla="*/ 36409 w 152368"/>
                        <a:gd name="connsiteY7" fmla="*/ 4740020 h 5037740"/>
                        <a:gd name="connsiteX8" fmla="*/ 152072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72" y="5037753"/>
                          </a:moveTo>
                          <a:cubicBezTo>
                            <a:pt x="103187" y="5011743"/>
                            <a:pt x="64264" y="4973004"/>
                            <a:pt x="38254" y="4924304"/>
                          </a:cubicBezTo>
                          <a:cubicBezTo>
                            <a:pt x="9477" y="4870808"/>
                            <a:pt x="69" y="4819710"/>
                            <a:pt x="69" y="4721573"/>
                          </a:cubicBezTo>
                          <a:lnTo>
                            <a:pt x="69" y="316445"/>
                          </a:lnTo>
                          <a:cubicBezTo>
                            <a:pt x="69" y="218123"/>
                            <a:pt x="9477" y="167025"/>
                            <a:pt x="38254" y="113714"/>
                          </a:cubicBezTo>
                          <a:cubicBezTo>
                            <a:pt x="64449" y="65014"/>
                            <a:pt x="103187" y="26275"/>
                            <a:pt x="152072" y="265"/>
                          </a:cubicBezTo>
                          <a:cubicBezTo>
                            <a:pt x="160004" y="-3978"/>
                            <a:pt x="36409" y="55421"/>
                            <a:pt x="36409" y="297998"/>
                          </a:cubicBezTo>
                          <a:cubicBezTo>
                            <a:pt x="36409" y="1076274"/>
                            <a:pt x="36409" y="3508871"/>
                            <a:pt x="36409" y="4740020"/>
                          </a:cubicBezTo>
                          <a:cubicBezTo>
                            <a:pt x="36409" y="4973373"/>
                            <a:pt x="155761" y="5039782"/>
                            <a:pt x="152072"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2" name="Freeform: Shape 51">
                      <a:extLst>
                        <a:ext uri="{FF2B5EF4-FFF2-40B4-BE49-F238E27FC236}">
                          <a16:creationId xmlns:a16="http://schemas.microsoft.com/office/drawing/2014/main" id="{5F5AEBCA-3553-42F3-B06D-E8C17B12739B}"/>
                        </a:ext>
                      </a:extLst>
                    </p:cNvPr>
                    <p:cNvSpPr/>
                    <p:nvPr/>
                  </p:nvSpPr>
                  <p:spPr>
                    <a:xfrm>
                      <a:off x="4868357" y="1235423"/>
                      <a:ext cx="152368" cy="5037740"/>
                    </a:xfrm>
                    <a:custGeom>
                      <a:avLst/>
                      <a:gdLst>
                        <a:gd name="connsiteX0" fmla="*/ 152072 w 152368"/>
                        <a:gd name="connsiteY0" fmla="*/ 5037753 h 5037740"/>
                        <a:gd name="connsiteX1" fmla="*/ 38254 w 152368"/>
                        <a:gd name="connsiteY1" fmla="*/ 4924304 h 5037740"/>
                        <a:gd name="connsiteX2" fmla="*/ 69 w 152368"/>
                        <a:gd name="connsiteY2" fmla="*/ 4721573 h 5037740"/>
                        <a:gd name="connsiteX3" fmla="*/ 69 w 152368"/>
                        <a:gd name="connsiteY3" fmla="*/ 316445 h 5037740"/>
                        <a:gd name="connsiteX4" fmla="*/ 38254 w 152368"/>
                        <a:gd name="connsiteY4" fmla="*/ 113714 h 5037740"/>
                        <a:gd name="connsiteX5" fmla="*/ 152072 w 152368"/>
                        <a:gd name="connsiteY5" fmla="*/ 265 h 5037740"/>
                        <a:gd name="connsiteX6" fmla="*/ 36409 w 152368"/>
                        <a:gd name="connsiteY6" fmla="*/ 297998 h 5037740"/>
                        <a:gd name="connsiteX7" fmla="*/ 36409 w 152368"/>
                        <a:gd name="connsiteY7" fmla="*/ 4740020 h 5037740"/>
                        <a:gd name="connsiteX8" fmla="*/ 152072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72" y="5037753"/>
                          </a:moveTo>
                          <a:cubicBezTo>
                            <a:pt x="103187" y="5011743"/>
                            <a:pt x="64264" y="4973004"/>
                            <a:pt x="38254" y="4924304"/>
                          </a:cubicBezTo>
                          <a:cubicBezTo>
                            <a:pt x="9477" y="4870808"/>
                            <a:pt x="69" y="4819710"/>
                            <a:pt x="69" y="4721573"/>
                          </a:cubicBezTo>
                          <a:lnTo>
                            <a:pt x="69" y="316445"/>
                          </a:lnTo>
                          <a:cubicBezTo>
                            <a:pt x="69" y="218123"/>
                            <a:pt x="9477" y="167025"/>
                            <a:pt x="38254" y="113714"/>
                          </a:cubicBezTo>
                          <a:cubicBezTo>
                            <a:pt x="64449" y="65014"/>
                            <a:pt x="103187" y="26275"/>
                            <a:pt x="152072" y="265"/>
                          </a:cubicBezTo>
                          <a:cubicBezTo>
                            <a:pt x="160004" y="-3978"/>
                            <a:pt x="36409" y="55421"/>
                            <a:pt x="36409" y="297998"/>
                          </a:cubicBezTo>
                          <a:cubicBezTo>
                            <a:pt x="36409" y="1076274"/>
                            <a:pt x="36409" y="3508871"/>
                            <a:pt x="36409" y="4740020"/>
                          </a:cubicBezTo>
                          <a:cubicBezTo>
                            <a:pt x="36409" y="4973373"/>
                            <a:pt x="155761" y="5039782"/>
                            <a:pt x="152072"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48" name="Group 47">
                    <a:extLst>
                      <a:ext uri="{FF2B5EF4-FFF2-40B4-BE49-F238E27FC236}">
                        <a16:creationId xmlns:a16="http://schemas.microsoft.com/office/drawing/2014/main" id="{D21AF649-0BB9-42B8-9ED3-5ED44223BCB6}"/>
                      </a:ext>
                    </a:extLst>
                  </p:cNvPr>
                  <p:cNvGrpSpPr/>
                  <p:nvPr/>
                </p:nvGrpSpPr>
                <p:grpSpPr>
                  <a:xfrm>
                    <a:off x="7173100" y="1235423"/>
                    <a:ext cx="152368" cy="5037740"/>
                    <a:chOff x="7173100" y="1235423"/>
                    <a:chExt cx="152368" cy="5037740"/>
                  </a:xfrm>
                </p:grpSpPr>
                <p:sp>
                  <p:nvSpPr>
                    <p:cNvPr id="49" name="Freeform: Shape 48">
                      <a:extLst>
                        <a:ext uri="{FF2B5EF4-FFF2-40B4-BE49-F238E27FC236}">
                          <a16:creationId xmlns:a16="http://schemas.microsoft.com/office/drawing/2014/main" id="{C820AF13-2446-42E6-A8C4-A536E5A3E26C}"/>
                        </a:ext>
                      </a:extLst>
                    </p:cNvPr>
                    <p:cNvSpPr/>
                    <p:nvPr/>
                  </p:nvSpPr>
                  <p:spPr>
                    <a:xfrm rot="10800000" flipV="1">
                      <a:off x="7173100" y="1235423"/>
                      <a:ext cx="152368" cy="5037740"/>
                    </a:xfrm>
                    <a:custGeom>
                      <a:avLst/>
                      <a:gdLst>
                        <a:gd name="connsiteX0" fmla="*/ 152016 w 152368"/>
                        <a:gd name="connsiteY0" fmla="*/ 5037753 h 5037740"/>
                        <a:gd name="connsiteX1" fmla="*/ 38198 w 152368"/>
                        <a:gd name="connsiteY1" fmla="*/ 4924304 h 5037740"/>
                        <a:gd name="connsiteX2" fmla="*/ 13 w 152368"/>
                        <a:gd name="connsiteY2" fmla="*/ 4721573 h 5037740"/>
                        <a:gd name="connsiteX3" fmla="*/ 13 w 152368"/>
                        <a:gd name="connsiteY3" fmla="*/ 316445 h 5037740"/>
                        <a:gd name="connsiteX4" fmla="*/ 38198 w 152368"/>
                        <a:gd name="connsiteY4" fmla="*/ 113714 h 5037740"/>
                        <a:gd name="connsiteX5" fmla="*/ 152016 w 152368"/>
                        <a:gd name="connsiteY5" fmla="*/ 265 h 5037740"/>
                        <a:gd name="connsiteX6" fmla="*/ 36353 w 152368"/>
                        <a:gd name="connsiteY6" fmla="*/ 297998 h 5037740"/>
                        <a:gd name="connsiteX7" fmla="*/ 36353 w 152368"/>
                        <a:gd name="connsiteY7" fmla="*/ 4740020 h 5037740"/>
                        <a:gd name="connsiteX8" fmla="*/ 152016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16" y="5037753"/>
                          </a:moveTo>
                          <a:cubicBezTo>
                            <a:pt x="103131" y="5011743"/>
                            <a:pt x="64208" y="4973004"/>
                            <a:pt x="38198" y="4924304"/>
                          </a:cubicBezTo>
                          <a:cubicBezTo>
                            <a:pt x="9421" y="4870808"/>
                            <a:pt x="13" y="4819710"/>
                            <a:pt x="13" y="4721573"/>
                          </a:cubicBezTo>
                          <a:lnTo>
                            <a:pt x="13" y="316445"/>
                          </a:lnTo>
                          <a:cubicBezTo>
                            <a:pt x="13" y="218123"/>
                            <a:pt x="9421" y="167025"/>
                            <a:pt x="38198" y="113714"/>
                          </a:cubicBezTo>
                          <a:cubicBezTo>
                            <a:pt x="64393" y="65014"/>
                            <a:pt x="103131" y="26460"/>
                            <a:pt x="152016" y="265"/>
                          </a:cubicBezTo>
                          <a:cubicBezTo>
                            <a:pt x="159948" y="-3978"/>
                            <a:pt x="36353" y="55421"/>
                            <a:pt x="36353" y="297998"/>
                          </a:cubicBezTo>
                          <a:cubicBezTo>
                            <a:pt x="36353" y="1076274"/>
                            <a:pt x="36353" y="3508871"/>
                            <a:pt x="36353" y="4740020"/>
                          </a:cubicBezTo>
                          <a:cubicBezTo>
                            <a:pt x="36353" y="4973373"/>
                            <a:pt x="155705" y="5039782"/>
                            <a:pt x="152016"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0" name="Freeform: Shape 49">
                      <a:extLst>
                        <a:ext uri="{FF2B5EF4-FFF2-40B4-BE49-F238E27FC236}">
                          <a16:creationId xmlns:a16="http://schemas.microsoft.com/office/drawing/2014/main" id="{FDBF9508-0A9B-4777-B7A1-BBF782C1763A}"/>
                        </a:ext>
                      </a:extLst>
                    </p:cNvPr>
                    <p:cNvSpPr/>
                    <p:nvPr/>
                  </p:nvSpPr>
                  <p:spPr>
                    <a:xfrm rot="10800000" flipV="1">
                      <a:off x="7173100" y="1235423"/>
                      <a:ext cx="152368" cy="5037740"/>
                    </a:xfrm>
                    <a:custGeom>
                      <a:avLst/>
                      <a:gdLst>
                        <a:gd name="connsiteX0" fmla="*/ 152016 w 152368"/>
                        <a:gd name="connsiteY0" fmla="*/ 5037753 h 5037740"/>
                        <a:gd name="connsiteX1" fmla="*/ 38198 w 152368"/>
                        <a:gd name="connsiteY1" fmla="*/ 4924304 h 5037740"/>
                        <a:gd name="connsiteX2" fmla="*/ 13 w 152368"/>
                        <a:gd name="connsiteY2" fmla="*/ 4721573 h 5037740"/>
                        <a:gd name="connsiteX3" fmla="*/ 13 w 152368"/>
                        <a:gd name="connsiteY3" fmla="*/ 316445 h 5037740"/>
                        <a:gd name="connsiteX4" fmla="*/ 38198 w 152368"/>
                        <a:gd name="connsiteY4" fmla="*/ 113714 h 5037740"/>
                        <a:gd name="connsiteX5" fmla="*/ 152016 w 152368"/>
                        <a:gd name="connsiteY5" fmla="*/ 265 h 5037740"/>
                        <a:gd name="connsiteX6" fmla="*/ 36353 w 152368"/>
                        <a:gd name="connsiteY6" fmla="*/ 297998 h 5037740"/>
                        <a:gd name="connsiteX7" fmla="*/ 36353 w 152368"/>
                        <a:gd name="connsiteY7" fmla="*/ 4740020 h 5037740"/>
                        <a:gd name="connsiteX8" fmla="*/ 152016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16" y="5037753"/>
                          </a:moveTo>
                          <a:cubicBezTo>
                            <a:pt x="103131" y="5011743"/>
                            <a:pt x="64208" y="4973004"/>
                            <a:pt x="38198" y="4924304"/>
                          </a:cubicBezTo>
                          <a:cubicBezTo>
                            <a:pt x="9421" y="4870808"/>
                            <a:pt x="13" y="4819710"/>
                            <a:pt x="13" y="4721573"/>
                          </a:cubicBezTo>
                          <a:lnTo>
                            <a:pt x="13" y="316445"/>
                          </a:lnTo>
                          <a:cubicBezTo>
                            <a:pt x="13" y="218123"/>
                            <a:pt x="9421" y="167025"/>
                            <a:pt x="38198" y="113714"/>
                          </a:cubicBezTo>
                          <a:cubicBezTo>
                            <a:pt x="64393" y="65014"/>
                            <a:pt x="103131" y="26460"/>
                            <a:pt x="152016" y="265"/>
                          </a:cubicBezTo>
                          <a:cubicBezTo>
                            <a:pt x="159948" y="-3978"/>
                            <a:pt x="36353" y="55421"/>
                            <a:pt x="36353" y="297998"/>
                          </a:cubicBezTo>
                          <a:cubicBezTo>
                            <a:pt x="36353" y="1076274"/>
                            <a:pt x="36353" y="3508871"/>
                            <a:pt x="36353" y="4740020"/>
                          </a:cubicBezTo>
                          <a:cubicBezTo>
                            <a:pt x="36353" y="4973373"/>
                            <a:pt x="155705" y="5039782"/>
                            <a:pt x="152016"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grpSp>
              <p:nvGrpSpPr>
                <p:cNvPr id="15" name="Group 14">
                  <a:extLst>
                    <a:ext uri="{FF2B5EF4-FFF2-40B4-BE49-F238E27FC236}">
                      <a16:creationId xmlns:a16="http://schemas.microsoft.com/office/drawing/2014/main" id="{C3D30095-754F-43B1-BC36-B327C11C0A8A}"/>
                    </a:ext>
                  </a:extLst>
                </p:cNvPr>
                <p:cNvGrpSpPr/>
                <p:nvPr/>
              </p:nvGrpSpPr>
              <p:grpSpPr>
                <a:xfrm>
                  <a:off x="4803793" y="1130299"/>
                  <a:ext cx="2578880" cy="5246307"/>
                  <a:chOff x="4803793" y="1130299"/>
                  <a:chExt cx="2578880" cy="5246307"/>
                </a:xfrm>
                <a:solidFill>
                  <a:srgbClr val="000000"/>
                </a:solidFill>
              </p:grpSpPr>
              <p:sp>
                <p:nvSpPr>
                  <p:cNvPr id="41" name="Freeform: Shape 40">
                    <a:extLst>
                      <a:ext uri="{FF2B5EF4-FFF2-40B4-BE49-F238E27FC236}">
                        <a16:creationId xmlns:a16="http://schemas.microsoft.com/office/drawing/2014/main" id="{310D1C87-C9AA-4DD8-A9C2-C5A089A47D55}"/>
                      </a:ext>
                    </a:extLst>
                  </p:cNvPr>
                  <p:cNvSpPr/>
                  <p:nvPr/>
                </p:nvSpPr>
                <p:spPr>
                  <a:xfrm>
                    <a:off x="4803793" y="1593316"/>
                    <a:ext cx="42427" cy="31359"/>
                  </a:xfrm>
                  <a:custGeom>
                    <a:avLst/>
                    <a:gdLst>
                      <a:gd name="connsiteX0" fmla="*/ 34 w 42427"/>
                      <a:gd name="connsiteY0" fmla="*/ 0 h 31359"/>
                      <a:gd name="connsiteX1" fmla="*/ 42462 w 42427"/>
                      <a:gd name="connsiteY1" fmla="*/ 0 h 31359"/>
                      <a:gd name="connsiteX2" fmla="*/ 42462 w 42427"/>
                      <a:gd name="connsiteY2" fmla="*/ 31360 h 31359"/>
                      <a:gd name="connsiteX3" fmla="*/ 34 w 42427"/>
                      <a:gd name="connsiteY3" fmla="*/ 31360 h 31359"/>
                    </a:gdLst>
                    <a:ahLst/>
                    <a:cxnLst>
                      <a:cxn ang="0">
                        <a:pos x="connsiteX0" y="connsiteY0"/>
                      </a:cxn>
                      <a:cxn ang="0">
                        <a:pos x="connsiteX1" y="connsiteY1"/>
                      </a:cxn>
                      <a:cxn ang="0">
                        <a:pos x="connsiteX2" y="connsiteY2"/>
                      </a:cxn>
                      <a:cxn ang="0">
                        <a:pos x="connsiteX3" y="connsiteY3"/>
                      </a:cxn>
                    </a:cxnLst>
                    <a:rect l="l" t="t" r="r" b="b"/>
                    <a:pathLst>
                      <a:path w="42427" h="31359">
                        <a:moveTo>
                          <a:pt x="34" y="0"/>
                        </a:moveTo>
                        <a:lnTo>
                          <a:pt x="42462" y="0"/>
                        </a:lnTo>
                        <a:lnTo>
                          <a:pt x="42462"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2" name="Freeform: Shape 41">
                    <a:extLst>
                      <a:ext uri="{FF2B5EF4-FFF2-40B4-BE49-F238E27FC236}">
                        <a16:creationId xmlns:a16="http://schemas.microsoft.com/office/drawing/2014/main" id="{810DC8B8-3795-4C52-B29E-45076FD7C237}"/>
                      </a:ext>
                    </a:extLst>
                  </p:cNvPr>
                  <p:cNvSpPr/>
                  <p:nvPr/>
                </p:nvSpPr>
                <p:spPr>
                  <a:xfrm>
                    <a:off x="7347624" y="1593316"/>
                    <a:ext cx="35049" cy="31359"/>
                  </a:xfrm>
                  <a:custGeom>
                    <a:avLst/>
                    <a:gdLst>
                      <a:gd name="connsiteX0" fmla="*/ 34 w 35049"/>
                      <a:gd name="connsiteY0" fmla="*/ 0 h 31359"/>
                      <a:gd name="connsiteX1" fmla="*/ 35083 w 35049"/>
                      <a:gd name="connsiteY1" fmla="*/ 0 h 31359"/>
                      <a:gd name="connsiteX2" fmla="*/ 35083 w 35049"/>
                      <a:gd name="connsiteY2" fmla="*/ 31360 h 31359"/>
                      <a:gd name="connsiteX3" fmla="*/ 34 w 35049"/>
                      <a:gd name="connsiteY3" fmla="*/ 31360 h 31359"/>
                    </a:gdLst>
                    <a:ahLst/>
                    <a:cxnLst>
                      <a:cxn ang="0">
                        <a:pos x="connsiteX0" y="connsiteY0"/>
                      </a:cxn>
                      <a:cxn ang="0">
                        <a:pos x="connsiteX1" y="connsiteY1"/>
                      </a:cxn>
                      <a:cxn ang="0">
                        <a:pos x="connsiteX2" y="connsiteY2"/>
                      </a:cxn>
                      <a:cxn ang="0">
                        <a:pos x="connsiteX3" y="connsiteY3"/>
                      </a:cxn>
                    </a:cxnLst>
                    <a:rect l="l" t="t" r="r" b="b"/>
                    <a:pathLst>
                      <a:path w="35049" h="31359">
                        <a:moveTo>
                          <a:pt x="34" y="0"/>
                        </a:moveTo>
                        <a:lnTo>
                          <a:pt x="35083" y="0"/>
                        </a:lnTo>
                        <a:lnTo>
                          <a:pt x="35083"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3" name="Freeform: Shape 42">
                    <a:extLst>
                      <a:ext uri="{FF2B5EF4-FFF2-40B4-BE49-F238E27FC236}">
                        <a16:creationId xmlns:a16="http://schemas.microsoft.com/office/drawing/2014/main" id="{2B87D70C-BA1B-4E64-8BA4-8B73086DFB36}"/>
                      </a:ext>
                    </a:extLst>
                  </p:cNvPr>
                  <p:cNvSpPr/>
                  <p:nvPr/>
                </p:nvSpPr>
                <p:spPr>
                  <a:xfrm>
                    <a:off x="4803793" y="5882228"/>
                    <a:ext cx="42427" cy="31359"/>
                  </a:xfrm>
                  <a:custGeom>
                    <a:avLst/>
                    <a:gdLst>
                      <a:gd name="connsiteX0" fmla="*/ 34 w 42427"/>
                      <a:gd name="connsiteY0" fmla="*/ 0 h 31359"/>
                      <a:gd name="connsiteX1" fmla="*/ 42462 w 42427"/>
                      <a:gd name="connsiteY1" fmla="*/ 0 h 31359"/>
                      <a:gd name="connsiteX2" fmla="*/ 42462 w 42427"/>
                      <a:gd name="connsiteY2" fmla="*/ 31360 h 31359"/>
                      <a:gd name="connsiteX3" fmla="*/ 34 w 42427"/>
                      <a:gd name="connsiteY3" fmla="*/ 31360 h 31359"/>
                    </a:gdLst>
                    <a:ahLst/>
                    <a:cxnLst>
                      <a:cxn ang="0">
                        <a:pos x="connsiteX0" y="connsiteY0"/>
                      </a:cxn>
                      <a:cxn ang="0">
                        <a:pos x="connsiteX1" y="connsiteY1"/>
                      </a:cxn>
                      <a:cxn ang="0">
                        <a:pos x="connsiteX2" y="connsiteY2"/>
                      </a:cxn>
                      <a:cxn ang="0">
                        <a:pos x="connsiteX3" y="connsiteY3"/>
                      </a:cxn>
                    </a:cxnLst>
                    <a:rect l="l" t="t" r="r" b="b"/>
                    <a:pathLst>
                      <a:path w="42427" h="31359">
                        <a:moveTo>
                          <a:pt x="34" y="0"/>
                        </a:moveTo>
                        <a:lnTo>
                          <a:pt x="42462" y="0"/>
                        </a:lnTo>
                        <a:lnTo>
                          <a:pt x="42462"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4" name="Freeform: Shape 43">
                    <a:extLst>
                      <a:ext uri="{FF2B5EF4-FFF2-40B4-BE49-F238E27FC236}">
                        <a16:creationId xmlns:a16="http://schemas.microsoft.com/office/drawing/2014/main" id="{C7486550-DAB4-4854-8503-8C5FBA94A05A}"/>
                      </a:ext>
                    </a:extLst>
                  </p:cNvPr>
                  <p:cNvSpPr/>
                  <p:nvPr/>
                </p:nvSpPr>
                <p:spPr>
                  <a:xfrm>
                    <a:off x="7347624" y="5882228"/>
                    <a:ext cx="35049" cy="31359"/>
                  </a:xfrm>
                  <a:custGeom>
                    <a:avLst/>
                    <a:gdLst>
                      <a:gd name="connsiteX0" fmla="*/ 34 w 35049"/>
                      <a:gd name="connsiteY0" fmla="*/ 0 h 31359"/>
                      <a:gd name="connsiteX1" fmla="*/ 35083 w 35049"/>
                      <a:gd name="connsiteY1" fmla="*/ 0 h 31359"/>
                      <a:gd name="connsiteX2" fmla="*/ 35083 w 35049"/>
                      <a:gd name="connsiteY2" fmla="*/ 31360 h 31359"/>
                      <a:gd name="connsiteX3" fmla="*/ 34 w 35049"/>
                      <a:gd name="connsiteY3" fmla="*/ 31360 h 31359"/>
                    </a:gdLst>
                    <a:ahLst/>
                    <a:cxnLst>
                      <a:cxn ang="0">
                        <a:pos x="connsiteX0" y="connsiteY0"/>
                      </a:cxn>
                      <a:cxn ang="0">
                        <a:pos x="connsiteX1" y="connsiteY1"/>
                      </a:cxn>
                      <a:cxn ang="0">
                        <a:pos x="connsiteX2" y="connsiteY2"/>
                      </a:cxn>
                      <a:cxn ang="0">
                        <a:pos x="connsiteX3" y="connsiteY3"/>
                      </a:cxn>
                    </a:cxnLst>
                    <a:rect l="l" t="t" r="r" b="b"/>
                    <a:pathLst>
                      <a:path w="35049" h="31359">
                        <a:moveTo>
                          <a:pt x="34" y="0"/>
                        </a:moveTo>
                        <a:lnTo>
                          <a:pt x="35083" y="0"/>
                        </a:lnTo>
                        <a:lnTo>
                          <a:pt x="35083"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5" name="Freeform: Shape 44">
                    <a:extLst>
                      <a:ext uri="{FF2B5EF4-FFF2-40B4-BE49-F238E27FC236}">
                        <a16:creationId xmlns:a16="http://schemas.microsoft.com/office/drawing/2014/main" id="{90EF2014-83EE-49CD-8567-34A868ADDFA4}"/>
                      </a:ext>
                    </a:extLst>
                  </p:cNvPr>
                  <p:cNvSpPr/>
                  <p:nvPr/>
                </p:nvSpPr>
                <p:spPr>
                  <a:xfrm>
                    <a:off x="6895674" y="1130299"/>
                    <a:ext cx="31359" cy="42427"/>
                  </a:xfrm>
                  <a:custGeom>
                    <a:avLst/>
                    <a:gdLst>
                      <a:gd name="connsiteX0" fmla="*/ 34 w 31359"/>
                      <a:gd name="connsiteY0" fmla="*/ 0 h 42427"/>
                      <a:gd name="connsiteX1" fmla="*/ 31394 w 31359"/>
                      <a:gd name="connsiteY1" fmla="*/ 0 h 42427"/>
                      <a:gd name="connsiteX2" fmla="*/ 31394 w 31359"/>
                      <a:gd name="connsiteY2" fmla="*/ 42428 h 42427"/>
                      <a:gd name="connsiteX3" fmla="*/ 34 w 31359"/>
                      <a:gd name="connsiteY3" fmla="*/ 42428 h 42427"/>
                    </a:gdLst>
                    <a:ahLst/>
                    <a:cxnLst>
                      <a:cxn ang="0">
                        <a:pos x="connsiteX0" y="connsiteY0"/>
                      </a:cxn>
                      <a:cxn ang="0">
                        <a:pos x="connsiteX1" y="connsiteY1"/>
                      </a:cxn>
                      <a:cxn ang="0">
                        <a:pos x="connsiteX2" y="connsiteY2"/>
                      </a:cxn>
                      <a:cxn ang="0">
                        <a:pos x="connsiteX3" y="connsiteY3"/>
                      </a:cxn>
                    </a:cxnLst>
                    <a:rect l="l" t="t" r="r" b="b"/>
                    <a:pathLst>
                      <a:path w="31359" h="42427">
                        <a:moveTo>
                          <a:pt x="34" y="0"/>
                        </a:moveTo>
                        <a:lnTo>
                          <a:pt x="31394" y="0"/>
                        </a:lnTo>
                        <a:lnTo>
                          <a:pt x="31394" y="42428"/>
                        </a:lnTo>
                        <a:lnTo>
                          <a:pt x="34" y="42428"/>
                        </a:lnTo>
                        <a:close/>
                      </a:path>
                    </a:pathLst>
                  </a:custGeom>
                  <a:solidFill>
                    <a:srgbClr val="000000"/>
                  </a:solidFill>
                  <a:ln w="1840" cap="flat">
                    <a:noFill/>
                    <a:prstDash val="solid"/>
                    <a:miter/>
                  </a:ln>
                </p:spPr>
                <p:txBody>
                  <a:bodyPr rtlCol="0" anchor="ctr"/>
                  <a:lstStyle/>
                  <a:p>
                    <a:endParaRPr lang="zh-CN" altLang="en-US"/>
                  </a:p>
                </p:txBody>
              </p:sp>
              <p:sp>
                <p:nvSpPr>
                  <p:cNvPr id="46" name="Freeform: Shape 45">
                    <a:extLst>
                      <a:ext uri="{FF2B5EF4-FFF2-40B4-BE49-F238E27FC236}">
                        <a16:creationId xmlns:a16="http://schemas.microsoft.com/office/drawing/2014/main" id="{DDF5F5C5-EF9C-4891-A1DD-EC3AB649E1F4}"/>
                      </a:ext>
                    </a:extLst>
                  </p:cNvPr>
                  <p:cNvSpPr/>
                  <p:nvPr/>
                </p:nvSpPr>
                <p:spPr>
                  <a:xfrm>
                    <a:off x="5266811" y="6334178"/>
                    <a:ext cx="31359" cy="42427"/>
                  </a:xfrm>
                  <a:custGeom>
                    <a:avLst/>
                    <a:gdLst>
                      <a:gd name="connsiteX0" fmla="*/ 34 w 31359"/>
                      <a:gd name="connsiteY0" fmla="*/ 0 h 42427"/>
                      <a:gd name="connsiteX1" fmla="*/ 31394 w 31359"/>
                      <a:gd name="connsiteY1" fmla="*/ 0 h 42427"/>
                      <a:gd name="connsiteX2" fmla="*/ 31394 w 31359"/>
                      <a:gd name="connsiteY2" fmla="*/ 42428 h 42427"/>
                      <a:gd name="connsiteX3" fmla="*/ 34 w 31359"/>
                      <a:gd name="connsiteY3" fmla="*/ 42428 h 42427"/>
                    </a:gdLst>
                    <a:ahLst/>
                    <a:cxnLst>
                      <a:cxn ang="0">
                        <a:pos x="connsiteX0" y="connsiteY0"/>
                      </a:cxn>
                      <a:cxn ang="0">
                        <a:pos x="connsiteX1" y="connsiteY1"/>
                      </a:cxn>
                      <a:cxn ang="0">
                        <a:pos x="connsiteX2" y="connsiteY2"/>
                      </a:cxn>
                      <a:cxn ang="0">
                        <a:pos x="connsiteX3" y="connsiteY3"/>
                      </a:cxn>
                    </a:cxnLst>
                    <a:rect l="l" t="t" r="r" b="b"/>
                    <a:pathLst>
                      <a:path w="31359" h="42427">
                        <a:moveTo>
                          <a:pt x="34" y="0"/>
                        </a:moveTo>
                        <a:lnTo>
                          <a:pt x="31394" y="0"/>
                        </a:lnTo>
                        <a:lnTo>
                          <a:pt x="31394" y="42428"/>
                        </a:lnTo>
                        <a:lnTo>
                          <a:pt x="34" y="42428"/>
                        </a:lnTo>
                        <a:close/>
                      </a:path>
                    </a:pathLst>
                  </a:custGeom>
                  <a:solidFill>
                    <a:srgbClr val="000000"/>
                  </a:solidFill>
                  <a:ln w="1840" cap="flat">
                    <a:noFill/>
                    <a:prstDash val="solid"/>
                    <a:miter/>
                  </a:ln>
                </p:spPr>
                <p:txBody>
                  <a:bodyPr rtlCol="0" anchor="ctr"/>
                  <a:lstStyle/>
                  <a:p>
                    <a:endParaRPr lang="zh-CN" altLang="en-US"/>
                  </a:p>
                </p:txBody>
              </p:sp>
            </p:grpSp>
            <p:grpSp>
              <p:nvGrpSpPr>
                <p:cNvPr id="16" name="Group 15">
                  <a:extLst>
                    <a:ext uri="{FF2B5EF4-FFF2-40B4-BE49-F238E27FC236}">
                      <a16:creationId xmlns:a16="http://schemas.microsoft.com/office/drawing/2014/main" id="{C2FF515A-EE44-4C28-ABAF-BD4E92E0D9CD}"/>
                    </a:ext>
                  </a:extLst>
                </p:cNvPr>
                <p:cNvGrpSpPr/>
                <p:nvPr/>
              </p:nvGrpSpPr>
              <p:grpSpPr>
                <a:xfrm>
                  <a:off x="4792725" y="1779630"/>
                  <a:ext cx="20373" cy="184469"/>
                  <a:chOff x="4792725" y="1779630"/>
                  <a:chExt cx="20373" cy="184469"/>
                </a:xfrm>
              </p:grpSpPr>
              <p:sp>
                <p:nvSpPr>
                  <p:cNvPr id="39" name="Freeform: Shape 38">
                    <a:extLst>
                      <a:ext uri="{FF2B5EF4-FFF2-40B4-BE49-F238E27FC236}">
                        <a16:creationId xmlns:a16="http://schemas.microsoft.com/office/drawing/2014/main" id="{A2C738F3-FC83-43C5-A382-ED8C51A91155}"/>
                      </a:ext>
                    </a:extLst>
                  </p:cNvPr>
                  <p:cNvSpPr/>
                  <p:nvPr/>
                </p:nvSpPr>
                <p:spPr>
                  <a:xfrm>
                    <a:off x="4792725" y="1779630"/>
                    <a:ext cx="20373" cy="184469"/>
                  </a:xfrm>
                  <a:custGeom>
                    <a:avLst/>
                    <a:gdLst>
                      <a:gd name="connsiteX0" fmla="*/ 12941 w 20373"/>
                      <a:gd name="connsiteY0" fmla="*/ 352 h 184469"/>
                      <a:gd name="connsiteX1" fmla="*/ 28 w 20373"/>
                      <a:gd name="connsiteY1" fmla="*/ 13265 h 184469"/>
                      <a:gd name="connsiteX2" fmla="*/ 28 w 20373"/>
                      <a:gd name="connsiteY2" fmla="*/ 171908 h 184469"/>
                      <a:gd name="connsiteX3" fmla="*/ 12941 w 20373"/>
                      <a:gd name="connsiteY3" fmla="*/ 184821 h 184469"/>
                      <a:gd name="connsiteX4" fmla="*/ 20320 w 20373"/>
                      <a:gd name="connsiteY4" fmla="*/ 184821 h 184469"/>
                      <a:gd name="connsiteX5" fmla="*/ 20320 w 20373"/>
                      <a:gd name="connsiteY5" fmla="*/ 352 h 184469"/>
                      <a:gd name="connsiteX6" fmla="*/ 12941 w 20373"/>
                      <a:gd name="connsiteY6" fmla="*/ 352 h 18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3" h="184469">
                        <a:moveTo>
                          <a:pt x="12941" y="352"/>
                        </a:moveTo>
                        <a:cubicBezTo>
                          <a:pt x="5747" y="352"/>
                          <a:pt x="28" y="6071"/>
                          <a:pt x="28" y="13265"/>
                        </a:cubicBezTo>
                        <a:lnTo>
                          <a:pt x="28" y="171908"/>
                        </a:lnTo>
                        <a:cubicBezTo>
                          <a:pt x="28" y="179103"/>
                          <a:pt x="5747" y="184821"/>
                          <a:pt x="12941" y="184821"/>
                        </a:cubicBezTo>
                        <a:lnTo>
                          <a:pt x="20320" y="184821"/>
                        </a:lnTo>
                        <a:cubicBezTo>
                          <a:pt x="20320" y="175044"/>
                          <a:pt x="20504" y="9760"/>
                          <a:pt x="20320" y="352"/>
                        </a:cubicBezTo>
                        <a:lnTo>
                          <a:pt x="12941" y="352"/>
                        </a:lnTo>
                        <a:close/>
                      </a:path>
                    </a:pathLst>
                  </a:custGeom>
                  <a:solidFill>
                    <a:srgbClr val="A5A5A5"/>
                  </a:solidFill>
                  <a:ln w="1840" cap="flat">
                    <a:noFill/>
                    <a:prstDash val="solid"/>
                    <a:miter/>
                  </a:ln>
                </p:spPr>
                <p:txBody>
                  <a:bodyPr rtlCol="0" anchor="ctr"/>
                  <a:lstStyle/>
                  <a:p>
                    <a:endParaRPr lang="zh-CN" altLang="en-US"/>
                  </a:p>
                </p:txBody>
              </p:sp>
              <p:sp>
                <p:nvSpPr>
                  <p:cNvPr id="40" name="Freeform: Shape 39">
                    <a:extLst>
                      <a:ext uri="{FF2B5EF4-FFF2-40B4-BE49-F238E27FC236}">
                        <a16:creationId xmlns:a16="http://schemas.microsoft.com/office/drawing/2014/main" id="{D191CDC3-65A9-4EA5-BC7F-F44F1EA85F9A}"/>
                      </a:ext>
                    </a:extLst>
                  </p:cNvPr>
                  <p:cNvSpPr/>
                  <p:nvPr/>
                </p:nvSpPr>
                <p:spPr>
                  <a:xfrm>
                    <a:off x="4792725" y="1779630"/>
                    <a:ext cx="20373" cy="184469"/>
                  </a:xfrm>
                  <a:custGeom>
                    <a:avLst/>
                    <a:gdLst>
                      <a:gd name="connsiteX0" fmla="*/ 12941 w 20373"/>
                      <a:gd name="connsiteY0" fmla="*/ 352 h 184469"/>
                      <a:gd name="connsiteX1" fmla="*/ 28 w 20373"/>
                      <a:gd name="connsiteY1" fmla="*/ 13265 h 184469"/>
                      <a:gd name="connsiteX2" fmla="*/ 28 w 20373"/>
                      <a:gd name="connsiteY2" fmla="*/ 171908 h 184469"/>
                      <a:gd name="connsiteX3" fmla="*/ 12941 w 20373"/>
                      <a:gd name="connsiteY3" fmla="*/ 184821 h 184469"/>
                      <a:gd name="connsiteX4" fmla="*/ 20320 w 20373"/>
                      <a:gd name="connsiteY4" fmla="*/ 184821 h 184469"/>
                      <a:gd name="connsiteX5" fmla="*/ 20320 w 20373"/>
                      <a:gd name="connsiteY5" fmla="*/ 352 h 184469"/>
                      <a:gd name="connsiteX6" fmla="*/ 12941 w 20373"/>
                      <a:gd name="connsiteY6" fmla="*/ 352 h 18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3" h="184469">
                        <a:moveTo>
                          <a:pt x="12941" y="352"/>
                        </a:moveTo>
                        <a:cubicBezTo>
                          <a:pt x="5747" y="352"/>
                          <a:pt x="28" y="6071"/>
                          <a:pt x="28" y="13265"/>
                        </a:cubicBezTo>
                        <a:lnTo>
                          <a:pt x="28" y="171908"/>
                        </a:lnTo>
                        <a:cubicBezTo>
                          <a:pt x="28" y="179103"/>
                          <a:pt x="5747" y="184821"/>
                          <a:pt x="12941" y="184821"/>
                        </a:cubicBezTo>
                        <a:lnTo>
                          <a:pt x="20320" y="184821"/>
                        </a:lnTo>
                        <a:cubicBezTo>
                          <a:pt x="20320" y="175044"/>
                          <a:pt x="20504" y="9760"/>
                          <a:pt x="20320" y="352"/>
                        </a:cubicBezTo>
                        <a:lnTo>
                          <a:pt x="12941"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7" name="Group 16">
                  <a:extLst>
                    <a:ext uri="{FF2B5EF4-FFF2-40B4-BE49-F238E27FC236}">
                      <a16:creationId xmlns:a16="http://schemas.microsoft.com/office/drawing/2014/main" id="{22158E5C-48D5-476A-A339-29B3883E324C}"/>
                    </a:ext>
                  </a:extLst>
                </p:cNvPr>
                <p:cNvGrpSpPr/>
                <p:nvPr/>
              </p:nvGrpSpPr>
              <p:grpSpPr>
                <a:xfrm>
                  <a:off x="4792909" y="2117209"/>
                  <a:ext cx="20189" cy="350491"/>
                  <a:chOff x="4792909" y="2117209"/>
                  <a:chExt cx="20189" cy="350491"/>
                </a:xfrm>
              </p:grpSpPr>
              <p:sp>
                <p:nvSpPr>
                  <p:cNvPr id="37" name="Freeform: Shape 36">
                    <a:extLst>
                      <a:ext uri="{FF2B5EF4-FFF2-40B4-BE49-F238E27FC236}">
                        <a16:creationId xmlns:a16="http://schemas.microsoft.com/office/drawing/2014/main" id="{AD025533-B1FA-42A2-98F6-F30B4A38D090}"/>
                      </a:ext>
                    </a:extLst>
                  </p:cNvPr>
                  <p:cNvSpPr/>
                  <p:nvPr/>
                </p:nvSpPr>
                <p:spPr>
                  <a:xfrm>
                    <a:off x="4792909" y="2117209"/>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solidFill>
                    <a:srgbClr val="A5A5A5"/>
                  </a:solidFill>
                  <a:ln w="1840" cap="flat">
                    <a:noFill/>
                    <a:prstDash val="solid"/>
                    <a:miter/>
                  </a:ln>
                </p:spPr>
                <p:txBody>
                  <a:bodyPr rtlCol="0" anchor="ctr"/>
                  <a:lstStyle/>
                  <a:p>
                    <a:endParaRPr lang="zh-CN" altLang="en-US"/>
                  </a:p>
                </p:txBody>
              </p:sp>
              <p:sp>
                <p:nvSpPr>
                  <p:cNvPr id="38" name="Freeform: Shape 37">
                    <a:extLst>
                      <a:ext uri="{FF2B5EF4-FFF2-40B4-BE49-F238E27FC236}">
                        <a16:creationId xmlns:a16="http://schemas.microsoft.com/office/drawing/2014/main" id="{69F78498-EA59-4C73-B07E-657DBFB19624}"/>
                      </a:ext>
                    </a:extLst>
                  </p:cNvPr>
                  <p:cNvSpPr/>
                  <p:nvPr/>
                </p:nvSpPr>
                <p:spPr>
                  <a:xfrm>
                    <a:off x="4792909" y="2117209"/>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8" name="Group 17">
                  <a:extLst>
                    <a:ext uri="{FF2B5EF4-FFF2-40B4-BE49-F238E27FC236}">
                      <a16:creationId xmlns:a16="http://schemas.microsoft.com/office/drawing/2014/main" id="{6221A097-D18D-4695-9B54-7507A486F47B}"/>
                    </a:ext>
                  </a:extLst>
                </p:cNvPr>
                <p:cNvGrpSpPr/>
                <p:nvPr/>
              </p:nvGrpSpPr>
              <p:grpSpPr>
                <a:xfrm>
                  <a:off x="4792909" y="2554402"/>
                  <a:ext cx="20189" cy="350491"/>
                  <a:chOff x="4792909" y="2554402"/>
                  <a:chExt cx="20189" cy="350491"/>
                </a:xfrm>
              </p:grpSpPr>
              <p:sp>
                <p:nvSpPr>
                  <p:cNvPr id="35" name="Freeform: Shape 34">
                    <a:extLst>
                      <a:ext uri="{FF2B5EF4-FFF2-40B4-BE49-F238E27FC236}">
                        <a16:creationId xmlns:a16="http://schemas.microsoft.com/office/drawing/2014/main" id="{E0ADC672-E9D0-46C9-9E00-02585C9CF667}"/>
                      </a:ext>
                    </a:extLst>
                  </p:cNvPr>
                  <p:cNvSpPr/>
                  <p:nvPr/>
                </p:nvSpPr>
                <p:spPr>
                  <a:xfrm>
                    <a:off x="4792909" y="2554402"/>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solidFill>
                    <a:srgbClr val="A5A5A5"/>
                  </a:solidFill>
                  <a:ln w="1840" cap="flat">
                    <a:noFill/>
                    <a:prstDash val="solid"/>
                    <a:miter/>
                  </a:ln>
                </p:spPr>
                <p:txBody>
                  <a:bodyPr rtlCol="0" anchor="ctr"/>
                  <a:lstStyle/>
                  <a:p>
                    <a:endParaRPr lang="zh-CN" altLang="en-US"/>
                  </a:p>
                </p:txBody>
              </p:sp>
              <p:sp>
                <p:nvSpPr>
                  <p:cNvPr id="36" name="Freeform: Shape 35">
                    <a:extLst>
                      <a:ext uri="{FF2B5EF4-FFF2-40B4-BE49-F238E27FC236}">
                        <a16:creationId xmlns:a16="http://schemas.microsoft.com/office/drawing/2014/main" id="{20F6A225-E20C-47CE-A97B-4D4F46BBC507}"/>
                      </a:ext>
                    </a:extLst>
                  </p:cNvPr>
                  <p:cNvSpPr/>
                  <p:nvPr/>
                </p:nvSpPr>
                <p:spPr>
                  <a:xfrm>
                    <a:off x="4792909" y="2554402"/>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9" name="Freeform: Shape 18">
                  <a:extLst>
                    <a:ext uri="{FF2B5EF4-FFF2-40B4-BE49-F238E27FC236}">
                      <a16:creationId xmlns:a16="http://schemas.microsoft.com/office/drawing/2014/main" id="{FC988A09-19BF-4E21-9EE4-601FB67FAD79}"/>
                    </a:ext>
                  </a:extLst>
                </p:cNvPr>
                <p:cNvSpPr/>
                <p:nvPr/>
              </p:nvSpPr>
              <p:spPr>
                <a:xfrm rot="10800000" flipV="1">
                  <a:off x="7378902" y="2231580"/>
                  <a:ext cx="20189" cy="557097"/>
                </a:xfrm>
                <a:custGeom>
                  <a:avLst/>
                  <a:gdLst>
                    <a:gd name="connsiteX0" fmla="*/ 12700 w 20189"/>
                    <a:gd name="connsiteY0" fmla="*/ 352 h 557097"/>
                    <a:gd name="connsiteX1" fmla="*/ 894 w 20189"/>
                    <a:gd name="connsiteY1" fmla="*/ 7731 h 557097"/>
                    <a:gd name="connsiteX2" fmla="*/ -28 w 20189"/>
                    <a:gd name="connsiteY2" fmla="*/ 11605 h 557097"/>
                    <a:gd name="connsiteX3" fmla="*/ -28 w 20189"/>
                    <a:gd name="connsiteY3" fmla="*/ 542138 h 557097"/>
                    <a:gd name="connsiteX4" fmla="*/ 894 w 20189"/>
                    <a:gd name="connsiteY4" fmla="*/ 547672 h 557097"/>
                    <a:gd name="connsiteX5" fmla="*/ 12700 w 20189"/>
                    <a:gd name="connsiteY5" fmla="*/ 557449 h 557097"/>
                    <a:gd name="connsiteX6" fmla="*/ 20079 w 20189"/>
                    <a:gd name="connsiteY6" fmla="*/ 557449 h 557097"/>
                    <a:gd name="connsiteX7" fmla="*/ 20079 w 20189"/>
                    <a:gd name="connsiteY7" fmla="*/ 352 h 557097"/>
                    <a:gd name="connsiteX8" fmla="*/ 12700 w 20189"/>
                    <a:gd name="connsiteY8" fmla="*/ 352 h 55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557097">
                      <a:moveTo>
                        <a:pt x="12700" y="352"/>
                      </a:moveTo>
                      <a:cubicBezTo>
                        <a:pt x="8457" y="1459"/>
                        <a:pt x="3477" y="4041"/>
                        <a:pt x="894" y="7731"/>
                      </a:cubicBezTo>
                      <a:cubicBezTo>
                        <a:pt x="341" y="8469"/>
                        <a:pt x="-28" y="10867"/>
                        <a:pt x="-28" y="11605"/>
                      </a:cubicBezTo>
                      <a:cubicBezTo>
                        <a:pt x="-28" y="47023"/>
                        <a:pt x="-28" y="361727"/>
                        <a:pt x="-28" y="542138"/>
                      </a:cubicBezTo>
                      <a:cubicBezTo>
                        <a:pt x="-28" y="542876"/>
                        <a:pt x="525" y="546750"/>
                        <a:pt x="894" y="547672"/>
                      </a:cubicBezTo>
                      <a:cubicBezTo>
                        <a:pt x="3108" y="553022"/>
                        <a:pt x="6797" y="554313"/>
                        <a:pt x="12700" y="557449"/>
                      </a:cubicBezTo>
                      <a:lnTo>
                        <a:pt x="20079" y="557449"/>
                      </a:lnTo>
                      <a:cubicBezTo>
                        <a:pt x="20079" y="547672"/>
                        <a:pt x="20263" y="9760"/>
                        <a:pt x="20079" y="352"/>
                      </a:cubicBezTo>
                      <a:lnTo>
                        <a:pt x="12700"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 name="Freeform: Shape 19">
                  <a:extLst>
                    <a:ext uri="{FF2B5EF4-FFF2-40B4-BE49-F238E27FC236}">
                      <a16:creationId xmlns:a16="http://schemas.microsoft.com/office/drawing/2014/main" id="{8DB272E3-A3C5-45C8-AD05-CDF4E19985F9}"/>
                    </a:ext>
                  </a:extLst>
                </p:cNvPr>
                <p:cNvSpPr/>
                <p:nvPr/>
              </p:nvSpPr>
              <p:spPr>
                <a:xfrm>
                  <a:off x="5953036" y="1311078"/>
                  <a:ext cx="287772" cy="44272"/>
                </a:xfrm>
                <a:custGeom>
                  <a:avLst/>
                  <a:gdLst>
                    <a:gd name="connsiteX0" fmla="*/ 22793 w 287772"/>
                    <a:gd name="connsiteY0" fmla="*/ 98 h 44272"/>
                    <a:gd name="connsiteX1" fmla="*/ 266293 w 287772"/>
                    <a:gd name="connsiteY1" fmla="*/ 98 h 44272"/>
                    <a:gd name="connsiteX2" fmla="*/ 288429 w 287772"/>
                    <a:gd name="connsiteY2" fmla="*/ 22234 h 44272"/>
                    <a:gd name="connsiteX3" fmla="*/ 288429 w 287772"/>
                    <a:gd name="connsiteY3" fmla="*/ 22234 h 44272"/>
                    <a:gd name="connsiteX4" fmla="*/ 266293 w 287772"/>
                    <a:gd name="connsiteY4" fmla="*/ 44371 h 44272"/>
                    <a:gd name="connsiteX5" fmla="*/ 22793 w 287772"/>
                    <a:gd name="connsiteY5" fmla="*/ 44371 h 44272"/>
                    <a:gd name="connsiteX6" fmla="*/ 657 w 287772"/>
                    <a:gd name="connsiteY6" fmla="*/ 22234 h 44272"/>
                    <a:gd name="connsiteX7" fmla="*/ 657 w 287772"/>
                    <a:gd name="connsiteY7" fmla="*/ 22234 h 44272"/>
                    <a:gd name="connsiteX8" fmla="*/ 22793 w 287772"/>
                    <a:gd name="connsiteY8"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72" h="44272">
                      <a:moveTo>
                        <a:pt x="22793" y="98"/>
                      </a:moveTo>
                      <a:lnTo>
                        <a:pt x="266293" y="98"/>
                      </a:lnTo>
                      <a:cubicBezTo>
                        <a:pt x="278468" y="98"/>
                        <a:pt x="288429" y="10059"/>
                        <a:pt x="288429" y="22234"/>
                      </a:cubicBezTo>
                      <a:lnTo>
                        <a:pt x="288429" y="22234"/>
                      </a:lnTo>
                      <a:cubicBezTo>
                        <a:pt x="288429" y="34409"/>
                        <a:pt x="278468" y="44371"/>
                        <a:pt x="266293" y="44371"/>
                      </a:cubicBezTo>
                      <a:lnTo>
                        <a:pt x="22793" y="44371"/>
                      </a:lnTo>
                      <a:cubicBezTo>
                        <a:pt x="10618" y="44371"/>
                        <a:pt x="657" y="34409"/>
                        <a:pt x="657" y="22234"/>
                      </a:cubicBezTo>
                      <a:lnTo>
                        <a:pt x="657" y="22234"/>
                      </a:lnTo>
                      <a:cubicBezTo>
                        <a:pt x="657" y="10059"/>
                        <a:pt x="10618" y="98"/>
                        <a:pt x="22793" y="98"/>
                      </a:cubicBezTo>
                      <a:close/>
                    </a:path>
                  </a:pathLst>
                </a:custGeom>
                <a:solidFill>
                  <a:srgbClr val="1D1C1C">
                    <a:alpha val="10000"/>
                  </a:srgbClr>
                </a:solidFill>
                <a:ln w="1840" cap="flat">
                  <a:noFill/>
                  <a:prstDash val="solid"/>
                  <a:miter/>
                </a:ln>
              </p:spPr>
              <p:txBody>
                <a:bodyPr rtlCol="0" anchor="ctr"/>
                <a:lstStyle/>
                <a:p>
                  <a:endParaRPr lang="zh-CN" altLang="en-US"/>
                </a:p>
              </p:txBody>
            </p:sp>
            <p:sp>
              <p:nvSpPr>
                <p:cNvPr id="21" name="Freeform: Shape 20">
                  <a:extLst>
                    <a:ext uri="{FF2B5EF4-FFF2-40B4-BE49-F238E27FC236}">
                      <a16:creationId xmlns:a16="http://schemas.microsoft.com/office/drawing/2014/main" id="{103D3315-0D92-44CF-8DA0-C01C8926E5D8}"/>
                    </a:ext>
                  </a:extLst>
                </p:cNvPr>
                <p:cNvSpPr/>
                <p:nvPr/>
              </p:nvSpPr>
              <p:spPr>
                <a:xfrm>
                  <a:off x="5953036" y="1311078"/>
                  <a:ext cx="287772" cy="38738"/>
                </a:xfrm>
                <a:custGeom>
                  <a:avLst/>
                  <a:gdLst>
                    <a:gd name="connsiteX0" fmla="*/ 288429 w 287772"/>
                    <a:gd name="connsiteY0" fmla="*/ 35701 h 38738"/>
                    <a:gd name="connsiteX1" fmla="*/ 288429 w 287772"/>
                    <a:gd name="connsiteY1" fmla="*/ 38837 h 38738"/>
                    <a:gd name="connsiteX2" fmla="*/ 657 w 287772"/>
                    <a:gd name="connsiteY2" fmla="*/ 38837 h 38738"/>
                    <a:gd name="connsiteX3" fmla="*/ 657 w 287772"/>
                    <a:gd name="connsiteY3" fmla="*/ 35516 h 38738"/>
                    <a:gd name="connsiteX4" fmla="*/ 288429 w 287772"/>
                    <a:gd name="connsiteY4" fmla="*/ 35516 h 38738"/>
                    <a:gd name="connsiteX5" fmla="*/ 288429 w 287772"/>
                    <a:gd name="connsiteY5" fmla="*/ 27584 h 38738"/>
                    <a:gd name="connsiteX6" fmla="*/ 288429 w 287772"/>
                    <a:gd name="connsiteY6" fmla="*/ 30904 h 38738"/>
                    <a:gd name="connsiteX7" fmla="*/ 657 w 287772"/>
                    <a:gd name="connsiteY7" fmla="*/ 30904 h 38738"/>
                    <a:gd name="connsiteX8" fmla="*/ 657 w 287772"/>
                    <a:gd name="connsiteY8" fmla="*/ 27584 h 38738"/>
                    <a:gd name="connsiteX9" fmla="*/ 288429 w 287772"/>
                    <a:gd name="connsiteY9" fmla="*/ 27584 h 38738"/>
                    <a:gd name="connsiteX10" fmla="*/ 288429 w 287772"/>
                    <a:gd name="connsiteY10" fmla="*/ 17807 h 38738"/>
                    <a:gd name="connsiteX11" fmla="*/ 288429 w 287772"/>
                    <a:gd name="connsiteY11" fmla="*/ 21128 h 38738"/>
                    <a:gd name="connsiteX12" fmla="*/ 657 w 287772"/>
                    <a:gd name="connsiteY12" fmla="*/ 21128 h 38738"/>
                    <a:gd name="connsiteX13" fmla="*/ 657 w 287772"/>
                    <a:gd name="connsiteY13" fmla="*/ 17807 h 38738"/>
                    <a:gd name="connsiteX14" fmla="*/ 288429 w 287772"/>
                    <a:gd name="connsiteY14" fmla="*/ 17807 h 38738"/>
                    <a:gd name="connsiteX15" fmla="*/ 288429 w 287772"/>
                    <a:gd name="connsiteY15" fmla="*/ 9875 h 38738"/>
                    <a:gd name="connsiteX16" fmla="*/ 288429 w 287772"/>
                    <a:gd name="connsiteY16" fmla="*/ 13011 h 38738"/>
                    <a:gd name="connsiteX17" fmla="*/ 657 w 287772"/>
                    <a:gd name="connsiteY17" fmla="*/ 13011 h 38738"/>
                    <a:gd name="connsiteX18" fmla="*/ 657 w 287772"/>
                    <a:gd name="connsiteY18" fmla="*/ 9875 h 38738"/>
                    <a:gd name="connsiteX19" fmla="*/ 288429 w 287772"/>
                    <a:gd name="connsiteY19" fmla="*/ 9875 h 38738"/>
                    <a:gd name="connsiteX20" fmla="*/ 288429 w 287772"/>
                    <a:gd name="connsiteY20" fmla="*/ 98 h 38738"/>
                    <a:gd name="connsiteX21" fmla="*/ 288429 w 287772"/>
                    <a:gd name="connsiteY21" fmla="*/ 3418 h 38738"/>
                    <a:gd name="connsiteX22" fmla="*/ 657 w 287772"/>
                    <a:gd name="connsiteY22" fmla="*/ 3418 h 38738"/>
                    <a:gd name="connsiteX23" fmla="*/ 657 w 287772"/>
                    <a:gd name="connsiteY23" fmla="*/ 98 h 38738"/>
                    <a:gd name="connsiteX24" fmla="*/ 288429 w 287772"/>
                    <a:gd name="connsiteY24" fmla="*/ 98 h 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72" h="38738">
                      <a:moveTo>
                        <a:pt x="288429" y="35701"/>
                      </a:moveTo>
                      <a:lnTo>
                        <a:pt x="288429" y="38837"/>
                      </a:lnTo>
                      <a:lnTo>
                        <a:pt x="657" y="38837"/>
                      </a:lnTo>
                      <a:lnTo>
                        <a:pt x="657" y="35516"/>
                      </a:lnTo>
                      <a:lnTo>
                        <a:pt x="288429" y="35516"/>
                      </a:lnTo>
                      <a:close/>
                      <a:moveTo>
                        <a:pt x="288429" y="27584"/>
                      </a:moveTo>
                      <a:lnTo>
                        <a:pt x="288429" y="30904"/>
                      </a:lnTo>
                      <a:lnTo>
                        <a:pt x="657" y="30904"/>
                      </a:lnTo>
                      <a:lnTo>
                        <a:pt x="657" y="27584"/>
                      </a:lnTo>
                      <a:lnTo>
                        <a:pt x="288429" y="27584"/>
                      </a:lnTo>
                      <a:close/>
                      <a:moveTo>
                        <a:pt x="288429" y="17807"/>
                      </a:moveTo>
                      <a:lnTo>
                        <a:pt x="288429" y="21128"/>
                      </a:lnTo>
                      <a:lnTo>
                        <a:pt x="657" y="21128"/>
                      </a:lnTo>
                      <a:lnTo>
                        <a:pt x="657" y="17807"/>
                      </a:lnTo>
                      <a:lnTo>
                        <a:pt x="288429" y="17807"/>
                      </a:lnTo>
                      <a:close/>
                      <a:moveTo>
                        <a:pt x="288429" y="9875"/>
                      </a:moveTo>
                      <a:lnTo>
                        <a:pt x="288429" y="13011"/>
                      </a:lnTo>
                      <a:lnTo>
                        <a:pt x="657" y="13011"/>
                      </a:lnTo>
                      <a:lnTo>
                        <a:pt x="657" y="9875"/>
                      </a:lnTo>
                      <a:lnTo>
                        <a:pt x="288429" y="9875"/>
                      </a:lnTo>
                      <a:close/>
                      <a:moveTo>
                        <a:pt x="288429" y="98"/>
                      </a:moveTo>
                      <a:lnTo>
                        <a:pt x="288429" y="3418"/>
                      </a:lnTo>
                      <a:lnTo>
                        <a:pt x="657" y="3418"/>
                      </a:lnTo>
                      <a:lnTo>
                        <a:pt x="657" y="98"/>
                      </a:lnTo>
                      <a:lnTo>
                        <a:pt x="288429" y="98"/>
                      </a:lnTo>
                      <a:close/>
                    </a:path>
                  </a:pathLst>
                </a:custGeom>
                <a:solidFill>
                  <a:srgbClr val="000000">
                    <a:alpha val="10000"/>
                  </a:srgbClr>
                </a:solidFill>
                <a:ln w="1840" cap="flat">
                  <a:noFill/>
                  <a:prstDash val="solid"/>
                  <a:miter/>
                </a:ln>
              </p:spPr>
              <p:txBody>
                <a:bodyPr rtlCol="0" anchor="ctr"/>
                <a:lstStyle/>
                <a:p>
                  <a:endParaRPr lang="zh-CN" altLang="en-US"/>
                </a:p>
              </p:txBody>
            </p:sp>
            <p:sp>
              <p:nvSpPr>
                <p:cNvPr id="22" name="Freeform: Shape 21">
                  <a:extLst>
                    <a:ext uri="{FF2B5EF4-FFF2-40B4-BE49-F238E27FC236}">
                      <a16:creationId xmlns:a16="http://schemas.microsoft.com/office/drawing/2014/main" id="{FA67949D-5DC0-4298-8F52-F85C5EF4D4B4}"/>
                    </a:ext>
                  </a:extLst>
                </p:cNvPr>
                <p:cNvSpPr/>
                <p:nvPr/>
              </p:nvSpPr>
              <p:spPr>
                <a:xfrm>
                  <a:off x="5953036" y="1318457"/>
                  <a:ext cx="287772" cy="38738"/>
                </a:xfrm>
                <a:custGeom>
                  <a:avLst/>
                  <a:gdLst>
                    <a:gd name="connsiteX0" fmla="*/ 288429 w 287772"/>
                    <a:gd name="connsiteY0" fmla="*/ 35701 h 38738"/>
                    <a:gd name="connsiteX1" fmla="*/ 288429 w 287772"/>
                    <a:gd name="connsiteY1" fmla="*/ 38837 h 38738"/>
                    <a:gd name="connsiteX2" fmla="*/ 657 w 287772"/>
                    <a:gd name="connsiteY2" fmla="*/ 38837 h 38738"/>
                    <a:gd name="connsiteX3" fmla="*/ 657 w 287772"/>
                    <a:gd name="connsiteY3" fmla="*/ 35516 h 38738"/>
                    <a:gd name="connsiteX4" fmla="*/ 288429 w 287772"/>
                    <a:gd name="connsiteY4" fmla="*/ 35516 h 38738"/>
                    <a:gd name="connsiteX5" fmla="*/ 288429 w 287772"/>
                    <a:gd name="connsiteY5" fmla="*/ 27584 h 38738"/>
                    <a:gd name="connsiteX6" fmla="*/ 288429 w 287772"/>
                    <a:gd name="connsiteY6" fmla="*/ 30904 h 38738"/>
                    <a:gd name="connsiteX7" fmla="*/ 657 w 287772"/>
                    <a:gd name="connsiteY7" fmla="*/ 30904 h 38738"/>
                    <a:gd name="connsiteX8" fmla="*/ 657 w 287772"/>
                    <a:gd name="connsiteY8" fmla="*/ 27584 h 38738"/>
                    <a:gd name="connsiteX9" fmla="*/ 288429 w 287772"/>
                    <a:gd name="connsiteY9" fmla="*/ 27584 h 38738"/>
                    <a:gd name="connsiteX10" fmla="*/ 288429 w 287772"/>
                    <a:gd name="connsiteY10" fmla="*/ 17807 h 38738"/>
                    <a:gd name="connsiteX11" fmla="*/ 288429 w 287772"/>
                    <a:gd name="connsiteY11" fmla="*/ 21128 h 38738"/>
                    <a:gd name="connsiteX12" fmla="*/ 657 w 287772"/>
                    <a:gd name="connsiteY12" fmla="*/ 21128 h 38738"/>
                    <a:gd name="connsiteX13" fmla="*/ 657 w 287772"/>
                    <a:gd name="connsiteY13" fmla="*/ 17807 h 38738"/>
                    <a:gd name="connsiteX14" fmla="*/ 288429 w 287772"/>
                    <a:gd name="connsiteY14" fmla="*/ 17807 h 38738"/>
                    <a:gd name="connsiteX15" fmla="*/ 288429 w 287772"/>
                    <a:gd name="connsiteY15" fmla="*/ 9875 h 38738"/>
                    <a:gd name="connsiteX16" fmla="*/ 288429 w 287772"/>
                    <a:gd name="connsiteY16" fmla="*/ 13011 h 38738"/>
                    <a:gd name="connsiteX17" fmla="*/ 657 w 287772"/>
                    <a:gd name="connsiteY17" fmla="*/ 13011 h 38738"/>
                    <a:gd name="connsiteX18" fmla="*/ 657 w 287772"/>
                    <a:gd name="connsiteY18" fmla="*/ 9875 h 38738"/>
                    <a:gd name="connsiteX19" fmla="*/ 288429 w 287772"/>
                    <a:gd name="connsiteY19" fmla="*/ 9875 h 38738"/>
                    <a:gd name="connsiteX20" fmla="*/ 288429 w 287772"/>
                    <a:gd name="connsiteY20" fmla="*/ 98 h 38738"/>
                    <a:gd name="connsiteX21" fmla="*/ 288429 w 287772"/>
                    <a:gd name="connsiteY21" fmla="*/ 3418 h 38738"/>
                    <a:gd name="connsiteX22" fmla="*/ 657 w 287772"/>
                    <a:gd name="connsiteY22" fmla="*/ 3418 h 38738"/>
                    <a:gd name="connsiteX23" fmla="*/ 657 w 287772"/>
                    <a:gd name="connsiteY23" fmla="*/ 98 h 38738"/>
                    <a:gd name="connsiteX24" fmla="*/ 288429 w 287772"/>
                    <a:gd name="connsiteY24" fmla="*/ 98 h 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72" h="38738">
                      <a:moveTo>
                        <a:pt x="288429" y="35701"/>
                      </a:moveTo>
                      <a:lnTo>
                        <a:pt x="288429" y="38837"/>
                      </a:lnTo>
                      <a:lnTo>
                        <a:pt x="657" y="38837"/>
                      </a:lnTo>
                      <a:lnTo>
                        <a:pt x="657" y="35516"/>
                      </a:lnTo>
                      <a:lnTo>
                        <a:pt x="288429" y="35516"/>
                      </a:lnTo>
                      <a:close/>
                      <a:moveTo>
                        <a:pt x="288429" y="27584"/>
                      </a:moveTo>
                      <a:lnTo>
                        <a:pt x="288429" y="30904"/>
                      </a:lnTo>
                      <a:lnTo>
                        <a:pt x="657" y="30904"/>
                      </a:lnTo>
                      <a:lnTo>
                        <a:pt x="657" y="27584"/>
                      </a:lnTo>
                      <a:lnTo>
                        <a:pt x="288429" y="27584"/>
                      </a:lnTo>
                      <a:close/>
                      <a:moveTo>
                        <a:pt x="288429" y="17807"/>
                      </a:moveTo>
                      <a:lnTo>
                        <a:pt x="288429" y="21128"/>
                      </a:lnTo>
                      <a:lnTo>
                        <a:pt x="657" y="21128"/>
                      </a:lnTo>
                      <a:lnTo>
                        <a:pt x="657" y="17807"/>
                      </a:lnTo>
                      <a:lnTo>
                        <a:pt x="288429" y="17807"/>
                      </a:lnTo>
                      <a:close/>
                      <a:moveTo>
                        <a:pt x="288429" y="9875"/>
                      </a:moveTo>
                      <a:lnTo>
                        <a:pt x="288429" y="13011"/>
                      </a:lnTo>
                      <a:lnTo>
                        <a:pt x="657" y="13011"/>
                      </a:lnTo>
                      <a:lnTo>
                        <a:pt x="657" y="9875"/>
                      </a:lnTo>
                      <a:lnTo>
                        <a:pt x="288429" y="9875"/>
                      </a:lnTo>
                      <a:close/>
                      <a:moveTo>
                        <a:pt x="288429" y="98"/>
                      </a:moveTo>
                      <a:lnTo>
                        <a:pt x="288429" y="3418"/>
                      </a:lnTo>
                      <a:lnTo>
                        <a:pt x="657" y="3418"/>
                      </a:lnTo>
                      <a:lnTo>
                        <a:pt x="657" y="98"/>
                      </a:lnTo>
                      <a:lnTo>
                        <a:pt x="288429" y="98"/>
                      </a:lnTo>
                      <a:close/>
                    </a:path>
                  </a:pathLst>
                </a:custGeom>
                <a:solidFill>
                  <a:srgbClr val="FFFFFF">
                    <a:alpha val="10000"/>
                  </a:srgbClr>
                </a:solidFill>
                <a:ln w="1840" cap="flat">
                  <a:noFill/>
                  <a:prstDash val="solid"/>
                  <a:miter/>
                </a:ln>
              </p:spPr>
              <p:txBody>
                <a:bodyPr rtlCol="0" anchor="ctr"/>
                <a:lstStyle/>
                <a:p>
                  <a:endParaRPr lang="zh-CN" altLang="en-US"/>
                </a:p>
              </p:txBody>
            </p:sp>
            <p:sp>
              <p:nvSpPr>
                <p:cNvPr id="23" name="Freeform: Shape 22">
                  <a:extLst>
                    <a:ext uri="{FF2B5EF4-FFF2-40B4-BE49-F238E27FC236}">
                      <a16:creationId xmlns:a16="http://schemas.microsoft.com/office/drawing/2014/main" id="{3429A65D-8A2B-44F0-9820-7C406D3759E9}"/>
                    </a:ext>
                  </a:extLst>
                </p:cNvPr>
                <p:cNvSpPr/>
                <p:nvPr/>
              </p:nvSpPr>
              <p:spPr>
                <a:xfrm>
                  <a:off x="5959493" y="1311078"/>
                  <a:ext cx="274859" cy="44272"/>
                </a:xfrm>
                <a:custGeom>
                  <a:avLst/>
                  <a:gdLst>
                    <a:gd name="connsiteX0" fmla="*/ 3977 w 274859"/>
                    <a:gd name="connsiteY0" fmla="*/ 98 h 44272"/>
                    <a:gd name="connsiteX1" fmla="*/ 3977 w 274859"/>
                    <a:gd name="connsiteY1" fmla="*/ 44371 h 44272"/>
                    <a:gd name="connsiteX2" fmla="*/ 657 w 274859"/>
                    <a:gd name="connsiteY2" fmla="*/ 44371 h 44272"/>
                    <a:gd name="connsiteX3" fmla="*/ 657 w 274859"/>
                    <a:gd name="connsiteY3" fmla="*/ 98 h 44272"/>
                    <a:gd name="connsiteX4" fmla="*/ 3977 w 274859"/>
                    <a:gd name="connsiteY4" fmla="*/ 98 h 44272"/>
                    <a:gd name="connsiteX5" fmla="*/ 13754 w 274859"/>
                    <a:gd name="connsiteY5" fmla="*/ 98 h 44272"/>
                    <a:gd name="connsiteX6" fmla="*/ 13754 w 274859"/>
                    <a:gd name="connsiteY6" fmla="*/ 44371 h 44272"/>
                    <a:gd name="connsiteX7" fmla="*/ 10434 w 274859"/>
                    <a:gd name="connsiteY7" fmla="*/ 44371 h 44272"/>
                    <a:gd name="connsiteX8" fmla="*/ 10434 w 274859"/>
                    <a:gd name="connsiteY8" fmla="*/ 98 h 44272"/>
                    <a:gd name="connsiteX9" fmla="*/ 13754 w 274859"/>
                    <a:gd name="connsiteY9" fmla="*/ 98 h 44272"/>
                    <a:gd name="connsiteX10" fmla="*/ 21871 w 274859"/>
                    <a:gd name="connsiteY10" fmla="*/ 98 h 44272"/>
                    <a:gd name="connsiteX11" fmla="*/ 21871 w 274859"/>
                    <a:gd name="connsiteY11" fmla="*/ 44371 h 44272"/>
                    <a:gd name="connsiteX12" fmla="*/ 18551 w 274859"/>
                    <a:gd name="connsiteY12" fmla="*/ 44371 h 44272"/>
                    <a:gd name="connsiteX13" fmla="*/ 18551 w 274859"/>
                    <a:gd name="connsiteY13" fmla="*/ 98 h 44272"/>
                    <a:gd name="connsiteX14" fmla="*/ 21871 w 274859"/>
                    <a:gd name="connsiteY14" fmla="*/ 98 h 44272"/>
                    <a:gd name="connsiteX15" fmla="*/ 31832 w 274859"/>
                    <a:gd name="connsiteY15" fmla="*/ 98 h 44272"/>
                    <a:gd name="connsiteX16" fmla="*/ 31832 w 274859"/>
                    <a:gd name="connsiteY16" fmla="*/ 44371 h 44272"/>
                    <a:gd name="connsiteX17" fmla="*/ 28512 w 274859"/>
                    <a:gd name="connsiteY17" fmla="*/ 44371 h 44272"/>
                    <a:gd name="connsiteX18" fmla="*/ 28512 w 274859"/>
                    <a:gd name="connsiteY18" fmla="*/ 98 h 44272"/>
                    <a:gd name="connsiteX19" fmla="*/ 31832 w 274859"/>
                    <a:gd name="connsiteY19" fmla="*/ 98 h 44272"/>
                    <a:gd name="connsiteX20" fmla="*/ 39949 w 274859"/>
                    <a:gd name="connsiteY20" fmla="*/ 98 h 44272"/>
                    <a:gd name="connsiteX21" fmla="*/ 39949 w 274859"/>
                    <a:gd name="connsiteY21" fmla="*/ 44371 h 44272"/>
                    <a:gd name="connsiteX22" fmla="*/ 36629 w 274859"/>
                    <a:gd name="connsiteY22" fmla="*/ 44371 h 44272"/>
                    <a:gd name="connsiteX23" fmla="*/ 36629 w 274859"/>
                    <a:gd name="connsiteY23" fmla="*/ 98 h 44272"/>
                    <a:gd name="connsiteX24" fmla="*/ 39949 w 274859"/>
                    <a:gd name="connsiteY24" fmla="*/ 98 h 44272"/>
                    <a:gd name="connsiteX25" fmla="*/ 49726 w 274859"/>
                    <a:gd name="connsiteY25" fmla="*/ 98 h 44272"/>
                    <a:gd name="connsiteX26" fmla="*/ 49726 w 274859"/>
                    <a:gd name="connsiteY26" fmla="*/ 44371 h 44272"/>
                    <a:gd name="connsiteX27" fmla="*/ 46405 w 274859"/>
                    <a:gd name="connsiteY27" fmla="*/ 44371 h 44272"/>
                    <a:gd name="connsiteX28" fmla="*/ 46405 w 274859"/>
                    <a:gd name="connsiteY28" fmla="*/ 98 h 44272"/>
                    <a:gd name="connsiteX29" fmla="*/ 49726 w 274859"/>
                    <a:gd name="connsiteY29" fmla="*/ 98 h 44272"/>
                    <a:gd name="connsiteX30" fmla="*/ 57842 w 274859"/>
                    <a:gd name="connsiteY30" fmla="*/ 98 h 44272"/>
                    <a:gd name="connsiteX31" fmla="*/ 57842 w 274859"/>
                    <a:gd name="connsiteY31" fmla="*/ 44371 h 44272"/>
                    <a:gd name="connsiteX32" fmla="*/ 54707 w 274859"/>
                    <a:gd name="connsiteY32" fmla="*/ 44371 h 44272"/>
                    <a:gd name="connsiteX33" fmla="*/ 54707 w 274859"/>
                    <a:gd name="connsiteY33" fmla="*/ 98 h 44272"/>
                    <a:gd name="connsiteX34" fmla="*/ 57842 w 274859"/>
                    <a:gd name="connsiteY34" fmla="*/ 98 h 44272"/>
                    <a:gd name="connsiteX35" fmla="*/ 67804 w 274859"/>
                    <a:gd name="connsiteY35" fmla="*/ 98 h 44272"/>
                    <a:gd name="connsiteX36" fmla="*/ 67804 w 274859"/>
                    <a:gd name="connsiteY36" fmla="*/ 44371 h 44272"/>
                    <a:gd name="connsiteX37" fmla="*/ 64483 w 274859"/>
                    <a:gd name="connsiteY37" fmla="*/ 44371 h 44272"/>
                    <a:gd name="connsiteX38" fmla="*/ 64483 w 274859"/>
                    <a:gd name="connsiteY38" fmla="*/ 98 h 44272"/>
                    <a:gd name="connsiteX39" fmla="*/ 67804 w 274859"/>
                    <a:gd name="connsiteY39" fmla="*/ 98 h 44272"/>
                    <a:gd name="connsiteX40" fmla="*/ 75920 w 274859"/>
                    <a:gd name="connsiteY40" fmla="*/ 98 h 44272"/>
                    <a:gd name="connsiteX41" fmla="*/ 75920 w 274859"/>
                    <a:gd name="connsiteY41" fmla="*/ 44371 h 44272"/>
                    <a:gd name="connsiteX42" fmla="*/ 72600 w 274859"/>
                    <a:gd name="connsiteY42" fmla="*/ 44371 h 44272"/>
                    <a:gd name="connsiteX43" fmla="*/ 72600 w 274859"/>
                    <a:gd name="connsiteY43" fmla="*/ 98 h 44272"/>
                    <a:gd name="connsiteX44" fmla="*/ 75920 w 274859"/>
                    <a:gd name="connsiteY44" fmla="*/ 98 h 44272"/>
                    <a:gd name="connsiteX45" fmla="*/ 85697 w 274859"/>
                    <a:gd name="connsiteY45" fmla="*/ 98 h 44272"/>
                    <a:gd name="connsiteX46" fmla="*/ 85697 w 274859"/>
                    <a:gd name="connsiteY46" fmla="*/ 44371 h 44272"/>
                    <a:gd name="connsiteX47" fmla="*/ 82377 w 274859"/>
                    <a:gd name="connsiteY47" fmla="*/ 44371 h 44272"/>
                    <a:gd name="connsiteX48" fmla="*/ 82377 w 274859"/>
                    <a:gd name="connsiteY48" fmla="*/ 98 h 44272"/>
                    <a:gd name="connsiteX49" fmla="*/ 85697 w 274859"/>
                    <a:gd name="connsiteY49" fmla="*/ 98 h 44272"/>
                    <a:gd name="connsiteX50" fmla="*/ 93998 w 274859"/>
                    <a:gd name="connsiteY50" fmla="*/ 98 h 44272"/>
                    <a:gd name="connsiteX51" fmla="*/ 93998 w 274859"/>
                    <a:gd name="connsiteY51" fmla="*/ 44371 h 44272"/>
                    <a:gd name="connsiteX52" fmla="*/ 90678 w 274859"/>
                    <a:gd name="connsiteY52" fmla="*/ 44371 h 44272"/>
                    <a:gd name="connsiteX53" fmla="*/ 90678 w 274859"/>
                    <a:gd name="connsiteY53" fmla="*/ 98 h 44272"/>
                    <a:gd name="connsiteX54" fmla="*/ 93998 w 274859"/>
                    <a:gd name="connsiteY54" fmla="*/ 98 h 44272"/>
                    <a:gd name="connsiteX55" fmla="*/ 103775 w 274859"/>
                    <a:gd name="connsiteY55" fmla="*/ 98 h 44272"/>
                    <a:gd name="connsiteX56" fmla="*/ 103775 w 274859"/>
                    <a:gd name="connsiteY56" fmla="*/ 44371 h 44272"/>
                    <a:gd name="connsiteX57" fmla="*/ 100455 w 274859"/>
                    <a:gd name="connsiteY57" fmla="*/ 44371 h 44272"/>
                    <a:gd name="connsiteX58" fmla="*/ 100455 w 274859"/>
                    <a:gd name="connsiteY58" fmla="*/ 98 h 44272"/>
                    <a:gd name="connsiteX59" fmla="*/ 103775 w 274859"/>
                    <a:gd name="connsiteY59" fmla="*/ 98 h 44272"/>
                    <a:gd name="connsiteX60" fmla="*/ 111892 w 274859"/>
                    <a:gd name="connsiteY60" fmla="*/ 98 h 44272"/>
                    <a:gd name="connsiteX61" fmla="*/ 111892 w 274859"/>
                    <a:gd name="connsiteY61" fmla="*/ 44371 h 44272"/>
                    <a:gd name="connsiteX62" fmla="*/ 108572 w 274859"/>
                    <a:gd name="connsiteY62" fmla="*/ 44371 h 44272"/>
                    <a:gd name="connsiteX63" fmla="*/ 108572 w 274859"/>
                    <a:gd name="connsiteY63" fmla="*/ 98 h 44272"/>
                    <a:gd name="connsiteX64" fmla="*/ 111892 w 274859"/>
                    <a:gd name="connsiteY64" fmla="*/ 98 h 44272"/>
                    <a:gd name="connsiteX65" fmla="*/ 121669 w 274859"/>
                    <a:gd name="connsiteY65" fmla="*/ 98 h 44272"/>
                    <a:gd name="connsiteX66" fmla="*/ 121669 w 274859"/>
                    <a:gd name="connsiteY66" fmla="*/ 44371 h 44272"/>
                    <a:gd name="connsiteX67" fmla="*/ 118348 w 274859"/>
                    <a:gd name="connsiteY67" fmla="*/ 44371 h 44272"/>
                    <a:gd name="connsiteX68" fmla="*/ 118348 w 274859"/>
                    <a:gd name="connsiteY68" fmla="*/ 98 h 44272"/>
                    <a:gd name="connsiteX69" fmla="*/ 121669 w 274859"/>
                    <a:gd name="connsiteY69" fmla="*/ 98 h 44272"/>
                    <a:gd name="connsiteX70" fmla="*/ 131630 w 274859"/>
                    <a:gd name="connsiteY70" fmla="*/ 98 h 44272"/>
                    <a:gd name="connsiteX71" fmla="*/ 131630 w 274859"/>
                    <a:gd name="connsiteY71" fmla="*/ 44371 h 44272"/>
                    <a:gd name="connsiteX72" fmla="*/ 128310 w 274859"/>
                    <a:gd name="connsiteY72" fmla="*/ 44371 h 44272"/>
                    <a:gd name="connsiteX73" fmla="*/ 128310 w 274859"/>
                    <a:gd name="connsiteY73" fmla="*/ 98 h 44272"/>
                    <a:gd name="connsiteX74" fmla="*/ 131630 w 274859"/>
                    <a:gd name="connsiteY74" fmla="*/ 98 h 44272"/>
                    <a:gd name="connsiteX75" fmla="*/ 139747 w 274859"/>
                    <a:gd name="connsiteY75" fmla="*/ 98 h 44272"/>
                    <a:gd name="connsiteX76" fmla="*/ 139747 w 274859"/>
                    <a:gd name="connsiteY76" fmla="*/ 44371 h 44272"/>
                    <a:gd name="connsiteX77" fmla="*/ 136426 w 274859"/>
                    <a:gd name="connsiteY77" fmla="*/ 44371 h 44272"/>
                    <a:gd name="connsiteX78" fmla="*/ 136426 w 274859"/>
                    <a:gd name="connsiteY78" fmla="*/ 98 h 44272"/>
                    <a:gd name="connsiteX79" fmla="*/ 139747 w 274859"/>
                    <a:gd name="connsiteY79" fmla="*/ 98 h 44272"/>
                    <a:gd name="connsiteX80" fmla="*/ 149524 w 274859"/>
                    <a:gd name="connsiteY80" fmla="*/ 98 h 44272"/>
                    <a:gd name="connsiteX81" fmla="*/ 149524 w 274859"/>
                    <a:gd name="connsiteY81" fmla="*/ 44371 h 44272"/>
                    <a:gd name="connsiteX82" fmla="*/ 146203 w 274859"/>
                    <a:gd name="connsiteY82" fmla="*/ 44371 h 44272"/>
                    <a:gd name="connsiteX83" fmla="*/ 146203 w 274859"/>
                    <a:gd name="connsiteY83" fmla="*/ 98 h 44272"/>
                    <a:gd name="connsiteX84" fmla="*/ 149524 w 274859"/>
                    <a:gd name="connsiteY84" fmla="*/ 98 h 44272"/>
                    <a:gd name="connsiteX85" fmla="*/ 157640 w 274859"/>
                    <a:gd name="connsiteY85" fmla="*/ 98 h 44272"/>
                    <a:gd name="connsiteX86" fmla="*/ 157640 w 274859"/>
                    <a:gd name="connsiteY86" fmla="*/ 44371 h 44272"/>
                    <a:gd name="connsiteX87" fmla="*/ 154320 w 274859"/>
                    <a:gd name="connsiteY87" fmla="*/ 44371 h 44272"/>
                    <a:gd name="connsiteX88" fmla="*/ 154320 w 274859"/>
                    <a:gd name="connsiteY88" fmla="*/ 98 h 44272"/>
                    <a:gd name="connsiteX89" fmla="*/ 157640 w 274859"/>
                    <a:gd name="connsiteY89" fmla="*/ 98 h 44272"/>
                    <a:gd name="connsiteX90" fmla="*/ 167602 w 274859"/>
                    <a:gd name="connsiteY90" fmla="*/ 98 h 44272"/>
                    <a:gd name="connsiteX91" fmla="*/ 167602 w 274859"/>
                    <a:gd name="connsiteY91" fmla="*/ 44371 h 44272"/>
                    <a:gd name="connsiteX92" fmla="*/ 164281 w 274859"/>
                    <a:gd name="connsiteY92" fmla="*/ 44371 h 44272"/>
                    <a:gd name="connsiteX93" fmla="*/ 164281 w 274859"/>
                    <a:gd name="connsiteY93" fmla="*/ 98 h 44272"/>
                    <a:gd name="connsiteX94" fmla="*/ 167602 w 274859"/>
                    <a:gd name="connsiteY94" fmla="*/ 98 h 44272"/>
                    <a:gd name="connsiteX95" fmla="*/ 175718 w 274859"/>
                    <a:gd name="connsiteY95" fmla="*/ 98 h 44272"/>
                    <a:gd name="connsiteX96" fmla="*/ 175718 w 274859"/>
                    <a:gd name="connsiteY96" fmla="*/ 44371 h 44272"/>
                    <a:gd name="connsiteX97" fmla="*/ 172398 w 274859"/>
                    <a:gd name="connsiteY97" fmla="*/ 44371 h 44272"/>
                    <a:gd name="connsiteX98" fmla="*/ 172398 w 274859"/>
                    <a:gd name="connsiteY98" fmla="*/ 98 h 44272"/>
                    <a:gd name="connsiteX99" fmla="*/ 175718 w 274859"/>
                    <a:gd name="connsiteY99" fmla="*/ 98 h 44272"/>
                    <a:gd name="connsiteX100" fmla="*/ 185495 w 274859"/>
                    <a:gd name="connsiteY100" fmla="*/ 98 h 44272"/>
                    <a:gd name="connsiteX101" fmla="*/ 185495 w 274859"/>
                    <a:gd name="connsiteY101" fmla="*/ 44371 h 44272"/>
                    <a:gd name="connsiteX102" fmla="*/ 182175 w 274859"/>
                    <a:gd name="connsiteY102" fmla="*/ 44371 h 44272"/>
                    <a:gd name="connsiteX103" fmla="*/ 182175 w 274859"/>
                    <a:gd name="connsiteY103" fmla="*/ 98 h 44272"/>
                    <a:gd name="connsiteX104" fmla="*/ 185495 w 274859"/>
                    <a:gd name="connsiteY104" fmla="*/ 98 h 44272"/>
                    <a:gd name="connsiteX105" fmla="*/ 193796 w 274859"/>
                    <a:gd name="connsiteY105" fmla="*/ 98 h 44272"/>
                    <a:gd name="connsiteX106" fmla="*/ 193796 w 274859"/>
                    <a:gd name="connsiteY106" fmla="*/ 44371 h 44272"/>
                    <a:gd name="connsiteX107" fmla="*/ 190476 w 274859"/>
                    <a:gd name="connsiteY107" fmla="*/ 44371 h 44272"/>
                    <a:gd name="connsiteX108" fmla="*/ 190476 w 274859"/>
                    <a:gd name="connsiteY108" fmla="*/ 98 h 44272"/>
                    <a:gd name="connsiteX109" fmla="*/ 193796 w 274859"/>
                    <a:gd name="connsiteY109" fmla="*/ 98 h 44272"/>
                    <a:gd name="connsiteX110" fmla="*/ 203573 w 274859"/>
                    <a:gd name="connsiteY110" fmla="*/ 98 h 44272"/>
                    <a:gd name="connsiteX111" fmla="*/ 203573 w 274859"/>
                    <a:gd name="connsiteY111" fmla="*/ 44371 h 44272"/>
                    <a:gd name="connsiteX112" fmla="*/ 200253 w 274859"/>
                    <a:gd name="connsiteY112" fmla="*/ 44371 h 44272"/>
                    <a:gd name="connsiteX113" fmla="*/ 200253 w 274859"/>
                    <a:gd name="connsiteY113" fmla="*/ 98 h 44272"/>
                    <a:gd name="connsiteX114" fmla="*/ 203573 w 274859"/>
                    <a:gd name="connsiteY114" fmla="*/ 98 h 44272"/>
                    <a:gd name="connsiteX115" fmla="*/ 211690 w 274859"/>
                    <a:gd name="connsiteY115" fmla="*/ 98 h 44272"/>
                    <a:gd name="connsiteX116" fmla="*/ 211690 w 274859"/>
                    <a:gd name="connsiteY116" fmla="*/ 44371 h 44272"/>
                    <a:gd name="connsiteX117" fmla="*/ 208369 w 274859"/>
                    <a:gd name="connsiteY117" fmla="*/ 44371 h 44272"/>
                    <a:gd name="connsiteX118" fmla="*/ 208369 w 274859"/>
                    <a:gd name="connsiteY118" fmla="*/ 98 h 44272"/>
                    <a:gd name="connsiteX119" fmla="*/ 211690 w 274859"/>
                    <a:gd name="connsiteY119" fmla="*/ 98 h 44272"/>
                    <a:gd name="connsiteX120" fmla="*/ 221467 w 274859"/>
                    <a:gd name="connsiteY120" fmla="*/ 98 h 44272"/>
                    <a:gd name="connsiteX121" fmla="*/ 221467 w 274859"/>
                    <a:gd name="connsiteY121" fmla="*/ 44371 h 44272"/>
                    <a:gd name="connsiteX122" fmla="*/ 218146 w 274859"/>
                    <a:gd name="connsiteY122" fmla="*/ 44371 h 44272"/>
                    <a:gd name="connsiteX123" fmla="*/ 218146 w 274859"/>
                    <a:gd name="connsiteY123" fmla="*/ 98 h 44272"/>
                    <a:gd name="connsiteX124" fmla="*/ 221467 w 274859"/>
                    <a:gd name="connsiteY124" fmla="*/ 98 h 44272"/>
                    <a:gd name="connsiteX125" fmla="*/ 229768 w 274859"/>
                    <a:gd name="connsiteY125" fmla="*/ 98 h 44272"/>
                    <a:gd name="connsiteX126" fmla="*/ 229768 w 274859"/>
                    <a:gd name="connsiteY126" fmla="*/ 44371 h 44272"/>
                    <a:gd name="connsiteX127" fmla="*/ 226447 w 274859"/>
                    <a:gd name="connsiteY127" fmla="*/ 44371 h 44272"/>
                    <a:gd name="connsiteX128" fmla="*/ 226447 w 274859"/>
                    <a:gd name="connsiteY128" fmla="*/ 98 h 44272"/>
                    <a:gd name="connsiteX129" fmla="*/ 229768 w 274859"/>
                    <a:gd name="connsiteY129" fmla="*/ 98 h 44272"/>
                    <a:gd name="connsiteX130" fmla="*/ 239545 w 274859"/>
                    <a:gd name="connsiteY130" fmla="*/ 98 h 44272"/>
                    <a:gd name="connsiteX131" fmla="*/ 239545 w 274859"/>
                    <a:gd name="connsiteY131" fmla="*/ 44371 h 44272"/>
                    <a:gd name="connsiteX132" fmla="*/ 236224 w 274859"/>
                    <a:gd name="connsiteY132" fmla="*/ 44371 h 44272"/>
                    <a:gd name="connsiteX133" fmla="*/ 236224 w 274859"/>
                    <a:gd name="connsiteY133" fmla="*/ 98 h 44272"/>
                    <a:gd name="connsiteX134" fmla="*/ 239545 w 274859"/>
                    <a:gd name="connsiteY134" fmla="*/ 98 h 44272"/>
                    <a:gd name="connsiteX135" fmla="*/ 249322 w 274859"/>
                    <a:gd name="connsiteY135" fmla="*/ 98 h 44272"/>
                    <a:gd name="connsiteX136" fmla="*/ 249322 w 274859"/>
                    <a:gd name="connsiteY136" fmla="*/ 44371 h 44272"/>
                    <a:gd name="connsiteX137" fmla="*/ 246001 w 274859"/>
                    <a:gd name="connsiteY137" fmla="*/ 44371 h 44272"/>
                    <a:gd name="connsiteX138" fmla="*/ 246001 w 274859"/>
                    <a:gd name="connsiteY138" fmla="*/ 98 h 44272"/>
                    <a:gd name="connsiteX139" fmla="*/ 249322 w 274859"/>
                    <a:gd name="connsiteY139" fmla="*/ 98 h 44272"/>
                    <a:gd name="connsiteX140" fmla="*/ 257438 w 274859"/>
                    <a:gd name="connsiteY140" fmla="*/ 98 h 44272"/>
                    <a:gd name="connsiteX141" fmla="*/ 257438 w 274859"/>
                    <a:gd name="connsiteY141" fmla="*/ 44371 h 44272"/>
                    <a:gd name="connsiteX142" fmla="*/ 254302 w 274859"/>
                    <a:gd name="connsiteY142" fmla="*/ 44371 h 44272"/>
                    <a:gd name="connsiteX143" fmla="*/ 254302 w 274859"/>
                    <a:gd name="connsiteY143" fmla="*/ 98 h 44272"/>
                    <a:gd name="connsiteX144" fmla="*/ 257438 w 274859"/>
                    <a:gd name="connsiteY144" fmla="*/ 98 h 44272"/>
                    <a:gd name="connsiteX145" fmla="*/ 267400 w 274859"/>
                    <a:gd name="connsiteY145" fmla="*/ 98 h 44272"/>
                    <a:gd name="connsiteX146" fmla="*/ 267400 w 274859"/>
                    <a:gd name="connsiteY146" fmla="*/ 44371 h 44272"/>
                    <a:gd name="connsiteX147" fmla="*/ 264079 w 274859"/>
                    <a:gd name="connsiteY147" fmla="*/ 44371 h 44272"/>
                    <a:gd name="connsiteX148" fmla="*/ 264079 w 274859"/>
                    <a:gd name="connsiteY148" fmla="*/ 98 h 44272"/>
                    <a:gd name="connsiteX149" fmla="*/ 267400 w 274859"/>
                    <a:gd name="connsiteY149" fmla="*/ 98 h 44272"/>
                    <a:gd name="connsiteX150" fmla="*/ 275516 w 274859"/>
                    <a:gd name="connsiteY150" fmla="*/ 98 h 44272"/>
                    <a:gd name="connsiteX151" fmla="*/ 275516 w 274859"/>
                    <a:gd name="connsiteY151" fmla="*/ 44371 h 44272"/>
                    <a:gd name="connsiteX152" fmla="*/ 272196 w 274859"/>
                    <a:gd name="connsiteY152" fmla="*/ 44371 h 44272"/>
                    <a:gd name="connsiteX153" fmla="*/ 272196 w 274859"/>
                    <a:gd name="connsiteY153" fmla="*/ 98 h 44272"/>
                    <a:gd name="connsiteX154" fmla="*/ 275516 w 274859"/>
                    <a:gd name="connsiteY154"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74859" h="44272">
                      <a:moveTo>
                        <a:pt x="3977" y="98"/>
                      </a:moveTo>
                      <a:lnTo>
                        <a:pt x="3977" y="44371"/>
                      </a:lnTo>
                      <a:lnTo>
                        <a:pt x="657" y="44371"/>
                      </a:lnTo>
                      <a:lnTo>
                        <a:pt x="657" y="98"/>
                      </a:lnTo>
                      <a:lnTo>
                        <a:pt x="3977" y="98"/>
                      </a:lnTo>
                      <a:close/>
                      <a:moveTo>
                        <a:pt x="13754" y="98"/>
                      </a:moveTo>
                      <a:lnTo>
                        <a:pt x="13754" y="44371"/>
                      </a:lnTo>
                      <a:lnTo>
                        <a:pt x="10434" y="44371"/>
                      </a:lnTo>
                      <a:lnTo>
                        <a:pt x="10434" y="98"/>
                      </a:lnTo>
                      <a:lnTo>
                        <a:pt x="13754" y="98"/>
                      </a:lnTo>
                      <a:close/>
                      <a:moveTo>
                        <a:pt x="21871" y="98"/>
                      </a:moveTo>
                      <a:lnTo>
                        <a:pt x="21871" y="44371"/>
                      </a:lnTo>
                      <a:lnTo>
                        <a:pt x="18551" y="44371"/>
                      </a:lnTo>
                      <a:lnTo>
                        <a:pt x="18551" y="98"/>
                      </a:lnTo>
                      <a:lnTo>
                        <a:pt x="21871" y="98"/>
                      </a:lnTo>
                      <a:close/>
                      <a:moveTo>
                        <a:pt x="31832" y="98"/>
                      </a:moveTo>
                      <a:lnTo>
                        <a:pt x="31832" y="44371"/>
                      </a:lnTo>
                      <a:lnTo>
                        <a:pt x="28512" y="44371"/>
                      </a:lnTo>
                      <a:lnTo>
                        <a:pt x="28512" y="98"/>
                      </a:lnTo>
                      <a:lnTo>
                        <a:pt x="31832" y="98"/>
                      </a:lnTo>
                      <a:close/>
                      <a:moveTo>
                        <a:pt x="39949" y="98"/>
                      </a:moveTo>
                      <a:lnTo>
                        <a:pt x="39949" y="44371"/>
                      </a:lnTo>
                      <a:lnTo>
                        <a:pt x="36629" y="44371"/>
                      </a:lnTo>
                      <a:lnTo>
                        <a:pt x="36629" y="98"/>
                      </a:lnTo>
                      <a:lnTo>
                        <a:pt x="39949" y="98"/>
                      </a:lnTo>
                      <a:close/>
                      <a:moveTo>
                        <a:pt x="49726" y="98"/>
                      </a:moveTo>
                      <a:lnTo>
                        <a:pt x="49726" y="44371"/>
                      </a:lnTo>
                      <a:lnTo>
                        <a:pt x="46405" y="44371"/>
                      </a:lnTo>
                      <a:lnTo>
                        <a:pt x="46405" y="98"/>
                      </a:lnTo>
                      <a:lnTo>
                        <a:pt x="49726" y="98"/>
                      </a:lnTo>
                      <a:close/>
                      <a:moveTo>
                        <a:pt x="57842" y="98"/>
                      </a:moveTo>
                      <a:lnTo>
                        <a:pt x="57842" y="44371"/>
                      </a:lnTo>
                      <a:lnTo>
                        <a:pt x="54707" y="44371"/>
                      </a:lnTo>
                      <a:lnTo>
                        <a:pt x="54707" y="98"/>
                      </a:lnTo>
                      <a:lnTo>
                        <a:pt x="57842" y="98"/>
                      </a:lnTo>
                      <a:close/>
                      <a:moveTo>
                        <a:pt x="67804" y="98"/>
                      </a:moveTo>
                      <a:lnTo>
                        <a:pt x="67804" y="44371"/>
                      </a:lnTo>
                      <a:lnTo>
                        <a:pt x="64483" y="44371"/>
                      </a:lnTo>
                      <a:lnTo>
                        <a:pt x="64483" y="98"/>
                      </a:lnTo>
                      <a:lnTo>
                        <a:pt x="67804" y="98"/>
                      </a:lnTo>
                      <a:close/>
                      <a:moveTo>
                        <a:pt x="75920" y="98"/>
                      </a:moveTo>
                      <a:lnTo>
                        <a:pt x="75920" y="44371"/>
                      </a:lnTo>
                      <a:lnTo>
                        <a:pt x="72600" y="44371"/>
                      </a:lnTo>
                      <a:lnTo>
                        <a:pt x="72600" y="98"/>
                      </a:lnTo>
                      <a:lnTo>
                        <a:pt x="75920" y="98"/>
                      </a:lnTo>
                      <a:close/>
                      <a:moveTo>
                        <a:pt x="85697" y="98"/>
                      </a:moveTo>
                      <a:lnTo>
                        <a:pt x="85697" y="44371"/>
                      </a:lnTo>
                      <a:lnTo>
                        <a:pt x="82377" y="44371"/>
                      </a:lnTo>
                      <a:lnTo>
                        <a:pt x="82377" y="98"/>
                      </a:lnTo>
                      <a:lnTo>
                        <a:pt x="85697" y="98"/>
                      </a:lnTo>
                      <a:close/>
                      <a:moveTo>
                        <a:pt x="93998" y="98"/>
                      </a:moveTo>
                      <a:lnTo>
                        <a:pt x="93998" y="44371"/>
                      </a:lnTo>
                      <a:lnTo>
                        <a:pt x="90678" y="44371"/>
                      </a:lnTo>
                      <a:lnTo>
                        <a:pt x="90678" y="98"/>
                      </a:lnTo>
                      <a:lnTo>
                        <a:pt x="93998" y="98"/>
                      </a:lnTo>
                      <a:close/>
                      <a:moveTo>
                        <a:pt x="103775" y="98"/>
                      </a:moveTo>
                      <a:lnTo>
                        <a:pt x="103775" y="44371"/>
                      </a:lnTo>
                      <a:lnTo>
                        <a:pt x="100455" y="44371"/>
                      </a:lnTo>
                      <a:lnTo>
                        <a:pt x="100455" y="98"/>
                      </a:lnTo>
                      <a:lnTo>
                        <a:pt x="103775" y="98"/>
                      </a:lnTo>
                      <a:close/>
                      <a:moveTo>
                        <a:pt x="111892" y="98"/>
                      </a:moveTo>
                      <a:lnTo>
                        <a:pt x="111892" y="44371"/>
                      </a:lnTo>
                      <a:lnTo>
                        <a:pt x="108572" y="44371"/>
                      </a:lnTo>
                      <a:lnTo>
                        <a:pt x="108572" y="98"/>
                      </a:lnTo>
                      <a:lnTo>
                        <a:pt x="111892" y="98"/>
                      </a:lnTo>
                      <a:close/>
                      <a:moveTo>
                        <a:pt x="121669" y="98"/>
                      </a:moveTo>
                      <a:lnTo>
                        <a:pt x="121669" y="44371"/>
                      </a:lnTo>
                      <a:lnTo>
                        <a:pt x="118348" y="44371"/>
                      </a:lnTo>
                      <a:lnTo>
                        <a:pt x="118348" y="98"/>
                      </a:lnTo>
                      <a:lnTo>
                        <a:pt x="121669" y="98"/>
                      </a:lnTo>
                      <a:close/>
                      <a:moveTo>
                        <a:pt x="131630" y="98"/>
                      </a:moveTo>
                      <a:lnTo>
                        <a:pt x="131630" y="44371"/>
                      </a:lnTo>
                      <a:lnTo>
                        <a:pt x="128310" y="44371"/>
                      </a:lnTo>
                      <a:lnTo>
                        <a:pt x="128310" y="98"/>
                      </a:lnTo>
                      <a:lnTo>
                        <a:pt x="131630" y="98"/>
                      </a:lnTo>
                      <a:close/>
                      <a:moveTo>
                        <a:pt x="139747" y="98"/>
                      </a:moveTo>
                      <a:lnTo>
                        <a:pt x="139747" y="44371"/>
                      </a:lnTo>
                      <a:lnTo>
                        <a:pt x="136426" y="44371"/>
                      </a:lnTo>
                      <a:lnTo>
                        <a:pt x="136426" y="98"/>
                      </a:lnTo>
                      <a:lnTo>
                        <a:pt x="139747" y="98"/>
                      </a:lnTo>
                      <a:close/>
                      <a:moveTo>
                        <a:pt x="149524" y="98"/>
                      </a:moveTo>
                      <a:lnTo>
                        <a:pt x="149524" y="44371"/>
                      </a:lnTo>
                      <a:lnTo>
                        <a:pt x="146203" y="44371"/>
                      </a:lnTo>
                      <a:lnTo>
                        <a:pt x="146203" y="98"/>
                      </a:lnTo>
                      <a:lnTo>
                        <a:pt x="149524" y="98"/>
                      </a:lnTo>
                      <a:close/>
                      <a:moveTo>
                        <a:pt x="157640" y="98"/>
                      </a:moveTo>
                      <a:lnTo>
                        <a:pt x="157640" y="44371"/>
                      </a:lnTo>
                      <a:lnTo>
                        <a:pt x="154320" y="44371"/>
                      </a:lnTo>
                      <a:lnTo>
                        <a:pt x="154320" y="98"/>
                      </a:lnTo>
                      <a:lnTo>
                        <a:pt x="157640" y="98"/>
                      </a:lnTo>
                      <a:close/>
                      <a:moveTo>
                        <a:pt x="167602" y="98"/>
                      </a:moveTo>
                      <a:lnTo>
                        <a:pt x="167602" y="44371"/>
                      </a:lnTo>
                      <a:lnTo>
                        <a:pt x="164281" y="44371"/>
                      </a:lnTo>
                      <a:lnTo>
                        <a:pt x="164281" y="98"/>
                      </a:lnTo>
                      <a:lnTo>
                        <a:pt x="167602" y="98"/>
                      </a:lnTo>
                      <a:close/>
                      <a:moveTo>
                        <a:pt x="175718" y="98"/>
                      </a:moveTo>
                      <a:lnTo>
                        <a:pt x="175718" y="44371"/>
                      </a:lnTo>
                      <a:lnTo>
                        <a:pt x="172398" y="44371"/>
                      </a:lnTo>
                      <a:lnTo>
                        <a:pt x="172398" y="98"/>
                      </a:lnTo>
                      <a:lnTo>
                        <a:pt x="175718" y="98"/>
                      </a:lnTo>
                      <a:close/>
                      <a:moveTo>
                        <a:pt x="185495" y="98"/>
                      </a:moveTo>
                      <a:lnTo>
                        <a:pt x="185495" y="44371"/>
                      </a:lnTo>
                      <a:lnTo>
                        <a:pt x="182175" y="44371"/>
                      </a:lnTo>
                      <a:lnTo>
                        <a:pt x="182175" y="98"/>
                      </a:lnTo>
                      <a:lnTo>
                        <a:pt x="185495" y="98"/>
                      </a:lnTo>
                      <a:close/>
                      <a:moveTo>
                        <a:pt x="193796" y="98"/>
                      </a:moveTo>
                      <a:lnTo>
                        <a:pt x="193796" y="44371"/>
                      </a:lnTo>
                      <a:lnTo>
                        <a:pt x="190476" y="44371"/>
                      </a:lnTo>
                      <a:lnTo>
                        <a:pt x="190476" y="98"/>
                      </a:lnTo>
                      <a:lnTo>
                        <a:pt x="193796" y="98"/>
                      </a:lnTo>
                      <a:close/>
                      <a:moveTo>
                        <a:pt x="203573" y="98"/>
                      </a:moveTo>
                      <a:lnTo>
                        <a:pt x="203573" y="44371"/>
                      </a:lnTo>
                      <a:lnTo>
                        <a:pt x="200253" y="44371"/>
                      </a:lnTo>
                      <a:lnTo>
                        <a:pt x="200253" y="98"/>
                      </a:lnTo>
                      <a:lnTo>
                        <a:pt x="203573" y="98"/>
                      </a:lnTo>
                      <a:close/>
                      <a:moveTo>
                        <a:pt x="211690" y="98"/>
                      </a:moveTo>
                      <a:lnTo>
                        <a:pt x="211690" y="44371"/>
                      </a:lnTo>
                      <a:lnTo>
                        <a:pt x="208369" y="44371"/>
                      </a:lnTo>
                      <a:lnTo>
                        <a:pt x="208369" y="98"/>
                      </a:lnTo>
                      <a:lnTo>
                        <a:pt x="211690" y="98"/>
                      </a:lnTo>
                      <a:close/>
                      <a:moveTo>
                        <a:pt x="221467" y="98"/>
                      </a:moveTo>
                      <a:lnTo>
                        <a:pt x="221467" y="44371"/>
                      </a:lnTo>
                      <a:lnTo>
                        <a:pt x="218146" y="44371"/>
                      </a:lnTo>
                      <a:lnTo>
                        <a:pt x="218146" y="98"/>
                      </a:lnTo>
                      <a:lnTo>
                        <a:pt x="221467" y="98"/>
                      </a:lnTo>
                      <a:close/>
                      <a:moveTo>
                        <a:pt x="229768" y="98"/>
                      </a:moveTo>
                      <a:lnTo>
                        <a:pt x="229768" y="44371"/>
                      </a:lnTo>
                      <a:lnTo>
                        <a:pt x="226447" y="44371"/>
                      </a:lnTo>
                      <a:lnTo>
                        <a:pt x="226447" y="98"/>
                      </a:lnTo>
                      <a:lnTo>
                        <a:pt x="229768" y="98"/>
                      </a:lnTo>
                      <a:close/>
                      <a:moveTo>
                        <a:pt x="239545" y="98"/>
                      </a:moveTo>
                      <a:lnTo>
                        <a:pt x="239545" y="44371"/>
                      </a:lnTo>
                      <a:lnTo>
                        <a:pt x="236224" y="44371"/>
                      </a:lnTo>
                      <a:lnTo>
                        <a:pt x="236224" y="98"/>
                      </a:lnTo>
                      <a:lnTo>
                        <a:pt x="239545" y="98"/>
                      </a:lnTo>
                      <a:close/>
                      <a:moveTo>
                        <a:pt x="249322" y="98"/>
                      </a:moveTo>
                      <a:lnTo>
                        <a:pt x="249322" y="44371"/>
                      </a:lnTo>
                      <a:lnTo>
                        <a:pt x="246001" y="44371"/>
                      </a:lnTo>
                      <a:lnTo>
                        <a:pt x="246001" y="98"/>
                      </a:lnTo>
                      <a:lnTo>
                        <a:pt x="249322" y="98"/>
                      </a:lnTo>
                      <a:close/>
                      <a:moveTo>
                        <a:pt x="257438" y="98"/>
                      </a:moveTo>
                      <a:lnTo>
                        <a:pt x="257438" y="44371"/>
                      </a:lnTo>
                      <a:lnTo>
                        <a:pt x="254302" y="44371"/>
                      </a:lnTo>
                      <a:lnTo>
                        <a:pt x="254302" y="98"/>
                      </a:lnTo>
                      <a:lnTo>
                        <a:pt x="257438" y="98"/>
                      </a:lnTo>
                      <a:close/>
                      <a:moveTo>
                        <a:pt x="267400" y="98"/>
                      </a:moveTo>
                      <a:lnTo>
                        <a:pt x="267400" y="44371"/>
                      </a:lnTo>
                      <a:lnTo>
                        <a:pt x="264079" y="44371"/>
                      </a:lnTo>
                      <a:lnTo>
                        <a:pt x="264079" y="98"/>
                      </a:lnTo>
                      <a:lnTo>
                        <a:pt x="267400" y="98"/>
                      </a:lnTo>
                      <a:close/>
                      <a:moveTo>
                        <a:pt x="275516" y="98"/>
                      </a:moveTo>
                      <a:lnTo>
                        <a:pt x="275516" y="44371"/>
                      </a:lnTo>
                      <a:lnTo>
                        <a:pt x="272196" y="44371"/>
                      </a:lnTo>
                      <a:lnTo>
                        <a:pt x="272196" y="98"/>
                      </a:lnTo>
                      <a:lnTo>
                        <a:pt x="275516" y="98"/>
                      </a:lnTo>
                      <a:close/>
                    </a:path>
                  </a:pathLst>
                </a:custGeom>
                <a:solidFill>
                  <a:srgbClr val="000000">
                    <a:alpha val="10000"/>
                  </a:srgbClr>
                </a:solidFill>
                <a:ln w="1840" cap="flat">
                  <a:noFill/>
                  <a:prstDash val="solid"/>
                  <a:miter/>
                </a:ln>
              </p:spPr>
              <p:txBody>
                <a:bodyPr rtlCol="0" anchor="ctr"/>
                <a:lstStyle/>
                <a:p>
                  <a:endParaRPr lang="zh-CN" altLang="en-US"/>
                </a:p>
              </p:txBody>
            </p:sp>
            <p:sp>
              <p:nvSpPr>
                <p:cNvPr id="24" name="Freeform: Shape 23">
                  <a:extLst>
                    <a:ext uri="{FF2B5EF4-FFF2-40B4-BE49-F238E27FC236}">
                      <a16:creationId xmlns:a16="http://schemas.microsoft.com/office/drawing/2014/main" id="{3DAC1102-615E-4B63-AF57-54A37A07F022}"/>
                    </a:ext>
                  </a:extLst>
                </p:cNvPr>
                <p:cNvSpPr/>
                <p:nvPr/>
              </p:nvSpPr>
              <p:spPr>
                <a:xfrm>
                  <a:off x="5951929" y="1311078"/>
                  <a:ext cx="274859" cy="44272"/>
                </a:xfrm>
                <a:custGeom>
                  <a:avLst/>
                  <a:gdLst>
                    <a:gd name="connsiteX0" fmla="*/ 3977 w 274859"/>
                    <a:gd name="connsiteY0" fmla="*/ 98 h 44272"/>
                    <a:gd name="connsiteX1" fmla="*/ 3977 w 274859"/>
                    <a:gd name="connsiteY1" fmla="*/ 44371 h 44272"/>
                    <a:gd name="connsiteX2" fmla="*/ 657 w 274859"/>
                    <a:gd name="connsiteY2" fmla="*/ 44371 h 44272"/>
                    <a:gd name="connsiteX3" fmla="*/ 657 w 274859"/>
                    <a:gd name="connsiteY3" fmla="*/ 98 h 44272"/>
                    <a:gd name="connsiteX4" fmla="*/ 3977 w 274859"/>
                    <a:gd name="connsiteY4" fmla="*/ 98 h 44272"/>
                    <a:gd name="connsiteX5" fmla="*/ 13754 w 274859"/>
                    <a:gd name="connsiteY5" fmla="*/ 98 h 44272"/>
                    <a:gd name="connsiteX6" fmla="*/ 13754 w 274859"/>
                    <a:gd name="connsiteY6" fmla="*/ 44371 h 44272"/>
                    <a:gd name="connsiteX7" fmla="*/ 10434 w 274859"/>
                    <a:gd name="connsiteY7" fmla="*/ 44371 h 44272"/>
                    <a:gd name="connsiteX8" fmla="*/ 10434 w 274859"/>
                    <a:gd name="connsiteY8" fmla="*/ 98 h 44272"/>
                    <a:gd name="connsiteX9" fmla="*/ 13754 w 274859"/>
                    <a:gd name="connsiteY9" fmla="*/ 98 h 44272"/>
                    <a:gd name="connsiteX10" fmla="*/ 22055 w 274859"/>
                    <a:gd name="connsiteY10" fmla="*/ 98 h 44272"/>
                    <a:gd name="connsiteX11" fmla="*/ 22055 w 274859"/>
                    <a:gd name="connsiteY11" fmla="*/ 44371 h 44272"/>
                    <a:gd name="connsiteX12" fmla="*/ 18735 w 274859"/>
                    <a:gd name="connsiteY12" fmla="*/ 44371 h 44272"/>
                    <a:gd name="connsiteX13" fmla="*/ 18735 w 274859"/>
                    <a:gd name="connsiteY13" fmla="*/ 98 h 44272"/>
                    <a:gd name="connsiteX14" fmla="*/ 22055 w 274859"/>
                    <a:gd name="connsiteY14" fmla="*/ 98 h 44272"/>
                    <a:gd name="connsiteX15" fmla="*/ 31832 w 274859"/>
                    <a:gd name="connsiteY15" fmla="*/ 98 h 44272"/>
                    <a:gd name="connsiteX16" fmla="*/ 31832 w 274859"/>
                    <a:gd name="connsiteY16" fmla="*/ 44371 h 44272"/>
                    <a:gd name="connsiteX17" fmla="*/ 28512 w 274859"/>
                    <a:gd name="connsiteY17" fmla="*/ 44371 h 44272"/>
                    <a:gd name="connsiteX18" fmla="*/ 28512 w 274859"/>
                    <a:gd name="connsiteY18" fmla="*/ 98 h 44272"/>
                    <a:gd name="connsiteX19" fmla="*/ 31832 w 274859"/>
                    <a:gd name="connsiteY19" fmla="*/ 98 h 44272"/>
                    <a:gd name="connsiteX20" fmla="*/ 39949 w 274859"/>
                    <a:gd name="connsiteY20" fmla="*/ 98 h 44272"/>
                    <a:gd name="connsiteX21" fmla="*/ 39949 w 274859"/>
                    <a:gd name="connsiteY21" fmla="*/ 44371 h 44272"/>
                    <a:gd name="connsiteX22" fmla="*/ 36629 w 274859"/>
                    <a:gd name="connsiteY22" fmla="*/ 44371 h 44272"/>
                    <a:gd name="connsiteX23" fmla="*/ 36629 w 274859"/>
                    <a:gd name="connsiteY23" fmla="*/ 98 h 44272"/>
                    <a:gd name="connsiteX24" fmla="*/ 39949 w 274859"/>
                    <a:gd name="connsiteY24" fmla="*/ 98 h 44272"/>
                    <a:gd name="connsiteX25" fmla="*/ 49726 w 274859"/>
                    <a:gd name="connsiteY25" fmla="*/ 98 h 44272"/>
                    <a:gd name="connsiteX26" fmla="*/ 49726 w 274859"/>
                    <a:gd name="connsiteY26" fmla="*/ 44371 h 44272"/>
                    <a:gd name="connsiteX27" fmla="*/ 46405 w 274859"/>
                    <a:gd name="connsiteY27" fmla="*/ 44371 h 44272"/>
                    <a:gd name="connsiteX28" fmla="*/ 46405 w 274859"/>
                    <a:gd name="connsiteY28" fmla="*/ 98 h 44272"/>
                    <a:gd name="connsiteX29" fmla="*/ 49726 w 274859"/>
                    <a:gd name="connsiteY29" fmla="*/ 98 h 44272"/>
                    <a:gd name="connsiteX30" fmla="*/ 58027 w 274859"/>
                    <a:gd name="connsiteY30" fmla="*/ 98 h 44272"/>
                    <a:gd name="connsiteX31" fmla="*/ 58027 w 274859"/>
                    <a:gd name="connsiteY31" fmla="*/ 44371 h 44272"/>
                    <a:gd name="connsiteX32" fmla="*/ 54707 w 274859"/>
                    <a:gd name="connsiteY32" fmla="*/ 44371 h 44272"/>
                    <a:gd name="connsiteX33" fmla="*/ 54707 w 274859"/>
                    <a:gd name="connsiteY33" fmla="*/ 98 h 44272"/>
                    <a:gd name="connsiteX34" fmla="*/ 58027 w 274859"/>
                    <a:gd name="connsiteY34" fmla="*/ 98 h 44272"/>
                    <a:gd name="connsiteX35" fmla="*/ 67804 w 274859"/>
                    <a:gd name="connsiteY35" fmla="*/ 98 h 44272"/>
                    <a:gd name="connsiteX36" fmla="*/ 67804 w 274859"/>
                    <a:gd name="connsiteY36" fmla="*/ 44371 h 44272"/>
                    <a:gd name="connsiteX37" fmla="*/ 64483 w 274859"/>
                    <a:gd name="connsiteY37" fmla="*/ 44371 h 44272"/>
                    <a:gd name="connsiteX38" fmla="*/ 64483 w 274859"/>
                    <a:gd name="connsiteY38" fmla="*/ 98 h 44272"/>
                    <a:gd name="connsiteX39" fmla="*/ 67804 w 274859"/>
                    <a:gd name="connsiteY39" fmla="*/ 98 h 44272"/>
                    <a:gd name="connsiteX40" fmla="*/ 75920 w 274859"/>
                    <a:gd name="connsiteY40" fmla="*/ 98 h 44272"/>
                    <a:gd name="connsiteX41" fmla="*/ 75920 w 274859"/>
                    <a:gd name="connsiteY41" fmla="*/ 44371 h 44272"/>
                    <a:gd name="connsiteX42" fmla="*/ 72600 w 274859"/>
                    <a:gd name="connsiteY42" fmla="*/ 44371 h 44272"/>
                    <a:gd name="connsiteX43" fmla="*/ 72600 w 274859"/>
                    <a:gd name="connsiteY43" fmla="*/ 98 h 44272"/>
                    <a:gd name="connsiteX44" fmla="*/ 75920 w 274859"/>
                    <a:gd name="connsiteY44" fmla="*/ 98 h 44272"/>
                    <a:gd name="connsiteX45" fmla="*/ 85697 w 274859"/>
                    <a:gd name="connsiteY45" fmla="*/ 98 h 44272"/>
                    <a:gd name="connsiteX46" fmla="*/ 85697 w 274859"/>
                    <a:gd name="connsiteY46" fmla="*/ 44371 h 44272"/>
                    <a:gd name="connsiteX47" fmla="*/ 82377 w 274859"/>
                    <a:gd name="connsiteY47" fmla="*/ 44371 h 44272"/>
                    <a:gd name="connsiteX48" fmla="*/ 82377 w 274859"/>
                    <a:gd name="connsiteY48" fmla="*/ 98 h 44272"/>
                    <a:gd name="connsiteX49" fmla="*/ 85697 w 274859"/>
                    <a:gd name="connsiteY49" fmla="*/ 98 h 44272"/>
                    <a:gd name="connsiteX50" fmla="*/ 93998 w 274859"/>
                    <a:gd name="connsiteY50" fmla="*/ 98 h 44272"/>
                    <a:gd name="connsiteX51" fmla="*/ 93998 w 274859"/>
                    <a:gd name="connsiteY51" fmla="*/ 44371 h 44272"/>
                    <a:gd name="connsiteX52" fmla="*/ 90678 w 274859"/>
                    <a:gd name="connsiteY52" fmla="*/ 44371 h 44272"/>
                    <a:gd name="connsiteX53" fmla="*/ 90678 w 274859"/>
                    <a:gd name="connsiteY53" fmla="*/ 98 h 44272"/>
                    <a:gd name="connsiteX54" fmla="*/ 93998 w 274859"/>
                    <a:gd name="connsiteY54" fmla="*/ 98 h 44272"/>
                    <a:gd name="connsiteX55" fmla="*/ 103775 w 274859"/>
                    <a:gd name="connsiteY55" fmla="*/ 98 h 44272"/>
                    <a:gd name="connsiteX56" fmla="*/ 103775 w 274859"/>
                    <a:gd name="connsiteY56" fmla="*/ 44371 h 44272"/>
                    <a:gd name="connsiteX57" fmla="*/ 100455 w 274859"/>
                    <a:gd name="connsiteY57" fmla="*/ 44371 h 44272"/>
                    <a:gd name="connsiteX58" fmla="*/ 100455 w 274859"/>
                    <a:gd name="connsiteY58" fmla="*/ 98 h 44272"/>
                    <a:gd name="connsiteX59" fmla="*/ 103775 w 274859"/>
                    <a:gd name="connsiteY59" fmla="*/ 98 h 44272"/>
                    <a:gd name="connsiteX60" fmla="*/ 111892 w 274859"/>
                    <a:gd name="connsiteY60" fmla="*/ 98 h 44272"/>
                    <a:gd name="connsiteX61" fmla="*/ 111892 w 274859"/>
                    <a:gd name="connsiteY61" fmla="*/ 44371 h 44272"/>
                    <a:gd name="connsiteX62" fmla="*/ 108756 w 274859"/>
                    <a:gd name="connsiteY62" fmla="*/ 44371 h 44272"/>
                    <a:gd name="connsiteX63" fmla="*/ 108756 w 274859"/>
                    <a:gd name="connsiteY63" fmla="*/ 98 h 44272"/>
                    <a:gd name="connsiteX64" fmla="*/ 111892 w 274859"/>
                    <a:gd name="connsiteY64" fmla="*/ 98 h 44272"/>
                    <a:gd name="connsiteX65" fmla="*/ 121853 w 274859"/>
                    <a:gd name="connsiteY65" fmla="*/ 98 h 44272"/>
                    <a:gd name="connsiteX66" fmla="*/ 121853 w 274859"/>
                    <a:gd name="connsiteY66" fmla="*/ 44371 h 44272"/>
                    <a:gd name="connsiteX67" fmla="*/ 118533 w 274859"/>
                    <a:gd name="connsiteY67" fmla="*/ 44371 h 44272"/>
                    <a:gd name="connsiteX68" fmla="*/ 118533 w 274859"/>
                    <a:gd name="connsiteY68" fmla="*/ 98 h 44272"/>
                    <a:gd name="connsiteX69" fmla="*/ 121853 w 274859"/>
                    <a:gd name="connsiteY69" fmla="*/ 98 h 44272"/>
                    <a:gd name="connsiteX70" fmla="*/ 131630 w 274859"/>
                    <a:gd name="connsiteY70" fmla="*/ 98 h 44272"/>
                    <a:gd name="connsiteX71" fmla="*/ 131630 w 274859"/>
                    <a:gd name="connsiteY71" fmla="*/ 44371 h 44272"/>
                    <a:gd name="connsiteX72" fmla="*/ 128310 w 274859"/>
                    <a:gd name="connsiteY72" fmla="*/ 44371 h 44272"/>
                    <a:gd name="connsiteX73" fmla="*/ 128310 w 274859"/>
                    <a:gd name="connsiteY73" fmla="*/ 98 h 44272"/>
                    <a:gd name="connsiteX74" fmla="*/ 131630 w 274859"/>
                    <a:gd name="connsiteY74" fmla="*/ 98 h 44272"/>
                    <a:gd name="connsiteX75" fmla="*/ 139747 w 274859"/>
                    <a:gd name="connsiteY75" fmla="*/ 98 h 44272"/>
                    <a:gd name="connsiteX76" fmla="*/ 139747 w 274859"/>
                    <a:gd name="connsiteY76" fmla="*/ 44371 h 44272"/>
                    <a:gd name="connsiteX77" fmla="*/ 136426 w 274859"/>
                    <a:gd name="connsiteY77" fmla="*/ 44371 h 44272"/>
                    <a:gd name="connsiteX78" fmla="*/ 136426 w 274859"/>
                    <a:gd name="connsiteY78" fmla="*/ 98 h 44272"/>
                    <a:gd name="connsiteX79" fmla="*/ 139747 w 274859"/>
                    <a:gd name="connsiteY79" fmla="*/ 98 h 44272"/>
                    <a:gd name="connsiteX80" fmla="*/ 149524 w 274859"/>
                    <a:gd name="connsiteY80" fmla="*/ 98 h 44272"/>
                    <a:gd name="connsiteX81" fmla="*/ 149524 w 274859"/>
                    <a:gd name="connsiteY81" fmla="*/ 44371 h 44272"/>
                    <a:gd name="connsiteX82" fmla="*/ 146203 w 274859"/>
                    <a:gd name="connsiteY82" fmla="*/ 44371 h 44272"/>
                    <a:gd name="connsiteX83" fmla="*/ 146203 w 274859"/>
                    <a:gd name="connsiteY83" fmla="*/ 98 h 44272"/>
                    <a:gd name="connsiteX84" fmla="*/ 149524 w 274859"/>
                    <a:gd name="connsiteY84" fmla="*/ 98 h 44272"/>
                    <a:gd name="connsiteX85" fmla="*/ 157825 w 274859"/>
                    <a:gd name="connsiteY85" fmla="*/ 98 h 44272"/>
                    <a:gd name="connsiteX86" fmla="*/ 157825 w 274859"/>
                    <a:gd name="connsiteY86" fmla="*/ 44371 h 44272"/>
                    <a:gd name="connsiteX87" fmla="*/ 154504 w 274859"/>
                    <a:gd name="connsiteY87" fmla="*/ 44371 h 44272"/>
                    <a:gd name="connsiteX88" fmla="*/ 154504 w 274859"/>
                    <a:gd name="connsiteY88" fmla="*/ 98 h 44272"/>
                    <a:gd name="connsiteX89" fmla="*/ 157825 w 274859"/>
                    <a:gd name="connsiteY89" fmla="*/ 98 h 44272"/>
                    <a:gd name="connsiteX90" fmla="*/ 167602 w 274859"/>
                    <a:gd name="connsiteY90" fmla="*/ 98 h 44272"/>
                    <a:gd name="connsiteX91" fmla="*/ 167602 w 274859"/>
                    <a:gd name="connsiteY91" fmla="*/ 44371 h 44272"/>
                    <a:gd name="connsiteX92" fmla="*/ 164281 w 274859"/>
                    <a:gd name="connsiteY92" fmla="*/ 44371 h 44272"/>
                    <a:gd name="connsiteX93" fmla="*/ 164281 w 274859"/>
                    <a:gd name="connsiteY93" fmla="*/ 98 h 44272"/>
                    <a:gd name="connsiteX94" fmla="*/ 167602 w 274859"/>
                    <a:gd name="connsiteY94" fmla="*/ 98 h 44272"/>
                    <a:gd name="connsiteX95" fmla="*/ 175718 w 274859"/>
                    <a:gd name="connsiteY95" fmla="*/ 98 h 44272"/>
                    <a:gd name="connsiteX96" fmla="*/ 175718 w 274859"/>
                    <a:gd name="connsiteY96" fmla="*/ 44371 h 44272"/>
                    <a:gd name="connsiteX97" fmla="*/ 172398 w 274859"/>
                    <a:gd name="connsiteY97" fmla="*/ 44371 h 44272"/>
                    <a:gd name="connsiteX98" fmla="*/ 172398 w 274859"/>
                    <a:gd name="connsiteY98" fmla="*/ 98 h 44272"/>
                    <a:gd name="connsiteX99" fmla="*/ 175718 w 274859"/>
                    <a:gd name="connsiteY99" fmla="*/ 98 h 44272"/>
                    <a:gd name="connsiteX100" fmla="*/ 185495 w 274859"/>
                    <a:gd name="connsiteY100" fmla="*/ 98 h 44272"/>
                    <a:gd name="connsiteX101" fmla="*/ 185495 w 274859"/>
                    <a:gd name="connsiteY101" fmla="*/ 44371 h 44272"/>
                    <a:gd name="connsiteX102" fmla="*/ 182175 w 274859"/>
                    <a:gd name="connsiteY102" fmla="*/ 44371 h 44272"/>
                    <a:gd name="connsiteX103" fmla="*/ 182175 w 274859"/>
                    <a:gd name="connsiteY103" fmla="*/ 98 h 44272"/>
                    <a:gd name="connsiteX104" fmla="*/ 185495 w 274859"/>
                    <a:gd name="connsiteY104" fmla="*/ 98 h 44272"/>
                    <a:gd name="connsiteX105" fmla="*/ 193796 w 274859"/>
                    <a:gd name="connsiteY105" fmla="*/ 98 h 44272"/>
                    <a:gd name="connsiteX106" fmla="*/ 193796 w 274859"/>
                    <a:gd name="connsiteY106" fmla="*/ 44371 h 44272"/>
                    <a:gd name="connsiteX107" fmla="*/ 190476 w 274859"/>
                    <a:gd name="connsiteY107" fmla="*/ 44371 h 44272"/>
                    <a:gd name="connsiteX108" fmla="*/ 190476 w 274859"/>
                    <a:gd name="connsiteY108" fmla="*/ 98 h 44272"/>
                    <a:gd name="connsiteX109" fmla="*/ 193796 w 274859"/>
                    <a:gd name="connsiteY109" fmla="*/ 98 h 44272"/>
                    <a:gd name="connsiteX110" fmla="*/ 203573 w 274859"/>
                    <a:gd name="connsiteY110" fmla="*/ 98 h 44272"/>
                    <a:gd name="connsiteX111" fmla="*/ 203573 w 274859"/>
                    <a:gd name="connsiteY111" fmla="*/ 44371 h 44272"/>
                    <a:gd name="connsiteX112" fmla="*/ 200253 w 274859"/>
                    <a:gd name="connsiteY112" fmla="*/ 44371 h 44272"/>
                    <a:gd name="connsiteX113" fmla="*/ 200253 w 274859"/>
                    <a:gd name="connsiteY113" fmla="*/ 98 h 44272"/>
                    <a:gd name="connsiteX114" fmla="*/ 203573 w 274859"/>
                    <a:gd name="connsiteY114" fmla="*/ 98 h 44272"/>
                    <a:gd name="connsiteX115" fmla="*/ 211690 w 274859"/>
                    <a:gd name="connsiteY115" fmla="*/ 98 h 44272"/>
                    <a:gd name="connsiteX116" fmla="*/ 211690 w 274859"/>
                    <a:gd name="connsiteY116" fmla="*/ 44371 h 44272"/>
                    <a:gd name="connsiteX117" fmla="*/ 208369 w 274859"/>
                    <a:gd name="connsiteY117" fmla="*/ 44371 h 44272"/>
                    <a:gd name="connsiteX118" fmla="*/ 208369 w 274859"/>
                    <a:gd name="connsiteY118" fmla="*/ 98 h 44272"/>
                    <a:gd name="connsiteX119" fmla="*/ 211690 w 274859"/>
                    <a:gd name="connsiteY119" fmla="*/ 98 h 44272"/>
                    <a:gd name="connsiteX120" fmla="*/ 221651 w 274859"/>
                    <a:gd name="connsiteY120" fmla="*/ 98 h 44272"/>
                    <a:gd name="connsiteX121" fmla="*/ 221651 w 274859"/>
                    <a:gd name="connsiteY121" fmla="*/ 44371 h 44272"/>
                    <a:gd name="connsiteX122" fmla="*/ 218331 w 274859"/>
                    <a:gd name="connsiteY122" fmla="*/ 44371 h 44272"/>
                    <a:gd name="connsiteX123" fmla="*/ 218331 w 274859"/>
                    <a:gd name="connsiteY123" fmla="*/ 98 h 44272"/>
                    <a:gd name="connsiteX124" fmla="*/ 221651 w 274859"/>
                    <a:gd name="connsiteY124" fmla="*/ 98 h 44272"/>
                    <a:gd name="connsiteX125" fmla="*/ 229768 w 274859"/>
                    <a:gd name="connsiteY125" fmla="*/ 98 h 44272"/>
                    <a:gd name="connsiteX126" fmla="*/ 229768 w 274859"/>
                    <a:gd name="connsiteY126" fmla="*/ 44371 h 44272"/>
                    <a:gd name="connsiteX127" fmla="*/ 226447 w 274859"/>
                    <a:gd name="connsiteY127" fmla="*/ 44371 h 44272"/>
                    <a:gd name="connsiteX128" fmla="*/ 226447 w 274859"/>
                    <a:gd name="connsiteY128" fmla="*/ 98 h 44272"/>
                    <a:gd name="connsiteX129" fmla="*/ 229768 w 274859"/>
                    <a:gd name="connsiteY129" fmla="*/ 98 h 44272"/>
                    <a:gd name="connsiteX130" fmla="*/ 239545 w 274859"/>
                    <a:gd name="connsiteY130" fmla="*/ 98 h 44272"/>
                    <a:gd name="connsiteX131" fmla="*/ 239545 w 274859"/>
                    <a:gd name="connsiteY131" fmla="*/ 44371 h 44272"/>
                    <a:gd name="connsiteX132" fmla="*/ 236224 w 274859"/>
                    <a:gd name="connsiteY132" fmla="*/ 44371 h 44272"/>
                    <a:gd name="connsiteX133" fmla="*/ 236224 w 274859"/>
                    <a:gd name="connsiteY133" fmla="*/ 98 h 44272"/>
                    <a:gd name="connsiteX134" fmla="*/ 239545 w 274859"/>
                    <a:gd name="connsiteY134" fmla="*/ 98 h 44272"/>
                    <a:gd name="connsiteX135" fmla="*/ 249322 w 274859"/>
                    <a:gd name="connsiteY135" fmla="*/ 98 h 44272"/>
                    <a:gd name="connsiteX136" fmla="*/ 249322 w 274859"/>
                    <a:gd name="connsiteY136" fmla="*/ 44371 h 44272"/>
                    <a:gd name="connsiteX137" fmla="*/ 246001 w 274859"/>
                    <a:gd name="connsiteY137" fmla="*/ 44371 h 44272"/>
                    <a:gd name="connsiteX138" fmla="*/ 246001 w 274859"/>
                    <a:gd name="connsiteY138" fmla="*/ 98 h 44272"/>
                    <a:gd name="connsiteX139" fmla="*/ 249322 w 274859"/>
                    <a:gd name="connsiteY139" fmla="*/ 98 h 44272"/>
                    <a:gd name="connsiteX140" fmla="*/ 257623 w 274859"/>
                    <a:gd name="connsiteY140" fmla="*/ 98 h 44272"/>
                    <a:gd name="connsiteX141" fmla="*/ 257623 w 274859"/>
                    <a:gd name="connsiteY141" fmla="*/ 44371 h 44272"/>
                    <a:gd name="connsiteX142" fmla="*/ 254302 w 274859"/>
                    <a:gd name="connsiteY142" fmla="*/ 44371 h 44272"/>
                    <a:gd name="connsiteX143" fmla="*/ 254302 w 274859"/>
                    <a:gd name="connsiteY143" fmla="*/ 98 h 44272"/>
                    <a:gd name="connsiteX144" fmla="*/ 257623 w 274859"/>
                    <a:gd name="connsiteY144" fmla="*/ 98 h 44272"/>
                    <a:gd name="connsiteX145" fmla="*/ 267400 w 274859"/>
                    <a:gd name="connsiteY145" fmla="*/ 98 h 44272"/>
                    <a:gd name="connsiteX146" fmla="*/ 267400 w 274859"/>
                    <a:gd name="connsiteY146" fmla="*/ 44371 h 44272"/>
                    <a:gd name="connsiteX147" fmla="*/ 264079 w 274859"/>
                    <a:gd name="connsiteY147" fmla="*/ 44371 h 44272"/>
                    <a:gd name="connsiteX148" fmla="*/ 264079 w 274859"/>
                    <a:gd name="connsiteY148" fmla="*/ 98 h 44272"/>
                    <a:gd name="connsiteX149" fmla="*/ 267400 w 274859"/>
                    <a:gd name="connsiteY149" fmla="*/ 98 h 44272"/>
                    <a:gd name="connsiteX150" fmla="*/ 275516 w 274859"/>
                    <a:gd name="connsiteY150" fmla="*/ 98 h 44272"/>
                    <a:gd name="connsiteX151" fmla="*/ 275516 w 274859"/>
                    <a:gd name="connsiteY151" fmla="*/ 44371 h 44272"/>
                    <a:gd name="connsiteX152" fmla="*/ 272196 w 274859"/>
                    <a:gd name="connsiteY152" fmla="*/ 44371 h 44272"/>
                    <a:gd name="connsiteX153" fmla="*/ 272196 w 274859"/>
                    <a:gd name="connsiteY153" fmla="*/ 98 h 44272"/>
                    <a:gd name="connsiteX154" fmla="*/ 275516 w 274859"/>
                    <a:gd name="connsiteY154"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74859" h="44272">
                      <a:moveTo>
                        <a:pt x="3977" y="98"/>
                      </a:moveTo>
                      <a:lnTo>
                        <a:pt x="3977" y="44371"/>
                      </a:lnTo>
                      <a:lnTo>
                        <a:pt x="657" y="44371"/>
                      </a:lnTo>
                      <a:lnTo>
                        <a:pt x="657" y="98"/>
                      </a:lnTo>
                      <a:lnTo>
                        <a:pt x="3977" y="98"/>
                      </a:lnTo>
                      <a:close/>
                      <a:moveTo>
                        <a:pt x="13754" y="98"/>
                      </a:moveTo>
                      <a:lnTo>
                        <a:pt x="13754" y="44371"/>
                      </a:lnTo>
                      <a:lnTo>
                        <a:pt x="10434" y="44371"/>
                      </a:lnTo>
                      <a:lnTo>
                        <a:pt x="10434" y="98"/>
                      </a:lnTo>
                      <a:lnTo>
                        <a:pt x="13754" y="98"/>
                      </a:lnTo>
                      <a:close/>
                      <a:moveTo>
                        <a:pt x="22055" y="98"/>
                      </a:moveTo>
                      <a:lnTo>
                        <a:pt x="22055" y="44371"/>
                      </a:lnTo>
                      <a:lnTo>
                        <a:pt x="18735" y="44371"/>
                      </a:lnTo>
                      <a:lnTo>
                        <a:pt x="18735" y="98"/>
                      </a:lnTo>
                      <a:lnTo>
                        <a:pt x="22055" y="98"/>
                      </a:lnTo>
                      <a:close/>
                      <a:moveTo>
                        <a:pt x="31832" y="98"/>
                      </a:moveTo>
                      <a:lnTo>
                        <a:pt x="31832" y="44371"/>
                      </a:lnTo>
                      <a:lnTo>
                        <a:pt x="28512" y="44371"/>
                      </a:lnTo>
                      <a:lnTo>
                        <a:pt x="28512" y="98"/>
                      </a:lnTo>
                      <a:lnTo>
                        <a:pt x="31832" y="98"/>
                      </a:lnTo>
                      <a:close/>
                      <a:moveTo>
                        <a:pt x="39949" y="98"/>
                      </a:moveTo>
                      <a:lnTo>
                        <a:pt x="39949" y="44371"/>
                      </a:lnTo>
                      <a:lnTo>
                        <a:pt x="36629" y="44371"/>
                      </a:lnTo>
                      <a:lnTo>
                        <a:pt x="36629" y="98"/>
                      </a:lnTo>
                      <a:lnTo>
                        <a:pt x="39949" y="98"/>
                      </a:lnTo>
                      <a:close/>
                      <a:moveTo>
                        <a:pt x="49726" y="98"/>
                      </a:moveTo>
                      <a:lnTo>
                        <a:pt x="49726" y="44371"/>
                      </a:lnTo>
                      <a:lnTo>
                        <a:pt x="46405" y="44371"/>
                      </a:lnTo>
                      <a:lnTo>
                        <a:pt x="46405" y="98"/>
                      </a:lnTo>
                      <a:lnTo>
                        <a:pt x="49726" y="98"/>
                      </a:lnTo>
                      <a:close/>
                      <a:moveTo>
                        <a:pt x="58027" y="98"/>
                      </a:moveTo>
                      <a:lnTo>
                        <a:pt x="58027" y="44371"/>
                      </a:lnTo>
                      <a:lnTo>
                        <a:pt x="54707" y="44371"/>
                      </a:lnTo>
                      <a:lnTo>
                        <a:pt x="54707" y="98"/>
                      </a:lnTo>
                      <a:lnTo>
                        <a:pt x="58027" y="98"/>
                      </a:lnTo>
                      <a:close/>
                      <a:moveTo>
                        <a:pt x="67804" y="98"/>
                      </a:moveTo>
                      <a:lnTo>
                        <a:pt x="67804" y="44371"/>
                      </a:lnTo>
                      <a:lnTo>
                        <a:pt x="64483" y="44371"/>
                      </a:lnTo>
                      <a:lnTo>
                        <a:pt x="64483" y="98"/>
                      </a:lnTo>
                      <a:lnTo>
                        <a:pt x="67804" y="98"/>
                      </a:lnTo>
                      <a:close/>
                      <a:moveTo>
                        <a:pt x="75920" y="98"/>
                      </a:moveTo>
                      <a:lnTo>
                        <a:pt x="75920" y="44371"/>
                      </a:lnTo>
                      <a:lnTo>
                        <a:pt x="72600" y="44371"/>
                      </a:lnTo>
                      <a:lnTo>
                        <a:pt x="72600" y="98"/>
                      </a:lnTo>
                      <a:lnTo>
                        <a:pt x="75920" y="98"/>
                      </a:lnTo>
                      <a:close/>
                      <a:moveTo>
                        <a:pt x="85697" y="98"/>
                      </a:moveTo>
                      <a:lnTo>
                        <a:pt x="85697" y="44371"/>
                      </a:lnTo>
                      <a:lnTo>
                        <a:pt x="82377" y="44371"/>
                      </a:lnTo>
                      <a:lnTo>
                        <a:pt x="82377" y="98"/>
                      </a:lnTo>
                      <a:lnTo>
                        <a:pt x="85697" y="98"/>
                      </a:lnTo>
                      <a:close/>
                      <a:moveTo>
                        <a:pt x="93998" y="98"/>
                      </a:moveTo>
                      <a:lnTo>
                        <a:pt x="93998" y="44371"/>
                      </a:lnTo>
                      <a:lnTo>
                        <a:pt x="90678" y="44371"/>
                      </a:lnTo>
                      <a:lnTo>
                        <a:pt x="90678" y="98"/>
                      </a:lnTo>
                      <a:lnTo>
                        <a:pt x="93998" y="98"/>
                      </a:lnTo>
                      <a:close/>
                      <a:moveTo>
                        <a:pt x="103775" y="98"/>
                      </a:moveTo>
                      <a:lnTo>
                        <a:pt x="103775" y="44371"/>
                      </a:lnTo>
                      <a:lnTo>
                        <a:pt x="100455" y="44371"/>
                      </a:lnTo>
                      <a:lnTo>
                        <a:pt x="100455" y="98"/>
                      </a:lnTo>
                      <a:lnTo>
                        <a:pt x="103775" y="98"/>
                      </a:lnTo>
                      <a:close/>
                      <a:moveTo>
                        <a:pt x="111892" y="98"/>
                      </a:moveTo>
                      <a:lnTo>
                        <a:pt x="111892" y="44371"/>
                      </a:lnTo>
                      <a:lnTo>
                        <a:pt x="108756" y="44371"/>
                      </a:lnTo>
                      <a:lnTo>
                        <a:pt x="108756" y="98"/>
                      </a:lnTo>
                      <a:lnTo>
                        <a:pt x="111892" y="98"/>
                      </a:lnTo>
                      <a:close/>
                      <a:moveTo>
                        <a:pt x="121853" y="98"/>
                      </a:moveTo>
                      <a:lnTo>
                        <a:pt x="121853" y="44371"/>
                      </a:lnTo>
                      <a:lnTo>
                        <a:pt x="118533" y="44371"/>
                      </a:lnTo>
                      <a:lnTo>
                        <a:pt x="118533" y="98"/>
                      </a:lnTo>
                      <a:lnTo>
                        <a:pt x="121853" y="98"/>
                      </a:lnTo>
                      <a:close/>
                      <a:moveTo>
                        <a:pt x="131630" y="98"/>
                      </a:moveTo>
                      <a:lnTo>
                        <a:pt x="131630" y="44371"/>
                      </a:lnTo>
                      <a:lnTo>
                        <a:pt x="128310" y="44371"/>
                      </a:lnTo>
                      <a:lnTo>
                        <a:pt x="128310" y="98"/>
                      </a:lnTo>
                      <a:lnTo>
                        <a:pt x="131630" y="98"/>
                      </a:lnTo>
                      <a:close/>
                      <a:moveTo>
                        <a:pt x="139747" y="98"/>
                      </a:moveTo>
                      <a:lnTo>
                        <a:pt x="139747" y="44371"/>
                      </a:lnTo>
                      <a:lnTo>
                        <a:pt x="136426" y="44371"/>
                      </a:lnTo>
                      <a:lnTo>
                        <a:pt x="136426" y="98"/>
                      </a:lnTo>
                      <a:lnTo>
                        <a:pt x="139747" y="98"/>
                      </a:lnTo>
                      <a:close/>
                      <a:moveTo>
                        <a:pt x="149524" y="98"/>
                      </a:moveTo>
                      <a:lnTo>
                        <a:pt x="149524" y="44371"/>
                      </a:lnTo>
                      <a:lnTo>
                        <a:pt x="146203" y="44371"/>
                      </a:lnTo>
                      <a:lnTo>
                        <a:pt x="146203" y="98"/>
                      </a:lnTo>
                      <a:lnTo>
                        <a:pt x="149524" y="98"/>
                      </a:lnTo>
                      <a:close/>
                      <a:moveTo>
                        <a:pt x="157825" y="98"/>
                      </a:moveTo>
                      <a:lnTo>
                        <a:pt x="157825" y="44371"/>
                      </a:lnTo>
                      <a:lnTo>
                        <a:pt x="154504" y="44371"/>
                      </a:lnTo>
                      <a:lnTo>
                        <a:pt x="154504" y="98"/>
                      </a:lnTo>
                      <a:lnTo>
                        <a:pt x="157825" y="98"/>
                      </a:lnTo>
                      <a:close/>
                      <a:moveTo>
                        <a:pt x="167602" y="98"/>
                      </a:moveTo>
                      <a:lnTo>
                        <a:pt x="167602" y="44371"/>
                      </a:lnTo>
                      <a:lnTo>
                        <a:pt x="164281" y="44371"/>
                      </a:lnTo>
                      <a:lnTo>
                        <a:pt x="164281" y="98"/>
                      </a:lnTo>
                      <a:lnTo>
                        <a:pt x="167602" y="98"/>
                      </a:lnTo>
                      <a:close/>
                      <a:moveTo>
                        <a:pt x="175718" y="98"/>
                      </a:moveTo>
                      <a:lnTo>
                        <a:pt x="175718" y="44371"/>
                      </a:lnTo>
                      <a:lnTo>
                        <a:pt x="172398" y="44371"/>
                      </a:lnTo>
                      <a:lnTo>
                        <a:pt x="172398" y="98"/>
                      </a:lnTo>
                      <a:lnTo>
                        <a:pt x="175718" y="98"/>
                      </a:lnTo>
                      <a:close/>
                      <a:moveTo>
                        <a:pt x="185495" y="98"/>
                      </a:moveTo>
                      <a:lnTo>
                        <a:pt x="185495" y="44371"/>
                      </a:lnTo>
                      <a:lnTo>
                        <a:pt x="182175" y="44371"/>
                      </a:lnTo>
                      <a:lnTo>
                        <a:pt x="182175" y="98"/>
                      </a:lnTo>
                      <a:lnTo>
                        <a:pt x="185495" y="98"/>
                      </a:lnTo>
                      <a:close/>
                      <a:moveTo>
                        <a:pt x="193796" y="98"/>
                      </a:moveTo>
                      <a:lnTo>
                        <a:pt x="193796" y="44371"/>
                      </a:lnTo>
                      <a:lnTo>
                        <a:pt x="190476" y="44371"/>
                      </a:lnTo>
                      <a:lnTo>
                        <a:pt x="190476" y="98"/>
                      </a:lnTo>
                      <a:lnTo>
                        <a:pt x="193796" y="98"/>
                      </a:lnTo>
                      <a:close/>
                      <a:moveTo>
                        <a:pt x="203573" y="98"/>
                      </a:moveTo>
                      <a:lnTo>
                        <a:pt x="203573" y="44371"/>
                      </a:lnTo>
                      <a:lnTo>
                        <a:pt x="200253" y="44371"/>
                      </a:lnTo>
                      <a:lnTo>
                        <a:pt x="200253" y="98"/>
                      </a:lnTo>
                      <a:lnTo>
                        <a:pt x="203573" y="98"/>
                      </a:lnTo>
                      <a:close/>
                      <a:moveTo>
                        <a:pt x="211690" y="98"/>
                      </a:moveTo>
                      <a:lnTo>
                        <a:pt x="211690" y="44371"/>
                      </a:lnTo>
                      <a:lnTo>
                        <a:pt x="208369" y="44371"/>
                      </a:lnTo>
                      <a:lnTo>
                        <a:pt x="208369" y="98"/>
                      </a:lnTo>
                      <a:lnTo>
                        <a:pt x="211690" y="98"/>
                      </a:lnTo>
                      <a:close/>
                      <a:moveTo>
                        <a:pt x="221651" y="98"/>
                      </a:moveTo>
                      <a:lnTo>
                        <a:pt x="221651" y="44371"/>
                      </a:lnTo>
                      <a:lnTo>
                        <a:pt x="218331" y="44371"/>
                      </a:lnTo>
                      <a:lnTo>
                        <a:pt x="218331" y="98"/>
                      </a:lnTo>
                      <a:lnTo>
                        <a:pt x="221651" y="98"/>
                      </a:lnTo>
                      <a:close/>
                      <a:moveTo>
                        <a:pt x="229768" y="98"/>
                      </a:moveTo>
                      <a:lnTo>
                        <a:pt x="229768" y="44371"/>
                      </a:lnTo>
                      <a:lnTo>
                        <a:pt x="226447" y="44371"/>
                      </a:lnTo>
                      <a:lnTo>
                        <a:pt x="226447" y="98"/>
                      </a:lnTo>
                      <a:lnTo>
                        <a:pt x="229768" y="98"/>
                      </a:lnTo>
                      <a:close/>
                      <a:moveTo>
                        <a:pt x="239545" y="98"/>
                      </a:moveTo>
                      <a:lnTo>
                        <a:pt x="239545" y="44371"/>
                      </a:lnTo>
                      <a:lnTo>
                        <a:pt x="236224" y="44371"/>
                      </a:lnTo>
                      <a:lnTo>
                        <a:pt x="236224" y="98"/>
                      </a:lnTo>
                      <a:lnTo>
                        <a:pt x="239545" y="98"/>
                      </a:lnTo>
                      <a:close/>
                      <a:moveTo>
                        <a:pt x="249322" y="98"/>
                      </a:moveTo>
                      <a:lnTo>
                        <a:pt x="249322" y="44371"/>
                      </a:lnTo>
                      <a:lnTo>
                        <a:pt x="246001" y="44371"/>
                      </a:lnTo>
                      <a:lnTo>
                        <a:pt x="246001" y="98"/>
                      </a:lnTo>
                      <a:lnTo>
                        <a:pt x="249322" y="98"/>
                      </a:lnTo>
                      <a:close/>
                      <a:moveTo>
                        <a:pt x="257623" y="98"/>
                      </a:moveTo>
                      <a:lnTo>
                        <a:pt x="257623" y="44371"/>
                      </a:lnTo>
                      <a:lnTo>
                        <a:pt x="254302" y="44371"/>
                      </a:lnTo>
                      <a:lnTo>
                        <a:pt x="254302" y="98"/>
                      </a:lnTo>
                      <a:lnTo>
                        <a:pt x="257623" y="98"/>
                      </a:lnTo>
                      <a:close/>
                      <a:moveTo>
                        <a:pt x="267400" y="98"/>
                      </a:moveTo>
                      <a:lnTo>
                        <a:pt x="267400" y="44371"/>
                      </a:lnTo>
                      <a:lnTo>
                        <a:pt x="264079" y="44371"/>
                      </a:lnTo>
                      <a:lnTo>
                        <a:pt x="264079" y="98"/>
                      </a:lnTo>
                      <a:lnTo>
                        <a:pt x="267400" y="98"/>
                      </a:lnTo>
                      <a:close/>
                      <a:moveTo>
                        <a:pt x="275516" y="98"/>
                      </a:moveTo>
                      <a:lnTo>
                        <a:pt x="275516" y="44371"/>
                      </a:lnTo>
                      <a:lnTo>
                        <a:pt x="272196" y="44371"/>
                      </a:lnTo>
                      <a:lnTo>
                        <a:pt x="272196" y="98"/>
                      </a:lnTo>
                      <a:lnTo>
                        <a:pt x="275516" y="98"/>
                      </a:lnTo>
                      <a:close/>
                    </a:path>
                  </a:pathLst>
                </a:custGeom>
                <a:solidFill>
                  <a:srgbClr val="FFFFFF">
                    <a:alpha val="10000"/>
                  </a:srgbClr>
                </a:solidFill>
                <a:ln w="1840" cap="flat">
                  <a:noFill/>
                  <a:prstDash val="solid"/>
                  <a:miter/>
                </a:ln>
              </p:spPr>
              <p:txBody>
                <a:bodyPr rtlCol="0" anchor="ctr"/>
                <a:lstStyle/>
                <a:p>
                  <a:endParaRPr lang="zh-CN" altLang="en-US"/>
                </a:p>
              </p:txBody>
            </p:sp>
            <p:sp>
              <p:nvSpPr>
                <p:cNvPr id="25" name="Freeform: Shape 24">
                  <a:extLst>
                    <a:ext uri="{FF2B5EF4-FFF2-40B4-BE49-F238E27FC236}">
                      <a16:creationId xmlns:a16="http://schemas.microsoft.com/office/drawing/2014/main" id="{282951AA-886B-4B29-9713-9B409D460B5F}"/>
                    </a:ext>
                  </a:extLst>
                </p:cNvPr>
                <p:cNvSpPr/>
                <p:nvPr/>
              </p:nvSpPr>
              <p:spPr>
                <a:xfrm>
                  <a:off x="5953036" y="1311078"/>
                  <a:ext cx="287772" cy="44272"/>
                </a:xfrm>
                <a:custGeom>
                  <a:avLst/>
                  <a:gdLst>
                    <a:gd name="connsiteX0" fmla="*/ 22793 w 287772"/>
                    <a:gd name="connsiteY0" fmla="*/ 98 h 44272"/>
                    <a:gd name="connsiteX1" fmla="*/ 266293 w 287772"/>
                    <a:gd name="connsiteY1" fmla="*/ 98 h 44272"/>
                    <a:gd name="connsiteX2" fmla="*/ 288429 w 287772"/>
                    <a:gd name="connsiteY2" fmla="*/ 22234 h 44272"/>
                    <a:gd name="connsiteX3" fmla="*/ 288429 w 287772"/>
                    <a:gd name="connsiteY3" fmla="*/ 22234 h 44272"/>
                    <a:gd name="connsiteX4" fmla="*/ 266293 w 287772"/>
                    <a:gd name="connsiteY4" fmla="*/ 44371 h 44272"/>
                    <a:gd name="connsiteX5" fmla="*/ 22793 w 287772"/>
                    <a:gd name="connsiteY5" fmla="*/ 44371 h 44272"/>
                    <a:gd name="connsiteX6" fmla="*/ 657 w 287772"/>
                    <a:gd name="connsiteY6" fmla="*/ 22234 h 44272"/>
                    <a:gd name="connsiteX7" fmla="*/ 657 w 287772"/>
                    <a:gd name="connsiteY7" fmla="*/ 22234 h 44272"/>
                    <a:gd name="connsiteX8" fmla="*/ 22793 w 287772"/>
                    <a:gd name="connsiteY8"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72" h="44272">
                      <a:moveTo>
                        <a:pt x="22793" y="98"/>
                      </a:moveTo>
                      <a:lnTo>
                        <a:pt x="266293" y="98"/>
                      </a:lnTo>
                      <a:cubicBezTo>
                        <a:pt x="278468" y="98"/>
                        <a:pt x="288429" y="10059"/>
                        <a:pt x="288429" y="22234"/>
                      </a:cubicBezTo>
                      <a:lnTo>
                        <a:pt x="288429" y="22234"/>
                      </a:lnTo>
                      <a:cubicBezTo>
                        <a:pt x="288429" y="34409"/>
                        <a:pt x="278468" y="44371"/>
                        <a:pt x="266293" y="44371"/>
                      </a:cubicBezTo>
                      <a:lnTo>
                        <a:pt x="22793" y="44371"/>
                      </a:lnTo>
                      <a:cubicBezTo>
                        <a:pt x="10618" y="44371"/>
                        <a:pt x="657" y="34409"/>
                        <a:pt x="657" y="22234"/>
                      </a:cubicBezTo>
                      <a:lnTo>
                        <a:pt x="657" y="22234"/>
                      </a:lnTo>
                      <a:cubicBezTo>
                        <a:pt x="657" y="10059"/>
                        <a:pt x="10618" y="98"/>
                        <a:pt x="22793" y="98"/>
                      </a:cubicBezTo>
                      <a:close/>
                    </a:path>
                  </a:pathLst>
                </a:custGeom>
                <a:solidFill>
                  <a:srgbClr val="000000">
                    <a:alpha val="40000"/>
                  </a:srgbClr>
                </a:solidFill>
                <a:ln w="1840" cap="flat">
                  <a:noFill/>
                  <a:prstDash val="solid"/>
                  <a:miter/>
                </a:ln>
              </p:spPr>
              <p:txBody>
                <a:bodyPr rtlCol="0" anchor="ctr"/>
                <a:lstStyle/>
                <a:p>
                  <a:endParaRPr lang="zh-CN" altLang="en-US"/>
                </a:p>
              </p:txBody>
            </p:sp>
            <p:grpSp>
              <p:nvGrpSpPr>
                <p:cNvPr id="26" name="Group 25">
                  <a:extLst>
                    <a:ext uri="{FF2B5EF4-FFF2-40B4-BE49-F238E27FC236}">
                      <a16:creationId xmlns:a16="http://schemas.microsoft.com/office/drawing/2014/main" id="{B49AC77B-EB99-4872-BB40-2946948D7539}"/>
                    </a:ext>
                  </a:extLst>
                </p:cNvPr>
                <p:cNvGrpSpPr/>
                <p:nvPr/>
              </p:nvGrpSpPr>
              <p:grpSpPr>
                <a:xfrm>
                  <a:off x="6312751" y="1290787"/>
                  <a:ext cx="77477" cy="77477"/>
                  <a:chOff x="6312751" y="1290787"/>
                  <a:chExt cx="77477" cy="77477"/>
                </a:xfrm>
              </p:grpSpPr>
              <p:sp>
                <p:nvSpPr>
                  <p:cNvPr id="28" name="Freeform: Shape 27">
                    <a:extLst>
                      <a:ext uri="{FF2B5EF4-FFF2-40B4-BE49-F238E27FC236}">
                        <a16:creationId xmlns:a16="http://schemas.microsoft.com/office/drawing/2014/main" id="{B56532BA-25E0-45A2-95DC-1C735DCE1F0A}"/>
                      </a:ext>
                    </a:extLst>
                  </p:cNvPr>
                  <p:cNvSpPr/>
                  <p:nvPr/>
                </p:nvSpPr>
                <p:spPr>
                  <a:xfrm>
                    <a:off x="6312751" y="1290787"/>
                    <a:ext cx="77477" cy="77477"/>
                  </a:xfrm>
                  <a:custGeom>
                    <a:avLst/>
                    <a:gdLst>
                      <a:gd name="connsiteX0" fmla="*/ 78329 w 77477"/>
                      <a:gd name="connsiteY0" fmla="*/ 38826 h 77477"/>
                      <a:gd name="connsiteX1" fmla="*/ 39591 w 77477"/>
                      <a:gd name="connsiteY1" fmla="*/ 77564 h 77477"/>
                      <a:gd name="connsiteX2" fmla="*/ 852 w 77477"/>
                      <a:gd name="connsiteY2" fmla="*/ 38826 h 77477"/>
                      <a:gd name="connsiteX3" fmla="*/ 39591 w 77477"/>
                      <a:gd name="connsiteY3" fmla="*/ 87 h 77477"/>
                      <a:gd name="connsiteX4" fmla="*/ 78329 w 77477"/>
                      <a:gd name="connsiteY4" fmla="*/ 38826 h 77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7" h="77477">
                        <a:moveTo>
                          <a:pt x="78329" y="38826"/>
                        </a:moveTo>
                        <a:cubicBezTo>
                          <a:pt x="78329" y="60220"/>
                          <a:pt x="60985" y="77564"/>
                          <a:pt x="39591" y="77564"/>
                        </a:cubicBezTo>
                        <a:cubicBezTo>
                          <a:pt x="18196" y="77564"/>
                          <a:pt x="852" y="60220"/>
                          <a:pt x="852" y="38826"/>
                        </a:cubicBezTo>
                        <a:cubicBezTo>
                          <a:pt x="852" y="17431"/>
                          <a:pt x="18196" y="87"/>
                          <a:pt x="39591" y="87"/>
                        </a:cubicBezTo>
                        <a:cubicBezTo>
                          <a:pt x="60985" y="87"/>
                          <a:pt x="78329" y="17431"/>
                          <a:pt x="78329" y="38826"/>
                        </a:cubicBezTo>
                        <a:close/>
                      </a:path>
                    </a:pathLst>
                  </a:custGeom>
                  <a:solidFill>
                    <a:srgbClr val="434343"/>
                  </a:solidFill>
                  <a:ln w="1840" cap="flat">
                    <a:noFill/>
                    <a:prstDash val="solid"/>
                    <a:miter/>
                  </a:ln>
                </p:spPr>
                <p:txBody>
                  <a:bodyPr rtlCol="0" anchor="ctr"/>
                  <a:lstStyle/>
                  <a:p>
                    <a:endParaRPr lang="zh-CN" altLang="en-US"/>
                  </a:p>
                </p:txBody>
              </p:sp>
              <p:grpSp>
                <p:nvGrpSpPr>
                  <p:cNvPr id="29" name="Group 28">
                    <a:extLst>
                      <a:ext uri="{FF2B5EF4-FFF2-40B4-BE49-F238E27FC236}">
                        <a16:creationId xmlns:a16="http://schemas.microsoft.com/office/drawing/2014/main" id="{36D35815-BE71-4B48-B691-89DFBFF24EC3}"/>
                      </a:ext>
                    </a:extLst>
                  </p:cNvPr>
                  <p:cNvGrpSpPr/>
                  <p:nvPr/>
                </p:nvGrpSpPr>
                <p:grpSpPr>
                  <a:xfrm>
                    <a:off x="6331198" y="1309234"/>
                    <a:ext cx="40583" cy="40583"/>
                    <a:chOff x="6331198" y="1309234"/>
                    <a:chExt cx="40583" cy="40583"/>
                  </a:xfrm>
                </p:grpSpPr>
                <p:sp>
                  <p:nvSpPr>
                    <p:cNvPr id="33" name="Freeform: Shape 32">
                      <a:extLst>
                        <a:ext uri="{FF2B5EF4-FFF2-40B4-BE49-F238E27FC236}">
                          <a16:creationId xmlns:a16="http://schemas.microsoft.com/office/drawing/2014/main" id="{3C7A0E03-7DF9-49B0-9F48-A7CD6D1F76B7}"/>
                        </a:ext>
                      </a:extLst>
                    </p:cNvPr>
                    <p:cNvSpPr/>
                    <p:nvPr/>
                  </p:nvSpPr>
                  <p:spPr>
                    <a:xfrm>
                      <a:off x="6331198" y="1309234"/>
                      <a:ext cx="40583" cy="40583"/>
                    </a:xfrm>
                    <a:custGeom>
                      <a:avLst/>
                      <a:gdLst>
                        <a:gd name="connsiteX0" fmla="*/ 41435 w 40583"/>
                        <a:gd name="connsiteY0" fmla="*/ 20379 h 40583"/>
                        <a:gd name="connsiteX1" fmla="*/ 21144 w 40583"/>
                        <a:gd name="connsiteY1" fmla="*/ 40670 h 40583"/>
                        <a:gd name="connsiteX2" fmla="*/ 852 w 40583"/>
                        <a:gd name="connsiteY2" fmla="*/ 20379 h 40583"/>
                        <a:gd name="connsiteX3" fmla="*/ 21144 w 40583"/>
                        <a:gd name="connsiteY3" fmla="*/ 87 h 40583"/>
                        <a:gd name="connsiteX4" fmla="*/ 41435 w 40583"/>
                        <a:gd name="connsiteY4" fmla="*/ 20379 h 4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3" h="40583">
                          <a:moveTo>
                            <a:pt x="41435" y="20379"/>
                          </a:moveTo>
                          <a:cubicBezTo>
                            <a:pt x="41435" y="31585"/>
                            <a:pt x="32350" y="40670"/>
                            <a:pt x="21144" y="40670"/>
                          </a:cubicBezTo>
                          <a:cubicBezTo>
                            <a:pt x="9937" y="40670"/>
                            <a:pt x="852" y="31585"/>
                            <a:pt x="852" y="20379"/>
                          </a:cubicBezTo>
                          <a:cubicBezTo>
                            <a:pt x="852" y="9172"/>
                            <a:pt x="9937" y="87"/>
                            <a:pt x="21144" y="87"/>
                          </a:cubicBezTo>
                          <a:cubicBezTo>
                            <a:pt x="32350" y="87"/>
                            <a:pt x="41435" y="9172"/>
                            <a:pt x="41435" y="20379"/>
                          </a:cubicBezTo>
                          <a:close/>
                        </a:path>
                      </a:pathLst>
                    </a:custGeom>
                    <a:solidFill>
                      <a:srgbClr val="000000"/>
                    </a:solidFill>
                    <a:ln w="1840" cap="flat">
                      <a:noFill/>
                      <a:prstDash val="solid"/>
                      <a:miter/>
                    </a:ln>
                  </p:spPr>
                  <p:txBody>
                    <a:bodyPr rtlCol="0" anchor="ctr"/>
                    <a:lstStyle/>
                    <a:p>
                      <a:endParaRPr lang="zh-CN" altLang="en-US"/>
                    </a:p>
                  </p:txBody>
                </p:sp>
                <p:sp>
                  <p:nvSpPr>
                    <p:cNvPr id="34" name="Freeform: Shape 33">
                      <a:extLst>
                        <a:ext uri="{FF2B5EF4-FFF2-40B4-BE49-F238E27FC236}">
                          <a16:creationId xmlns:a16="http://schemas.microsoft.com/office/drawing/2014/main" id="{F8D1BA74-A441-444F-8BA7-9438F7AEB8BA}"/>
                        </a:ext>
                      </a:extLst>
                    </p:cNvPr>
                    <p:cNvSpPr/>
                    <p:nvPr/>
                  </p:nvSpPr>
                  <p:spPr>
                    <a:xfrm>
                      <a:off x="6331198" y="1309234"/>
                      <a:ext cx="40583" cy="40583"/>
                    </a:xfrm>
                    <a:custGeom>
                      <a:avLst/>
                      <a:gdLst>
                        <a:gd name="connsiteX0" fmla="*/ 41435 w 40583"/>
                        <a:gd name="connsiteY0" fmla="*/ 20379 h 40583"/>
                        <a:gd name="connsiteX1" fmla="*/ 21144 w 40583"/>
                        <a:gd name="connsiteY1" fmla="*/ 40670 h 40583"/>
                        <a:gd name="connsiteX2" fmla="*/ 852 w 40583"/>
                        <a:gd name="connsiteY2" fmla="*/ 20379 h 40583"/>
                        <a:gd name="connsiteX3" fmla="*/ 21144 w 40583"/>
                        <a:gd name="connsiteY3" fmla="*/ 87 h 40583"/>
                        <a:gd name="connsiteX4" fmla="*/ 41435 w 40583"/>
                        <a:gd name="connsiteY4" fmla="*/ 20379 h 4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3" h="40583">
                          <a:moveTo>
                            <a:pt x="41435" y="20379"/>
                          </a:moveTo>
                          <a:cubicBezTo>
                            <a:pt x="41435" y="31585"/>
                            <a:pt x="32350" y="40670"/>
                            <a:pt x="21144" y="40670"/>
                          </a:cubicBezTo>
                          <a:cubicBezTo>
                            <a:pt x="9937" y="40670"/>
                            <a:pt x="852" y="31585"/>
                            <a:pt x="852" y="20379"/>
                          </a:cubicBezTo>
                          <a:cubicBezTo>
                            <a:pt x="852" y="9172"/>
                            <a:pt x="9937" y="87"/>
                            <a:pt x="21144" y="87"/>
                          </a:cubicBezTo>
                          <a:cubicBezTo>
                            <a:pt x="32350" y="87"/>
                            <a:pt x="41435" y="9172"/>
                            <a:pt x="41435" y="20379"/>
                          </a:cubicBezTo>
                          <a:close/>
                        </a:path>
                      </a:pathLst>
                    </a:custGeom>
                    <a:solidFill>
                      <a:srgbClr val="2A4893"/>
                    </a:solidFill>
                    <a:ln w="1840" cap="flat">
                      <a:noFill/>
                      <a:prstDash val="solid"/>
                      <a:miter/>
                    </a:ln>
                  </p:spPr>
                  <p:txBody>
                    <a:bodyPr rtlCol="0" anchor="ctr"/>
                    <a:lstStyle/>
                    <a:p>
                      <a:endParaRPr lang="zh-CN" altLang="en-US"/>
                    </a:p>
                  </p:txBody>
                </p:sp>
              </p:grpSp>
              <p:sp>
                <p:nvSpPr>
                  <p:cNvPr id="30" name="Freeform: Shape 29">
                    <a:extLst>
                      <a:ext uri="{FF2B5EF4-FFF2-40B4-BE49-F238E27FC236}">
                        <a16:creationId xmlns:a16="http://schemas.microsoft.com/office/drawing/2014/main" id="{923F97CF-00A4-4EEC-BE01-317AB947095D}"/>
                      </a:ext>
                    </a:extLst>
                  </p:cNvPr>
                  <p:cNvSpPr/>
                  <p:nvPr/>
                </p:nvSpPr>
                <p:spPr>
                  <a:xfrm>
                    <a:off x="6328425" y="1309261"/>
                    <a:ext cx="13877" cy="33223"/>
                  </a:xfrm>
                  <a:custGeom>
                    <a:avLst/>
                    <a:gdLst>
                      <a:gd name="connsiteX0" fmla="*/ 10266 w 13877"/>
                      <a:gd name="connsiteY0" fmla="*/ 14079 h 33223"/>
                      <a:gd name="connsiteX1" fmla="*/ 13402 w 13877"/>
                      <a:gd name="connsiteY1" fmla="*/ 428 h 33223"/>
                      <a:gd name="connsiteX2" fmla="*/ 3072 w 13877"/>
                      <a:gd name="connsiteY2" fmla="*/ 13157 h 33223"/>
                      <a:gd name="connsiteX3" fmla="*/ 7499 w 13877"/>
                      <a:gd name="connsiteY3" fmla="*/ 33264 h 33223"/>
                      <a:gd name="connsiteX4" fmla="*/ 10266 w 13877"/>
                      <a:gd name="connsiteY4" fmla="*/ 14079 h 3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7" h="33223">
                        <a:moveTo>
                          <a:pt x="10266" y="14079"/>
                        </a:moveTo>
                        <a:cubicBezTo>
                          <a:pt x="12111" y="6885"/>
                          <a:pt x="17092" y="1351"/>
                          <a:pt x="13402" y="428"/>
                        </a:cubicBezTo>
                        <a:cubicBezTo>
                          <a:pt x="9713" y="-494"/>
                          <a:pt x="8606" y="-494"/>
                          <a:pt x="3072" y="13157"/>
                        </a:cubicBezTo>
                        <a:cubicBezTo>
                          <a:pt x="-2462" y="26807"/>
                          <a:pt x="3626" y="32342"/>
                          <a:pt x="7499" y="33264"/>
                        </a:cubicBezTo>
                        <a:cubicBezTo>
                          <a:pt x="11373" y="34186"/>
                          <a:pt x="8422" y="21273"/>
                          <a:pt x="10266" y="14079"/>
                        </a:cubicBezTo>
                        <a:close/>
                      </a:path>
                    </a:pathLst>
                  </a:custGeom>
                  <a:solidFill>
                    <a:srgbClr val="3E89CC"/>
                  </a:solidFill>
                  <a:ln w="1840" cap="flat">
                    <a:noFill/>
                    <a:prstDash val="solid"/>
                    <a:miter/>
                  </a:ln>
                </p:spPr>
                <p:txBody>
                  <a:bodyPr rtlCol="0" anchor="ctr"/>
                  <a:lstStyle/>
                  <a:p>
                    <a:endParaRPr lang="zh-CN" altLang="en-US"/>
                  </a:p>
                </p:txBody>
              </p:sp>
              <p:sp>
                <p:nvSpPr>
                  <p:cNvPr id="31" name="Freeform: Shape 30">
                    <a:extLst>
                      <a:ext uri="{FF2B5EF4-FFF2-40B4-BE49-F238E27FC236}">
                        <a16:creationId xmlns:a16="http://schemas.microsoft.com/office/drawing/2014/main" id="{4FDFFFE8-7AF1-45DA-9F9D-CCD9B1D1CF82}"/>
                      </a:ext>
                    </a:extLst>
                  </p:cNvPr>
                  <p:cNvSpPr/>
                  <p:nvPr/>
                </p:nvSpPr>
                <p:spPr>
                  <a:xfrm>
                    <a:off x="6355179" y="1309234"/>
                    <a:ext cx="23981" cy="31359"/>
                  </a:xfrm>
                  <a:custGeom>
                    <a:avLst/>
                    <a:gdLst>
                      <a:gd name="connsiteX0" fmla="*/ 24833 w 23981"/>
                      <a:gd name="connsiteY0" fmla="*/ 15767 h 31359"/>
                      <a:gd name="connsiteX1" fmla="*/ 12843 w 23981"/>
                      <a:gd name="connsiteY1" fmla="*/ 31447 h 31359"/>
                      <a:gd name="connsiteX2" fmla="*/ 852 w 23981"/>
                      <a:gd name="connsiteY2" fmla="*/ 15767 h 31359"/>
                      <a:gd name="connsiteX3" fmla="*/ 12843 w 23981"/>
                      <a:gd name="connsiteY3" fmla="*/ 87 h 31359"/>
                      <a:gd name="connsiteX4" fmla="*/ 24833 w 23981"/>
                      <a:gd name="connsiteY4" fmla="*/ 15767 h 31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1" h="31359">
                        <a:moveTo>
                          <a:pt x="24833" y="15767"/>
                        </a:moveTo>
                        <a:cubicBezTo>
                          <a:pt x="24833" y="24427"/>
                          <a:pt x="19465" y="31447"/>
                          <a:pt x="12843" y="31447"/>
                        </a:cubicBezTo>
                        <a:cubicBezTo>
                          <a:pt x="6220" y="31447"/>
                          <a:pt x="852" y="24427"/>
                          <a:pt x="852" y="15767"/>
                        </a:cubicBezTo>
                        <a:cubicBezTo>
                          <a:pt x="852" y="7107"/>
                          <a:pt x="6220" y="87"/>
                          <a:pt x="12843" y="87"/>
                        </a:cubicBezTo>
                        <a:cubicBezTo>
                          <a:pt x="19465" y="87"/>
                          <a:pt x="24833" y="7107"/>
                          <a:pt x="24833" y="15767"/>
                        </a:cubicBezTo>
                        <a:close/>
                      </a:path>
                    </a:pathLst>
                  </a:custGeom>
                  <a:solidFill>
                    <a:srgbClr val="1C5894"/>
                  </a:solidFill>
                  <a:ln w="1840" cap="flat">
                    <a:noFill/>
                    <a:prstDash val="solid"/>
                    <a:miter/>
                  </a:ln>
                </p:spPr>
                <p:txBody>
                  <a:bodyPr rtlCol="0" anchor="ctr"/>
                  <a:lstStyle/>
                  <a:p>
                    <a:endParaRPr lang="zh-CN" altLang="en-US"/>
                  </a:p>
                </p:txBody>
              </p:sp>
              <p:sp>
                <p:nvSpPr>
                  <p:cNvPr id="32" name="Freeform: Shape 31">
                    <a:extLst>
                      <a:ext uri="{FF2B5EF4-FFF2-40B4-BE49-F238E27FC236}">
                        <a16:creationId xmlns:a16="http://schemas.microsoft.com/office/drawing/2014/main" id="{F1376EBA-7068-4ED3-B0DC-AC1C698FB128}"/>
                      </a:ext>
                    </a:extLst>
                  </p:cNvPr>
                  <p:cNvSpPr/>
                  <p:nvPr/>
                </p:nvSpPr>
                <p:spPr>
                  <a:xfrm rot="-959840">
                    <a:off x="6337479" y="1334149"/>
                    <a:ext cx="36156" cy="23612"/>
                  </a:xfrm>
                  <a:custGeom>
                    <a:avLst/>
                    <a:gdLst>
                      <a:gd name="connsiteX0" fmla="*/ 37009 w 36156"/>
                      <a:gd name="connsiteY0" fmla="*/ 11893 h 23612"/>
                      <a:gd name="connsiteX1" fmla="*/ 18930 w 36156"/>
                      <a:gd name="connsiteY1" fmla="*/ 23700 h 23612"/>
                      <a:gd name="connsiteX2" fmla="*/ 852 w 36156"/>
                      <a:gd name="connsiteY2" fmla="*/ 11893 h 23612"/>
                      <a:gd name="connsiteX3" fmla="*/ 18930 w 36156"/>
                      <a:gd name="connsiteY3" fmla="*/ 87 h 23612"/>
                      <a:gd name="connsiteX4" fmla="*/ 37009 w 36156"/>
                      <a:gd name="connsiteY4" fmla="*/ 11893 h 23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56" h="23612">
                        <a:moveTo>
                          <a:pt x="37009" y="11893"/>
                        </a:moveTo>
                        <a:cubicBezTo>
                          <a:pt x="37009" y="18414"/>
                          <a:pt x="28915" y="23700"/>
                          <a:pt x="18930" y="23700"/>
                        </a:cubicBezTo>
                        <a:cubicBezTo>
                          <a:pt x="8946" y="23700"/>
                          <a:pt x="852" y="18414"/>
                          <a:pt x="852" y="11893"/>
                        </a:cubicBezTo>
                        <a:cubicBezTo>
                          <a:pt x="852" y="5373"/>
                          <a:pt x="8946" y="87"/>
                          <a:pt x="18930" y="87"/>
                        </a:cubicBezTo>
                        <a:cubicBezTo>
                          <a:pt x="28915" y="87"/>
                          <a:pt x="37009" y="5373"/>
                          <a:pt x="37009" y="11893"/>
                        </a:cubicBezTo>
                        <a:close/>
                      </a:path>
                    </a:pathLst>
                  </a:custGeom>
                  <a:solidFill>
                    <a:srgbClr val="0A152B"/>
                  </a:solidFill>
                  <a:ln w="1840" cap="flat">
                    <a:noFill/>
                    <a:prstDash val="solid"/>
                    <a:miter/>
                  </a:ln>
                </p:spPr>
                <p:txBody>
                  <a:bodyPr rtlCol="0" anchor="ctr"/>
                  <a:lstStyle/>
                  <a:p>
                    <a:endParaRPr lang="zh-CN" altLang="en-US"/>
                  </a:p>
                </p:txBody>
              </p:sp>
            </p:grpSp>
            <p:sp>
              <p:nvSpPr>
                <p:cNvPr id="27" name="Oval 26">
                  <a:extLst>
                    <a:ext uri="{FF2B5EF4-FFF2-40B4-BE49-F238E27FC236}">
                      <a16:creationId xmlns:a16="http://schemas.microsoft.com/office/drawing/2014/main" id="{F617E552-B0D8-44A3-9D6C-1C4D98853C53}"/>
                    </a:ext>
                  </a:extLst>
                </p:cNvPr>
                <p:cNvSpPr/>
                <p:nvPr/>
              </p:nvSpPr>
              <p:spPr>
                <a:xfrm>
                  <a:off x="4120979" y="6276559"/>
                  <a:ext cx="3950043" cy="206381"/>
                </a:xfrm>
                <a:prstGeom prst="ellipse">
                  <a:avLst/>
                </a:prstGeom>
                <a:solidFill>
                  <a:schemeClr val="tx1">
                    <a:lumMod val="90000"/>
                    <a:lumOff val="10000"/>
                    <a:alpha val="50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Freeform: Shape 4">
                <a:extLst>
                  <a:ext uri="{FF2B5EF4-FFF2-40B4-BE49-F238E27FC236}">
                    <a16:creationId xmlns:a16="http://schemas.microsoft.com/office/drawing/2014/main" id="{81F87F7F-8BB2-40FD-B319-6E82FA584A35}"/>
                  </a:ext>
                </a:extLst>
              </p:cNvPr>
              <p:cNvSpPr/>
              <p:nvPr/>
            </p:nvSpPr>
            <p:spPr>
              <a:xfrm>
                <a:off x="4951553" y="1274185"/>
                <a:ext cx="2290370" cy="4958166"/>
              </a:xfrm>
              <a:custGeom>
                <a:avLst/>
                <a:gdLst>
                  <a:gd name="connsiteX0" fmla="*/ 531201 w 2290370"/>
                  <a:gd name="connsiteY0" fmla="*/ 78 h 4958166"/>
                  <a:gd name="connsiteX1" fmla="*/ 564406 w 2290370"/>
                  <a:gd name="connsiteY1" fmla="*/ 33282 h 4958166"/>
                  <a:gd name="connsiteX2" fmla="*/ 580639 w 2290370"/>
                  <a:gd name="connsiteY2" fmla="*/ 107439 h 4958166"/>
                  <a:gd name="connsiteX3" fmla="*/ 626572 w 2290370"/>
                  <a:gd name="connsiteY3" fmla="*/ 153372 h 4958166"/>
                  <a:gd name="connsiteX4" fmla="*/ 711981 w 2290370"/>
                  <a:gd name="connsiteY4" fmla="*/ 169605 h 4958166"/>
                  <a:gd name="connsiteX5" fmla="*/ 711981 w 2290370"/>
                  <a:gd name="connsiteY5" fmla="*/ 169605 h 4958166"/>
                  <a:gd name="connsiteX6" fmla="*/ 1578618 w 2290370"/>
                  <a:gd name="connsiteY6" fmla="*/ 169605 h 4958166"/>
                  <a:gd name="connsiteX7" fmla="*/ 1664027 w 2290370"/>
                  <a:gd name="connsiteY7" fmla="*/ 153372 h 4958166"/>
                  <a:gd name="connsiteX8" fmla="*/ 1709960 w 2290370"/>
                  <a:gd name="connsiteY8" fmla="*/ 107439 h 4958166"/>
                  <a:gd name="connsiteX9" fmla="*/ 1726193 w 2290370"/>
                  <a:gd name="connsiteY9" fmla="*/ 33282 h 4958166"/>
                  <a:gd name="connsiteX10" fmla="*/ 1759398 w 2290370"/>
                  <a:gd name="connsiteY10" fmla="*/ 78 h 4958166"/>
                  <a:gd name="connsiteX11" fmla="*/ 1759398 w 2290370"/>
                  <a:gd name="connsiteY11" fmla="*/ 78 h 4958166"/>
                  <a:gd name="connsiteX12" fmla="*/ 2013965 w 2290370"/>
                  <a:gd name="connsiteY12" fmla="*/ 78 h 4958166"/>
                  <a:gd name="connsiteX13" fmla="*/ 2180172 w 2290370"/>
                  <a:gd name="connsiteY13" fmla="*/ 28855 h 4958166"/>
                  <a:gd name="connsiteX14" fmla="*/ 2261708 w 2290370"/>
                  <a:gd name="connsiteY14" fmla="*/ 110391 h 4958166"/>
                  <a:gd name="connsiteX15" fmla="*/ 2290485 w 2290370"/>
                  <a:gd name="connsiteY15" fmla="*/ 276597 h 4958166"/>
                  <a:gd name="connsiteX16" fmla="*/ 2290485 w 2290370"/>
                  <a:gd name="connsiteY16" fmla="*/ 4681725 h 4958166"/>
                  <a:gd name="connsiteX17" fmla="*/ 2261708 w 2290370"/>
                  <a:gd name="connsiteY17" fmla="*/ 4847932 h 4958166"/>
                  <a:gd name="connsiteX18" fmla="*/ 2180172 w 2290370"/>
                  <a:gd name="connsiteY18" fmla="*/ 4929467 h 4958166"/>
                  <a:gd name="connsiteX19" fmla="*/ 2013965 w 2290370"/>
                  <a:gd name="connsiteY19" fmla="*/ 4958244 h 4958166"/>
                  <a:gd name="connsiteX20" fmla="*/ 276633 w 2290370"/>
                  <a:gd name="connsiteY20" fmla="*/ 4958244 h 4958166"/>
                  <a:gd name="connsiteX21" fmla="*/ 110427 w 2290370"/>
                  <a:gd name="connsiteY21" fmla="*/ 4929467 h 4958166"/>
                  <a:gd name="connsiteX22" fmla="*/ 28891 w 2290370"/>
                  <a:gd name="connsiteY22" fmla="*/ 4847932 h 4958166"/>
                  <a:gd name="connsiteX23" fmla="*/ 114 w 2290370"/>
                  <a:gd name="connsiteY23" fmla="*/ 4681725 h 4958166"/>
                  <a:gd name="connsiteX24" fmla="*/ 114 w 2290370"/>
                  <a:gd name="connsiteY24" fmla="*/ 276782 h 4958166"/>
                  <a:gd name="connsiteX25" fmla="*/ 28891 w 2290370"/>
                  <a:gd name="connsiteY25" fmla="*/ 110575 h 4958166"/>
                  <a:gd name="connsiteX26" fmla="*/ 110427 w 2290370"/>
                  <a:gd name="connsiteY26" fmla="*/ 29040 h 4958166"/>
                  <a:gd name="connsiteX27" fmla="*/ 276633 w 2290370"/>
                  <a:gd name="connsiteY27" fmla="*/ 78 h 4958166"/>
                  <a:gd name="connsiteX28" fmla="*/ 531201 w 2290370"/>
                  <a:gd name="connsiteY28" fmla="*/ 78 h 495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90370" h="4958166">
                    <a:moveTo>
                      <a:pt x="531201" y="78"/>
                    </a:moveTo>
                    <a:cubicBezTo>
                      <a:pt x="549464" y="78"/>
                      <a:pt x="563852" y="15020"/>
                      <a:pt x="564406" y="33282"/>
                    </a:cubicBezTo>
                    <a:cubicBezTo>
                      <a:pt x="565328" y="69992"/>
                      <a:pt x="571046" y="89361"/>
                      <a:pt x="580639" y="107439"/>
                    </a:cubicBezTo>
                    <a:cubicBezTo>
                      <a:pt x="591338" y="127362"/>
                      <a:pt x="606834" y="142857"/>
                      <a:pt x="626572" y="153372"/>
                    </a:cubicBezTo>
                    <a:cubicBezTo>
                      <a:pt x="646494" y="164071"/>
                      <a:pt x="667708" y="169605"/>
                      <a:pt x="711981" y="169605"/>
                    </a:cubicBezTo>
                    <a:lnTo>
                      <a:pt x="711981" y="169605"/>
                    </a:lnTo>
                    <a:lnTo>
                      <a:pt x="1578618" y="169605"/>
                    </a:lnTo>
                    <a:cubicBezTo>
                      <a:pt x="1622890" y="169605"/>
                      <a:pt x="1644289" y="163887"/>
                      <a:pt x="1664027" y="153372"/>
                    </a:cubicBezTo>
                    <a:cubicBezTo>
                      <a:pt x="1683950" y="142673"/>
                      <a:pt x="1699445" y="127177"/>
                      <a:pt x="1709960" y="107439"/>
                    </a:cubicBezTo>
                    <a:cubicBezTo>
                      <a:pt x="1719552" y="89361"/>
                      <a:pt x="1725086" y="69992"/>
                      <a:pt x="1726193" y="33282"/>
                    </a:cubicBezTo>
                    <a:cubicBezTo>
                      <a:pt x="1726747" y="15020"/>
                      <a:pt x="1741135" y="78"/>
                      <a:pt x="1759398" y="78"/>
                    </a:cubicBezTo>
                    <a:lnTo>
                      <a:pt x="1759398" y="78"/>
                    </a:lnTo>
                    <a:lnTo>
                      <a:pt x="2013965" y="78"/>
                    </a:lnTo>
                    <a:cubicBezTo>
                      <a:pt x="2110258" y="78"/>
                      <a:pt x="2145123" y="10039"/>
                      <a:pt x="2180172" y="28855"/>
                    </a:cubicBezTo>
                    <a:cubicBezTo>
                      <a:pt x="2215221" y="47671"/>
                      <a:pt x="2242892" y="75341"/>
                      <a:pt x="2261708" y="110391"/>
                    </a:cubicBezTo>
                    <a:cubicBezTo>
                      <a:pt x="2280524" y="145624"/>
                      <a:pt x="2290485" y="180489"/>
                      <a:pt x="2290485" y="276597"/>
                    </a:cubicBezTo>
                    <a:lnTo>
                      <a:pt x="2290485" y="4681725"/>
                    </a:lnTo>
                    <a:cubicBezTo>
                      <a:pt x="2290485" y="4778018"/>
                      <a:pt x="2280524" y="4812883"/>
                      <a:pt x="2261708" y="4847932"/>
                    </a:cubicBezTo>
                    <a:cubicBezTo>
                      <a:pt x="2242892" y="4883165"/>
                      <a:pt x="2215221" y="4910651"/>
                      <a:pt x="2180172" y="4929467"/>
                    </a:cubicBezTo>
                    <a:cubicBezTo>
                      <a:pt x="2144939" y="4948283"/>
                      <a:pt x="2110074" y="4958244"/>
                      <a:pt x="2013965" y="4958244"/>
                    </a:cubicBezTo>
                    <a:lnTo>
                      <a:pt x="276633" y="4958244"/>
                    </a:lnTo>
                    <a:cubicBezTo>
                      <a:pt x="180341" y="4958244"/>
                      <a:pt x="145476" y="4948283"/>
                      <a:pt x="110427" y="4929467"/>
                    </a:cubicBezTo>
                    <a:cubicBezTo>
                      <a:pt x="75193" y="4910651"/>
                      <a:pt x="47707" y="4882981"/>
                      <a:pt x="28891" y="4847932"/>
                    </a:cubicBezTo>
                    <a:cubicBezTo>
                      <a:pt x="10075" y="4812883"/>
                      <a:pt x="114" y="4777833"/>
                      <a:pt x="114" y="4681725"/>
                    </a:cubicBezTo>
                    <a:lnTo>
                      <a:pt x="114" y="276782"/>
                    </a:lnTo>
                    <a:cubicBezTo>
                      <a:pt x="114" y="180489"/>
                      <a:pt x="10075" y="145624"/>
                      <a:pt x="28891" y="110575"/>
                    </a:cubicBezTo>
                    <a:cubicBezTo>
                      <a:pt x="47707" y="75526"/>
                      <a:pt x="75377" y="47856"/>
                      <a:pt x="110427" y="29040"/>
                    </a:cubicBezTo>
                    <a:cubicBezTo>
                      <a:pt x="145476" y="10224"/>
                      <a:pt x="180341" y="78"/>
                      <a:pt x="276633" y="78"/>
                    </a:cubicBezTo>
                    <a:lnTo>
                      <a:pt x="531201" y="78"/>
                    </a:lnTo>
                    <a:close/>
                  </a:path>
                </a:pathLst>
              </a:custGeom>
              <a:blipFill rotWithShape="0">
                <a:blip r:embed="rId3"/>
                <a:srcRect/>
                <a:stretch>
                  <a:fillRect l="-112600" r="-11260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grpSp>
        <p:grpSp>
          <p:nvGrpSpPr>
            <p:cNvPr id="77" name="Group 76">
              <a:extLst>
                <a:ext uri="{FF2B5EF4-FFF2-40B4-BE49-F238E27FC236}">
                  <a16:creationId xmlns:a16="http://schemas.microsoft.com/office/drawing/2014/main" id="{978D50AB-A9FC-421E-BE0B-AFCEA942FD29}"/>
                </a:ext>
              </a:extLst>
            </p:cNvPr>
            <p:cNvGrpSpPr/>
            <p:nvPr/>
          </p:nvGrpSpPr>
          <p:grpSpPr>
            <a:xfrm>
              <a:off x="4148757" y="1887488"/>
              <a:ext cx="2001232" cy="1349663"/>
              <a:chOff x="4425744" y="1962755"/>
              <a:chExt cx="2001232" cy="1349663"/>
            </a:xfrm>
          </p:grpSpPr>
          <p:sp>
            <p:nvSpPr>
              <p:cNvPr id="60" name="TextBox 59">
                <a:extLst>
                  <a:ext uri="{FF2B5EF4-FFF2-40B4-BE49-F238E27FC236}">
                    <a16:creationId xmlns:a16="http://schemas.microsoft.com/office/drawing/2014/main" id="{444B47FC-552B-4E58-B0FC-E8514C09F091}"/>
                  </a:ext>
                </a:extLst>
              </p:cNvPr>
              <p:cNvSpPr txBox="1"/>
              <p:nvPr/>
            </p:nvSpPr>
            <p:spPr>
              <a:xfrm>
                <a:off x="4425744" y="2543650"/>
                <a:ext cx="1979213" cy="307777"/>
              </a:xfrm>
              <a:prstGeom prst="rect">
                <a:avLst/>
              </a:prstGeom>
              <a:noFill/>
              <a:ln>
                <a:noFill/>
              </a:ln>
            </p:spPr>
            <p:txBody>
              <a:bodyPr wrap="none" lIns="91440" tIns="45720" rIns="91440" bIns="45720" anchor="b" anchorCtr="0">
                <a:normAutofit fontScale="92500" lnSpcReduction="10000"/>
              </a:bodyPr>
              <a:lstStyle/>
              <a:p>
                <a:pPr>
                  <a:lnSpc>
                    <a:spcPct val="100000"/>
                  </a:lnSpc>
                  <a:buSzPct val="25000"/>
                </a:pPr>
                <a:r>
                  <a:rPr lang="zh-CN" altLang="en-US" sz="1600" b="1" dirty="0"/>
                  <a:t>创新的教学模式</a:t>
                </a:r>
              </a:p>
            </p:txBody>
          </p:sp>
          <p:sp>
            <p:nvSpPr>
              <p:cNvPr id="61" name="TextBox 60">
                <a:extLst>
                  <a:ext uri="{FF2B5EF4-FFF2-40B4-BE49-F238E27FC236}">
                    <a16:creationId xmlns:a16="http://schemas.microsoft.com/office/drawing/2014/main" id="{94B62876-0EF4-4A8A-9BDF-2637F7962C00}"/>
                  </a:ext>
                </a:extLst>
              </p:cNvPr>
              <p:cNvSpPr txBox="1"/>
              <p:nvPr/>
            </p:nvSpPr>
            <p:spPr>
              <a:xfrm>
                <a:off x="4447763" y="2795995"/>
                <a:ext cx="1979213" cy="5164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提供新的教学理论和实践模式</a:t>
                </a:r>
                <a:endParaRPr kumimoji="0" lang="en-US" altLang="zh-CN" sz="1100" b="0" i="0" u="none" strike="noStrike" kern="1200" cap="none" spc="0" normalizeH="0" baseline="0" noProof="0" dirty="0">
                  <a:ln>
                    <a:noFill/>
                  </a:ln>
                  <a:effectLst/>
                  <a:uLnTx/>
                  <a:uFillTx/>
                </a:endParaRPr>
              </a:p>
            </p:txBody>
          </p:sp>
          <p:grpSp>
            <p:nvGrpSpPr>
              <p:cNvPr id="62" name="Group 61">
                <a:extLst>
                  <a:ext uri="{FF2B5EF4-FFF2-40B4-BE49-F238E27FC236}">
                    <a16:creationId xmlns:a16="http://schemas.microsoft.com/office/drawing/2014/main" id="{06BC2D56-0D0B-4BD0-BABB-D4DAABE0E6D6}"/>
                  </a:ext>
                </a:extLst>
              </p:cNvPr>
              <p:cNvGrpSpPr/>
              <p:nvPr/>
            </p:nvGrpSpPr>
            <p:grpSpPr>
              <a:xfrm>
                <a:off x="4535874" y="1962755"/>
                <a:ext cx="410200" cy="410198"/>
                <a:chOff x="3526795" y="4024421"/>
                <a:chExt cx="410200" cy="410198"/>
              </a:xfrm>
            </p:grpSpPr>
            <p:sp>
              <p:nvSpPr>
                <p:cNvPr id="63" name="Rectangle 62">
                  <a:extLst>
                    <a:ext uri="{FF2B5EF4-FFF2-40B4-BE49-F238E27FC236}">
                      <a16:creationId xmlns:a16="http://schemas.microsoft.com/office/drawing/2014/main" id="{C25EB9CC-5F89-4E30-B23E-18135552EE4D}"/>
                    </a:ext>
                  </a:extLst>
                </p:cNvPr>
                <p:cNvSpPr/>
                <p:nvPr/>
              </p:nvSpPr>
              <p:spPr>
                <a:xfrm>
                  <a:off x="3526795" y="4024421"/>
                  <a:ext cx="410200" cy="410198"/>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4" name="Freeform: Shape 63">
                  <a:extLst>
                    <a:ext uri="{FF2B5EF4-FFF2-40B4-BE49-F238E27FC236}">
                      <a16:creationId xmlns:a16="http://schemas.microsoft.com/office/drawing/2014/main" id="{6A00C2CC-9985-4D8C-A248-1E2523D9DC1E}"/>
                    </a:ext>
                  </a:extLst>
                </p:cNvPr>
                <p:cNvSpPr/>
                <p:nvPr/>
              </p:nvSpPr>
              <p:spPr>
                <a:xfrm>
                  <a:off x="3642895" y="4162770"/>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78" name="Group 77">
              <a:extLst>
                <a:ext uri="{FF2B5EF4-FFF2-40B4-BE49-F238E27FC236}">
                  <a16:creationId xmlns:a16="http://schemas.microsoft.com/office/drawing/2014/main" id="{EBBBB039-D1B4-496D-8E6E-682998A218A0}"/>
                </a:ext>
              </a:extLst>
            </p:cNvPr>
            <p:cNvGrpSpPr/>
            <p:nvPr/>
          </p:nvGrpSpPr>
          <p:grpSpPr>
            <a:xfrm>
              <a:off x="6835238" y="1889350"/>
              <a:ext cx="2001232" cy="1567540"/>
              <a:chOff x="6971706" y="1964617"/>
              <a:chExt cx="2001232" cy="1567540"/>
            </a:xfrm>
          </p:grpSpPr>
          <p:grpSp>
            <p:nvGrpSpPr>
              <p:cNvPr id="66" name="Group 65">
                <a:extLst>
                  <a:ext uri="{FF2B5EF4-FFF2-40B4-BE49-F238E27FC236}">
                    <a16:creationId xmlns:a16="http://schemas.microsoft.com/office/drawing/2014/main" id="{A4417E9D-CD48-43D5-A3E3-43635721DC0A}"/>
                  </a:ext>
                </a:extLst>
              </p:cNvPr>
              <p:cNvGrpSpPr/>
              <p:nvPr/>
            </p:nvGrpSpPr>
            <p:grpSpPr>
              <a:xfrm>
                <a:off x="7092912" y="1964617"/>
                <a:ext cx="410200" cy="410198"/>
                <a:chOff x="4471992" y="4024421"/>
                <a:chExt cx="410200" cy="410198"/>
              </a:xfrm>
            </p:grpSpPr>
            <p:sp>
              <p:nvSpPr>
                <p:cNvPr id="69" name="Rectangle 68">
                  <a:extLst>
                    <a:ext uri="{FF2B5EF4-FFF2-40B4-BE49-F238E27FC236}">
                      <a16:creationId xmlns:a16="http://schemas.microsoft.com/office/drawing/2014/main" id="{5E2154ED-6480-49E9-A7E6-509E844F4797}"/>
                    </a:ext>
                  </a:extLst>
                </p:cNvPr>
                <p:cNvSpPr/>
                <p:nvPr/>
              </p:nvSpPr>
              <p:spPr>
                <a:xfrm>
                  <a:off x="4471992" y="4024421"/>
                  <a:ext cx="410200" cy="410198"/>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0" name="Freeform: Shape 69">
                  <a:extLst>
                    <a:ext uri="{FF2B5EF4-FFF2-40B4-BE49-F238E27FC236}">
                      <a16:creationId xmlns:a16="http://schemas.microsoft.com/office/drawing/2014/main" id="{18079B30-A7D1-49A9-8421-0681C82FE30F}"/>
                    </a:ext>
                  </a:extLst>
                </p:cNvPr>
                <p:cNvSpPr/>
                <p:nvPr/>
              </p:nvSpPr>
              <p:spPr>
                <a:xfrm>
                  <a:off x="4595899" y="4146869"/>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67" name="TextBox 66">
                <a:extLst>
                  <a:ext uri="{FF2B5EF4-FFF2-40B4-BE49-F238E27FC236}">
                    <a16:creationId xmlns:a16="http://schemas.microsoft.com/office/drawing/2014/main" id="{DE84379D-ED87-4118-880C-F8E5BAB7EE37}"/>
                  </a:ext>
                </a:extLst>
              </p:cNvPr>
              <p:cNvSpPr txBox="1"/>
              <p:nvPr/>
            </p:nvSpPr>
            <p:spPr>
              <a:xfrm>
                <a:off x="6971706" y="2541789"/>
                <a:ext cx="1979213" cy="307777"/>
              </a:xfrm>
              <a:prstGeom prst="rect">
                <a:avLst/>
              </a:prstGeom>
              <a:noFill/>
              <a:ln>
                <a:noFill/>
              </a:ln>
            </p:spPr>
            <p:txBody>
              <a:bodyPr wrap="none" lIns="91440" tIns="45720" rIns="91440" bIns="45720" anchor="b" anchorCtr="0">
                <a:normAutofit fontScale="92500" lnSpcReduction="10000"/>
              </a:bodyPr>
              <a:lstStyle/>
              <a:p>
                <a:pPr>
                  <a:lnSpc>
                    <a:spcPct val="100000"/>
                  </a:lnSpc>
                  <a:buSzPct val="25000"/>
                </a:pPr>
                <a:r>
                  <a:rPr lang="zh-CN" altLang="en-US" sz="1600" b="1" dirty="0"/>
                  <a:t>教育培训的改进</a:t>
                </a:r>
              </a:p>
            </p:txBody>
          </p:sp>
          <p:sp>
            <p:nvSpPr>
              <p:cNvPr id="68" name="TextBox 67">
                <a:extLst>
                  <a:ext uri="{FF2B5EF4-FFF2-40B4-BE49-F238E27FC236}">
                    <a16:creationId xmlns:a16="http://schemas.microsoft.com/office/drawing/2014/main" id="{84F18548-79A0-4720-AFC8-BD955F6DD4B4}"/>
                  </a:ext>
                </a:extLst>
              </p:cNvPr>
              <p:cNvSpPr txBox="1"/>
              <p:nvPr/>
            </p:nvSpPr>
            <p:spPr>
              <a:xfrm>
                <a:off x="6993725" y="2794134"/>
                <a:ext cx="1979213" cy="7380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通过研究结果，改进教育培训的方法和手段，提高教育质量</a:t>
                </a:r>
              </a:p>
            </p:txBody>
          </p:sp>
        </p:grpSp>
        <p:grpSp>
          <p:nvGrpSpPr>
            <p:cNvPr id="79" name="Group 78">
              <a:extLst>
                <a:ext uri="{FF2B5EF4-FFF2-40B4-BE49-F238E27FC236}">
                  <a16:creationId xmlns:a16="http://schemas.microsoft.com/office/drawing/2014/main" id="{E625B1BF-7B2F-4C29-A676-2A507DFA2211}"/>
                </a:ext>
              </a:extLst>
            </p:cNvPr>
            <p:cNvGrpSpPr/>
            <p:nvPr/>
          </p:nvGrpSpPr>
          <p:grpSpPr>
            <a:xfrm>
              <a:off x="9517668" y="1891211"/>
              <a:ext cx="2001232" cy="1563817"/>
              <a:chOff x="9517668" y="1966478"/>
              <a:chExt cx="2001232" cy="1563817"/>
            </a:xfrm>
          </p:grpSpPr>
          <p:grpSp>
            <p:nvGrpSpPr>
              <p:cNvPr id="72" name="Group 71">
                <a:extLst>
                  <a:ext uri="{FF2B5EF4-FFF2-40B4-BE49-F238E27FC236}">
                    <a16:creationId xmlns:a16="http://schemas.microsoft.com/office/drawing/2014/main" id="{4181401E-6106-4F4E-A742-B4D4FDD035B3}"/>
                  </a:ext>
                </a:extLst>
              </p:cNvPr>
              <p:cNvGrpSpPr/>
              <p:nvPr/>
            </p:nvGrpSpPr>
            <p:grpSpPr>
              <a:xfrm>
                <a:off x="9639767" y="1966478"/>
                <a:ext cx="410200" cy="410198"/>
                <a:chOff x="5417189" y="4024421"/>
                <a:chExt cx="410200" cy="410198"/>
              </a:xfrm>
            </p:grpSpPr>
            <p:sp>
              <p:nvSpPr>
                <p:cNvPr id="75" name="Rectangle 74">
                  <a:extLst>
                    <a:ext uri="{FF2B5EF4-FFF2-40B4-BE49-F238E27FC236}">
                      <a16:creationId xmlns:a16="http://schemas.microsoft.com/office/drawing/2014/main" id="{78748C9B-FF66-4C79-A184-D444CC9DBC72}"/>
                    </a:ext>
                  </a:extLst>
                </p:cNvPr>
                <p:cNvSpPr/>
                <p:nvPr/>
              </p:nvSpPr>
              <p:spPr>
                <a:xfrm>
                  <a:off x="5417189" y="4024421"/>
                  <a:ext cx="410200" cy="410198"/>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6" name="Freeform: Shape 75">
                  <a:extLst>
                    <a:ext uri="{FF2B5EF4-FFF2-40B4-BE49-F238E27FC236}">
                      <a16:creationId xmlns:a16="http://schemas.microsoft.com/office/drawing/2014/main" id="{DE1F291E-169D-4A43-B88D-B8F1EA86BA6A}"/>
                    </a:ext>
                  </a:extLst>
                </p:cNvPr>
                <p:cNvSpPr/>
                <p:nvPr/>
              </p:nvSpPr>
              <p:spPr>
                <a:xfrm>
                  <a:off x="5533289" y="4158600"/>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73" name="TextBox 72">
                <a:extLst>
                  <a:ext uri="{FF2B5EF4-FFF2-40B4-BE49-F238E27FC236}">
                    <a16:creationId xmlns:a16="http://schemas.microsoft.com/office/drawing/2014/main" id="{6F5803FD-8768-40B3-BF11-75A563F99CB9}"/>
                  </a:ext>
                </a:extLst>
              </p:cNvPr>
              <p:cNvSpPr txBox="1"/>
              <p:nvPr/>
            </p:nvSpPr>
            <p:spPr>
              <a:xfrm>
                <a:off x="9517668" y="2539927"/>
                <a:ext cx="1979213" cy="307777"/>
              </a:xfrm>
              <a:prstGeom prst="rect">
                <a:avLst/>
              </a:prstGeom>
              <a:noFill/>
              <a:ln>
                <a:noFill/>
              </a:ln>
            </p:spPr>
            <p:txBody>
              <a:bodyPr wrap="none" lIns="91440" tIns="45720" rIns="91440" bIns="45720" anchor="b" anchorCtr="0">
                <a:normAutofit fontScale="92500" lnSpcReduction="10000"/>
              </a:bodyPr>
              <a:lstStyle/>
              <a:p>
                <a:pPr>
                  <a:lnSpc>
                    <a:spcPct val="100000"/>
                  </a:lnSpc>
                  <a:buSzPct val="25000"/>
                </a:pPr>
                <a:r>
                  <a:rPr lang="zh-CN" altLang="en-US" sz="1600" b="1" dirty="0"/>
                  <a:t>国际交流与合作</a:t>
                </a:r>
              </a:p>
            </p:txBody>
          </p:sp>
          <p:sp>
            <p:nvSpPr>
              <p:cNvPr id="74" name="TextBox 73">
                <a:extLst>
                  <a:ext uri="{FF2B5EF4-FFF2-40B4-BE49-F238E27FC236}">
                    <a16:creationId xmlns:a16="http://schemas.microsoft.com/office/drawing/2014/main" id="{C65FEC3F-5C9F-42EF-BD94-001FC2EFE4F5}"/>
                  </a:ext>
                </a:extLst>
              </p:cNvPr>
              <p:cNvSpPr txBox="1"/>
              <p:nvPr/>
            </p:nvSpPr>
            <p:spPr>
              <a:xfrm>
                <a:off x="9539687" y="2792272"/>
                <a:ext cx="1979213" cy="7380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为教育培训领域的学术研究人员提供合作机会，促进国际交流</a:t>
                </a:r>
              </a:p>
            </p:txBody>
          </p:sp>
        </p:grpSp>
        <p:grpSp>
          <p:nvGrpSpPr>
            <p:cNvPr id="59" name="Group 58">
              <a:extLst>
                <a:ext uri="{FF2B5EF4-FFF2-40B4-BE49-F238E27FC236}">
                  <a16:creationId xmlns:a16="http://schemas.microsoft.com/office/drawing/2014/main" id="{F1212BBF-0806-4EC6-9FFA-78A28326BAB7}"/>
                </a:ext>
              </a:extLst>
            </p:cNvPr>
            <p:cNvGrpSpPr/>
            <p:nvPr/>
          </p:nvGrpSpPr>
          <p:grpSpPr>
            <a:xfrm>
              <a:off x="4148757" y="4282825"/>
              <a:ext cx="7291258" cy="776592"/>
              <a:chOff x="4148757" y="4282825"/>
              <a:chExt cx="7291258" cy="776592"/>
            </a:xfrm>
          </p:grpSpPr>
          <p:sp>
            <p:nvSpPr>
              <p:cNvPr id="100" name="TextBox 99">
                <a:extLst>
                  <a:ext uri="{FF2B5EF4-FFF2-40B4-BE49-F238E27FC236}">
                    <a16:creationId xmlns:a16="http://schemas.microsoft.com/office/drawing/2014/main" id="{1C0AFDB6-B6FA-4D5B-959B-D3A48B7F015F}"/>
                  </a:ext>
                </a:extLst>
              </p:cNvPr>
              <p:cNvSpPr txBox="1"/>
              <p:nvPr/>
            </p:nvSpPr>
            <p:spPr>
              <a:xfrm>
                <a:off x="4148757" y="4282825"/>
                <a:ext cx="7257217" cy="461665"/>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2400" b="1" dirty="0">
                    <a:solidFill>
                      <a:schemeClr val="tx1"/>
                    </a:solidFill>
                  </a:rPr>
                  <a:t>应用前景和推广意义</a:t>
                </a:r>
              </a:p>
            </p:txBody>
          </p:sp>
          <p:sp>
            <p:nvSpPr>
              <p:cNvPr id="101" name="TextBox 100">
                <a:extLst>
                  <a:ext uri="{FF2B5EF4-FFF2-40B4-BE49-F238E27FC236}">
                    <a16:creationId xmlns:a16="http://schemas.microsoft.com/office/drawing/2014/main" id="{DD214761-8A8E-42C4-B5AE-7D85CFF7F959}"/>
                  </a:ext>
                </a:extLst>
              </p:cNvPr>
              <p:cNvSpPr txBox="1"/>
              <p:nvPr/>
            </p:nvSpPr>
            <p:spPr>
              <a:xfrm>
                <a:off x="4182798" y="4764593"/>
                <a:ext cx="7257217" cy="294824"/>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研究结果对教育培训领域具有重要的实践意义，为学生提供新的学习方法和途径。</a:t>
                </a:r>
              </a:p>
            </p:txBody>
          </p:sp>
        </p:grpSp>
      </p:grpSp>
      <p:sp>
        <p:nvSpPr>
          <p:cNvPr id="103" name="Title 102"/>
          <p:cNvSpPr>
            <a:spLocks noGrp="1"/>
          </p:cNvSpPr>
          <p:nvPr>
            <p:ph type="title"/>
          </p:nvPr>
        </p:nvSpPr>
        <p:spPr/>
        <p:txBody>
          <a:bodyPr wrap="square">
            <a:normAutofit/>
          </a:bodyPr>
          <a:lstStyle/>
          <a:p>
            <a:pPr lvl="0"/>
            <a:r>
              <a:rPr lang="en-US"/>
              <a:t>应用前景推广意义</a:t>
            </a:r>
          </a:p>
        </p:txBody>
      </p:sp>
    </p:spTree>
    <p:custDataLst>
      <p:tags r:id="rId1"/>
    </p:custDataLst>
    <p:extLst>
      <p:ext uri="{BB962C8B-B14F-4D97-AF65-F5344CB8AC3E}">
        <p14:creationId xmlns:p14="http://schemas.microsoft.com/office/powerpoint/2010/main" val="37038620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p:cNvGrpSpPr/>
          <p:nvPr/>
        </p:nvGrpSpPr>
        <p:grpSpPr>
          <a:xfrm>
            <a:off x="943428" y="1528814"/>
            <a:ext cx="10502896" cy="4036932"/>
            <a:chOff x="943428" y="1528814"/>
            <a:chExt cx="10502896" cy="4036932"/>
          </a:xfrm>
        </p:grpSpPr>
        <p:sp>
          <p:nvSpPr>
            <p:cNvPr id="6" name="TextBox 5">
              <a:extLst>
                <a:ext uri="{FF2B5EF4-FFF2-40B4-BE49-F238E27FC236}">
                  <a16:creationId xmlns:a16="http://schemas.microsoft.com/office/drawing/2014/main" id="{8FEA335D-0DCF-4719-BC28-F07ABB1DE90E}"/>
                </a:ext>
              </a:extLst>
            </p:cNvPr>
            <p:cNvSpPr txBox="1"/>
            <p:nvPr/>
          </p:nvSpPr>
          <p:spPr>
            <a:xfrm>
              <a:off x="943428" y="1528814"/>
              <a:ext cx="4491018" cy="461665"/>
            </a:xfrm>
            <a:prstGeom prst="rect">
              <a:avLst/>
            </a:prstGeom>
            <a:noFill/>
          </p:spPr>
          <p:txBody>
            <a:bodyPr wrap="square">
              <a:spAutoFit/>
            </a:bodyPr>
            <a:lstStyle/>
            <a:p>
              <a:pPr marR="0" lvl="0" indent="0" fontAlgn="auto">
                <a:lnSpc>
                  <a:spcPct val="100000"/>
                </a:lnSpc>
                <a:spcBef>
                  <a:spcPts val="0"/>
                </a:spcBef>
                <a:spcAft>
                  <a:spcPts val="0"/>
                </a:spcAft>
                <a:buClrTx/>
                <a:buSzPct val="25000"/>
                <a:buFontTx/>
                <a:buNone/>
                <a:defRPr/>
              </a:pPr>
              <a:r>
                <a:rPr lang="zh-CN" altLang="en-US" sz="2400" b="1" dirty="0">
                  <a:solidFill>
                    <a:schemeClr val="tx1"/>
                  </a:solidFill>
                </a:rPr>
                <a:t>关联性介绍</a:t>
              </a:r>
            </a:p>
          </p:txBody>
        </p:sp>
        <p:grpSp>
          <p:nvGrpSpPr>
            <p:cNvPr id="25" name="Group 24">
              <a:extLst>
                <a:ext uri="{FF2B5EF4-FFF2-40B4-BE49-F238E27FC236}">
                  <a16:creationId xmlns:a16="http://schemas.microsoft.com/office/drawing/2014/main" id="{FCF7FCE6-461D-442B-987B-4041F27A11CE}"/>
                </a:ext>
              </a:extLst>
            </p:cNvPr>
            <p:cNvGrpSpPr/>
            <p:nvPr/>
          </p:nvGrpSpPr>
          <p:grpSpPr>
            <a:xfrm>
              <a:off x="2325652" y="3224955"/>
              <a:ext cx="2574394" cy="2340791"/>
              <a:chOff x="2325652" y="3224955"/>
              <a:chExt cx="2574394" cy="2340791"/>
            </a:xfrm>
          </p:grpSpPr>
          <p:grpSp>
            <p:nvGrpSpPr>
              <p:cNvPr id="2" name="Group 1">
                <a:extLst>
                  <a:ext uri="{FF2B5EF4-FFF2-40B4-BE49-F238E27FC236}">
                    <a16:creationId xmlns:a16="http://schemas.microsoft.com/office/drawing/2014/main" id="{003018E2-9C6C-4C8E-825A-359A6AE40657}"/>
                  </a:ext>
                </a:extLst>
              </p:cNvPr>
              <p:cNvGrpSpPr/>
              <p:nvPr/>
            </p:nvGrpSpPr>
            <p:grpSpPr>
              <a:xfrm rot="16200000">
                <a:off x="3471145" y="2882058"/>
                <a:ext cx="255143" cy="2376047"/>
                <a:chOff x="1173467" y="670906"/>
                <a:chExt cx="255143" cy="2376047"/>
              </a:xfrm>
            </p:grpSpPr>
            <p:cxnSp>
              <p:nvCxnSpPr>
                <p:cNvPr id="3" name="Straight Connector 2">
                  <a:extLst>
                    <a:ext uri="{FF2B5EF4-FFF2-40B4-BE49-F238E27FC236}">
                      <a16:creationId xmlns:a16="http://schemas.microsoft.com/office/drawing/2014/main" id="{3B5A77E4-98BE-41C8-BD45-288657F7A978}"/>
                    </a:ext>
                  </a:extLst>
                </p:cNvPr>
                <p:cNvCxnSpPr>
                  <a:cxnSpLocks/>
                </p:cNvCxnSpPr>
                <p:nvPr/>
              </p:nvCxnSpPr>
              <p:spPr>
                <a:xfrm rot="5400000" flipH="1">
                  <a:off x="240590" y="1731358"/>
                  <a:ext cx="2120906" cy="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F4E72F1-51B1-4FCB-A672-F5B7905CFD88}"/>
                    </a:ext>
                  </a:extLst>
                </p:cNvPr>
                <p:cNvSpPr/>
                <p:nvPr/>
              </p:nvSpPr>
              <p:spPr>
                <a:xfrm rot="16200000">
                  <a:off x="1173467" y="2791810"/>
                  <a:ext cx="255143" cy="255143"/>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2000" b="1">
                    <a:solidFill>
                      <a:schemeClr val="bg1"/>
                    </a:solidFill>
                  </a:endParaRPr>
                </a:p>
              </p:txBody>
            </p:sp>
          </p:grpSp>
          <p:sp>
            <p:nvSpPr>
              <p:cNvPr id="8" name="TextBox 7">
                <a:extLst>
                  <a:ext uri="{FF2B5EF4-FFF2-40B4-BE49-F238E27FC236}">
                    <a16:creationId xmlns:a16="http://schemas.microsoft.com/office/drawing/2014/main" id="{7EEE11CA-39EE-4345-83F4-ED49DDD2BB35}"/>
                  </a:ext>
                </a:extLst>
              </p:cNvPr>
              <p:cNvSpPr txBox="1"/>
              <p:nvPr/>
            </p:nvSpPr>
            <p:spPr>
              <a:xfrm>
                <a:off x="2325652" y="5049323"/>
                <a:ext cx="2574394"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探索与其他研究的关联性：探索与其他研究的相关性。</a:t>
                </a:r>
              </a:p>
            </p:txBody>
          </p:sp>
          <p:sp>
            <p:nvSpPr>
              <p:cNvPr id="9" name="TextBox 8">
                <a:extLst>
                  <a:ext uri="{FF2B5EF4-FFF2-40B4-BE49-F238E27FC236}">
                    <a16:creationId xmlns:a16="http://schemas.microsoft.com/office/drawing/2014/main" id="{386E5031-F446-42A4-91A5-563AF6A63F31}"/>
                  </a:ext>
                </a:extLst>
              </p:cNvPr>
              <p:cNvSpPr txBox="1"/>
              <p:nvPr/>
            </p:nvSpPr>
            <p:spPr>
              <a:xfrm>
                <a:off x="2325652" y="4612490"/>
                <a:ext cx="2574394" cy="307777"/>
              </a:xfrm>
              <a:prstGeom prst="rect">
                <a:avLst/>
              </a:prstGeom>
              <a:noFill/>
              <a:effectLst/>
            </p:spPr>
            <p:txBody>
              <a:bodyPr wrap="none" rtlCol="0" anchor="b">
                <a:normAutofit fontScale="92500" lnSpcReduction="10000"/>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nSpc>
                    <a:spcPct val="100000"/>
                  </a:lnSpc>
                  <a:buSzPct val="25000"/>
                </a:pPr>
                <a:r>
                  <a:rPr lang="zh-CN" altLang="en-US" sz="1600" dirty="0">
                    <a:solidFill>
                      <a:schemeClr val="tx1"/>
                    </a:solidFill>
                    <a:effectLst/>
                  </a:rPr>
                  <a:t>前沿问题</a:t>
                </a:r>
              </a:p>
            </p:txBody>
          </p:sp>
          <p:sp>
            <p:nvSpPr>
              <p:cNvPr id="20" name="TextBox 19">
                <a:extLst>
                  <a:ext uri="{FF2B5EF4-FFF2-40B4-BE49-F238E27FC236}">
                    <a16:creationId xmlns:a16="http://schemas.microsoft.com/office/drawing/2014/main" id="{029DDC4E-D6E2-47D8-B6E3-017A48DBF5D0}"/>
                  </a:ext>
                </a:extLst>
              </p:cNvPr>
              <p:cNvSpPr txBox="1"/>
              <p:nvPr/>
            </p:nvSpPr>
            <p:spPr>
              <a:xfrm>
                <a:off x="2325652" y="3224955"/>
                <a:ext cx="848267" cy="40011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dirty="0">
                    <a:solidFill>
                      <a:schemeClr val="tx1"/>
                    </a:solidFill>
                    <a:effectLst/>
                  </a:rPr>
                  <a:t>01-</a:t>
                </a:r>
              </a:p>
            </p:txBody>
          </p:sp>
        </p:grpSp>
        <p:grpSp>
          <p:nvGrpSpPr>
            <p:cNvPr id="23" name="Group 22">
              <a:extLst>
                <a:ext uri="{FF2B5EF4-FFF2-40B4-BE49-F238E27FC236}">
                  <a16:creationId xmlns:a16="http://schemas.microsoft.com/office/drawing/2014/main" id="{7CA914D8-C876-4B38-8121-30F03183470D}"/>
                </a:ext>
              </a:extLst>
            </p:cNvPr>
            <p:cNvGrpSpPr/>
            <p:nvPr/>
          </p:nvGrpSpPr>
          <p:grpSpPr>
            <a:xfrm>
              <a:off x="5598791" y="3224955"/>
              <a:ext cx="2574394" cy="2113547"/>
              <a:chOff x="5214324" y="3224955"/>
              <a:chExt cx="2574394" cy="2113547"/>
            </a:xfrm>
          </p:grpSpPr>
          <p:grpSp>
            <p:nvGrpSpPr>
              <p:cNvPr id="10" name="Group 9">
                <a:extLst>
                  <a:ext uri="{FF2B5EF4-FFF2-40B4-BE49-F238E27FC236}">
                    <a16:creationId xmlns:a16="http://schemas.microsoft.com/office/drawing/2014/main" id="{7E27DA59-EEC0-4D47-9F7C-30EE016696BD}"/>
                  </a:ext>
                </a:extLst>
              </p:cNvPr>
              <p:cNvGrpSpPr/>
              <p:nvPr/>
            </p:nvGrpSpPr>
            <p:grpSpPr>
              <a:xfrm rot="16200000">
                <a:off x="6359817" y="2876413"/>
                <a:ext cx="255143" cy="2376047"/>
                <a:chOff x="1173467" y="670906"/>
                <a:chExt cx="255143" cy="2376047"/>
              </a:xfrm>
            </p:grpSpPr>
            <p:cxnSp>
              <p:nvCxnSpPr>
                <p:cNvPr id="11" name="Straight Connector 10">
                  <a:extLst>
                    <a:ext uri="{FF2B5EF4-FFF2-40B4-BE49-F238E27FC236}">
                      <a16:creationId xmlns:a16="http://schemas.microsoft.com/office/drawing/2014/main" id="{927BA8D8-CDD0-442E-B92C-0D9602E5A38F}"/>
                    </a:ext>
                  </a:extLst>
                </p:cNvPr>
                <p:cNvCxnSpPr>
                  <a:cxnSpLocks/>
                </p:cNvCxnSpPr>
                <p:nvPr/>
              </p:nvCxnSpPr>
              <p:spPr>
                <a:xfrm rot="5400000" flipH="1">
                  <a:off x="240590" y="1731358"/>
                  <a:ext cx="2120906" cy="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D860F6A-CA06-4F6B-B63C-6995B95B44CB}"/>
                    </a:ext>
                  </a:extLst>
                </p:cNvPr>
                <p:cNvSpPr/>
                <p:nvPr/>
              </p:nvSpPr>
              <p:spPr>
                <a:xfrm rot="16200000">
                  <a:off x="1173467" y="2791810"/>
                  <a:ext cx="255143" cy="255143"/>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2000" b="1">
                    <a:solidFill>
                      <a:schemeClr val="tx1"/>
                    </a:solidFill>
                  </a:endParaRPr>
                </a:p>
              </p:txBody>
            </p:sp>
          </p:grpSp>
          <p:sp>
            <p:nvSpPr>
              <p:cNvPr id="13" name="TextBox 12">
                <a:extLst>
                  <a:ext uri="{FF2B5EF4-FFF2-40B4-BE49-F238E27FC236}">
                    <a16:creationId xmlns:a16="http://schemas.microsoft.com/office/drawing/2014/main" id="{F88AC031-8B06-4A05-BD3E-E7B8BA1291F7}"/>
                  </a:ext>
                </a:extLst>
              </p:cNvPr>
              <p:cNvSpPr txBox="1"/>
              <p:nvPr/>
            </p:nvSpPr>
            <p:spPr>
              <a:xfrm>
                <a:off x="5214324" y="5043678"/>
                <a:ext cx="2574394"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解释研究的理论框架和观点</a:t>
                </a:r>
              </a:p>
            </p:txBody>
          </p:sp>
          <p:sp>
            <p:nvSpPr>
              <p:cNvPr id="14" name="TextBox 13">
                <a:extLst>
                  <a:ext uri="{FF2B5EF4-FFF2-40B4-BE49-F238E27FC236}">
                    <a16:creationId xmlns:a16="http://schemas.microsoft.com/office/drawing/2014/main" id="{3B34C188-99DA-4BF7-9C2A-9B8C3516AE65}"/>
                  </a:ext>
                </a:extLst>
              </p:cNvPr>
              <p:cNvSpPr txBox="1"/>
              <p:nvPr/>
            </p:nvSpPr>
            <p:spPr>
              <a:xfrm>
                <a:off x="5214324" y="4606845"/>
                <a:ext cx="2574394" cy="307777"/>
              </a:xfrm>
              <a:prstGeom prst="rect">
                <a:avLst/>
              </a:prstGeom>
              <a:noFill/>
              <a:effectLst/>
            </p:spPr>
            <p:txBody>
              <a:bodyPr wrap="none" rtlCol="0" anchor="b">
                <a:normAutofit fontScale="92500" lnSpcReduction="10000"/>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nSpc>
                    <a:spcPct val="100000"/>
                  </a:lnSpc>
                  <a:buSzPct val="25000"/>
                </a:pPr>
                <a:r>
                  <a:rPr lang="zh-CN" altLang="en-US" sz="1600" dirty="0">
                    <a:solidFill>
                      <a:schemeClr val="tx1"/>
                    </a:solidFill>
                    <a:effectLst/>
                  </a:rPr>
                  <a:t>理论基础</a:t>
                </a:r>
              </a:p>
            </p:txBody>
          </p:sp>
          <p:sp>
            <p:nvSpPr>
              <p:cNvPr id="21" name="TextBox 20">
                <a:extLst>
                  <a:ext uri="{FF2B5EF4-FFF2-40B4-BE49-F238E27FC236}">
                    <a16:creationId xmlns:a16="http://schemas.microsoft.com/office/drawing/2014/main" id="{90B020F5-B73D-4073-935E-AD2C2702FF99}"/>
                  </a:ext>
                </a:extLst>
              </p:cNvPr>
              <p:cNvSpPr txBox="1"/>
              <p:nvPr/>
            </p:nvSpPr>
            <p:spPr>
              <a:xfrm>
                <a:off x="5214324" y="3224955"/>
                <a:ext cx="848267" cy="40011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dirty="0">
                    <a:solidFill>
                      <a:schemeClr val="tx1"/>
                    </a:solidFill>
                    <a:effectLst/>
                  </a:rPr>
                  <a:t>02-</a:t>
                </a:r>
              </a:p>
            </p:txBody>
          </p:sp>
        </p:grpSp>
        <p:grpSp>
          <p:nvGrpSpPr>
            <p:cNvPr id="24" name="Group 23">
              <a:extLst>
                <a:ext uri="{FF2B5EF4-FFF2-40B4-BE49-F238E27FC236}">
                  <a16:creationId xmlns:a16="http://schemas.microsoft.com/office/drawing/2014/main" id="{2A1B5D46-B989-4563-B45A-8090989B530E}"/>
                </a:ext>
              </a:extLst>
            </p:cNvPr>
            <p:cNvGrpSpPr/>
            <p:nvPr/>
          </p:nvGrpSpPr>
          <p:grpSpPr>
            <a:xfrm>
              <a:off x="8871930" y="3224955"/>
              <a:ext cx="2574394" cy="2329501"/>
              <a:chOff x="8539418" y="3224955"/>
              <a:chExt cx="2574394" cy="2329501"/>
            </a:xfrm>
          </p:grpSpPr>
          <p:grpSp>
            <p:nvGrpSpPr>
              <p:cNvPr id="15" name="Group 14">
                <a:extLst>
                  <a:ext uri="{FF2B5EF4-FFF2-40B4-BE49-F238E27FC236}">
                    <a16:creationId xmlns:a16="http://schemas.microsoft.com/office/drawing/2014/main" id="{3F296298-CC57-4F8D-B3E4-8B4B738ADDA0}"/>
                  </a:ext>
                </a:extLst>
              </p:cNvPr>
              <p:cNvGrpSpPr/>
              <p:nvPr/>
            </p:nvGrpSpPr>
            <p:grpSpPr>
              <a:xfrm rot="16200000">
                <a:off x="9684911" y="2870768"/>
                <a:ext cx="255143" cy="2376047"/>
                <a:chOff x="1173467" y="670906"/>
                <a:chExt cx="255143" cy="2376047"/>
              </a:xfrm>
            </p:grpSpPr>
            <p:cxnSp>
              <p:nvCxnSpPr>
                <p:cNvPr id="16" name="Straight Connector 15">
                  <a:extLst>
                    <a:ext uri="{FF2B5EF4-FFF2-40B4-BE49-F238E27FC236}">
                      <a16:creationId xmlns:a16="http://schemas.microsoft.com/office/drawing/2014/main" id="{C1D0216A-2D9B-4D44-AE32-09A02F3E9137}"/>
                    </a:ext>
                  </a:extLst>
                </p:cNvPr>
                <p:cNvCxnSpPr>
                  <a:cxnSpLocks/>
                </p:cNvCxnSpPr>
                <p:nvPr/>
              </p:nvCxnSpPr>
              <p:spPr>
                <a:xfrm rot="5400000" flipH="1">
                  <a:off x="240590" y="1731358"/>
                  <a:ext cx="2120906" cy="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4378FAD-4449-48AA-B72F-7BF1CD6704C0}"/>
                    </a:ext>
                  </a:extLst>
                </p:cNvPr>
                <p:cNvSpPr/>
                <p:nvPr/>
              </p:nvSpPr>
              <p:spPr>
                <a:xfrm rot="16200000">
                  <a:off x="1173467" y="2791810"/>
                  <a:ext cx="255143" cy="255143"/>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2000" b="1">
                    <a:solidFill>
                      <a:schemeClr val="tx1"/>
                    </a:solidFill>
                  </a:endParaRPr>
                </a:p>
              </p:txBody>
            </p:sp>
          </p:grpSp>
          <p:sp>
            <p:nvSpPr>
              <p:cNvPr id="18" name="TextBox 17">
                <a:extLst>
                  <a:ext uri="{FF2B5EF4-FFF2-40B4-BE49-F238E27FC236}">
                    <a16:creationId xmlns:a16="http://schemas.microsoft.com/office/drawing/2014/main" id="{EE0578D2-D443-4F77-B98E-05EC2AC4F542}"/>
                  </a:ext>
                </a:extLst>
              </p:cNvPr>
              <p:cNvSpPr txBox="1"/>
              <p:nvPr/>
            </p:nvSpPr>
            <p:spPr>
              <a:xfrm>
                <a:off x="8539418" y="5038033"/>
                <a:ext cx="2574394"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介绍与其他研究人员建立的合作关系</a:t>
                </a:r>
              </a:p>
            </p:txBody>
          </p:sp>
          <p:sp>
            <p:nvSpPr>
              <p:cNvPr id="19" name="TextBox 18">
                <a:extLst>
                  <a:ext uri="{FF2B5EF4-FFF2-40B4-BE49-F238E27FC236}">
                    <a16:creationId xmlns:a16="http://schemas.microsoft.com/office/drawing/2014/main" id="{6CE4C63E-BE28-4E4E-9D38-810AD81F261D}"/>
                  </a:ext>
                </a:extLst>
              </p:cNvPr>
              <p:cNvSpPr txBox="1"/>
              <p:nvPr/>
            </p:nvSpPr>
            <p:spPr>
              <a:xfrm>
                <a:off x="8539418" y="4601200"/>
                <a:ext cx="2574394" cy="307777"/>
              </a:xfrm>
              <a:prstGeom prst="rect">
                <a:avLst/>
              </a:prstGeom>
              <a:noFill/>
              <a:effectLst/>
            </p:spPr>
            <p:txBody>
              <a:bodyPr wrap="none" rtlCol="0" anchor="b">
                <a:normAutofit fontScale="92500" lnSpcReduction="10000"/>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nSpc>
                    <a:spcPct val="100000"/>
                  </a:lnSpc>
                  <a:buSzPct val="25000"/>
                </a:pPr>
                <a:r>
                  <a:rPr lang="zh-CN" altLang="en-US" sz="1600" dirty="0">
                    <a:solidFill>
                      <a:schemeClr val="tx1"/>
                    </a:solidFill>
                    <a:effectLst/>
                  </a:rPr>
                  <a:t>研究合作</a:t>
                </a:r>
              </a:p>
            </p:txBody>
          </p:sp>
          <p:sp>
            <p:nvSpPr>
              <p:cNvPr id="22" name="TextBox 21">
                <a:extLst>
                  <a:ext uri="{FF2B5EF4-FFF2-40B4-BE49-F238E27FC236}">
                    <a16:creationId xmlns:a16="http://schemas.microsoft.com/office/drawing/2014/main" id="{27F77D89-0AE1-43EA-B36D-10F13036A19C}"/>
                  </a:ext>
                </a:extLst>
              </p:cNvPr>
              <p:cNvSpPr txBox="1"/>
              <p:nvPr/>
            </p:nvSpPr>
            <p:spPr>
              <a:xfrm>
                <a:off x="8539418" y="3224955"/>
                <a:ext cx="848267" cy="40011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dirty="0">
                    <a:solidFill>
                      <a:schemeClr val="tx1"/>
                    </a:solidFill>
                    <a:effectLst/>
                  </a:rPr>
                  <a:t>03-</a:t>
                </a:r>
              </a:p>
            </p:txBody>
          </p:sp>
        </p:grpSp>
      </p:grpSp>
      <p:sp>
        <p:nvSpPr>
          <p:cNvPr id="27" name="Title 26"/>
          <p:cNvSpPr>
            <a:spLocks noGrp="1"/>
          </p:cNvSpPr>
          <p:nvPr>
            <p:ph type="title"/>
          </p:nvPr>
        </p:nvSpPr>
        <p:spPr/>
        <p:txBody>
          <a:bodyPr wrap="square">
            <a:normAutofit/>
          </a:bodyPr>
          <a:lstStyle/>
          <a:p>
            <a:pPr lvl="0"/>
            <a:r>
              <a:rPr lang="en-US"/>
              <a:t>连接未知的奇迹</a:t>
            </a:r>
          </a:p>
        </p:txBody>
      </p:sp>
    </p:spTree>
    <p:custDataLst>
      <p:tags r:id="rId1"/>
    </p:custDataLst>
    <p:extLst>
      <p:ext uri="{BB962C8B-B14F-4D97-AF65-F5344CB8AC3E}">
        <p14:creationId xmlns:p14="http://schemas.microsoft.com/office/powerpoint/2010/main" val="3066825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457C502-14F0-15CE-F9AE-8736F4130EAD}"/>
              </a:ext>
            </a:extLst>
          </p:cNvPr>
          <p:cNvGrpSpPr/>
          <p:nvPr/>
        </p:nvGrpSpPr>
        <p:grpSpPr>
          <a:xfrm>
            <a:off x="1552518" y="1191856"/>
            <a:ext cx="9074265" cy="4573944"/>
            <a:chOff x="1552518" y="1191856"/>
            <a:chExt cx="9074265" cy="4573944"/>
          </a:xfrm>
        </p:grpSpPr>
        <p:grpSp>
          <p:nvGrpSpPr>
            <p:cNvPr id="29" name="Group 28">
              <a:extLst>
                <a:ext uri="{FF2B5EF4-FFF2-40B4-BE49-F238E27FC236}">
                  <a16:creationId xmlns:a16="http://schemas.microsoft.com/office/drawing/2014/main" id="{C9B52098-47C3-04AF-6169-3922A22A9C63}"/>
                </a:ext>
              </a:extLst>
            </p:cNvPr>
            <p:cNvGrpSpPr/>
            <p:nvPr/>
          </p:nvGrpSpPr>
          <p:grpSpPr>
            <a:xfrm>
              <a:off x="2481674" y="1191856"/>
              <a:ext cx="7671579" cy="1018139"/>
              <a:chOff x="2481674" y="1191856"/>
              <a:chExt cx="7671579" cy="1018139"/>
            </a:xfrm>
          </p:grpSpPr>
          <p:sp>
            <p:nvSpPr>
              <p:cNvPr id="2" name="Rectangle 1">
                <a:extLst>
                  <a:ext uri="{FF2B5EF4-FFF2-40B4-BE49-F238E27FC236}">
                    <a16:creationId xmlns:a16="http://schemas.microsoft.com/office/drawing/2014/main" id="{039A0767-7FF8-2C31-5178-FA6E23E0FBB7}"/>
                  </a:ext>
                </a:extLst>
              </p:cNvPr>
              <p:cNvSpPr>
                <a:spLocks/>
              </p:cNvSpPr>
              <p:nvPr/>
            </p:nvSpPr>
            <p:spPr>
              <a:xfrm>
                <a:off x="2481674" y="1789394"/>
                <a:ext cx="7671579"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介绍了研究的创新性和研究的独特贡献</a:t>
                </a:r>
              </a:p>
            </p:txBody>
          </p:sp>
          <p:sp>
            <p:nvSpPr>
              <p:cNvPr id="4" name="Rectangle 3">
                <a:extLst>
                  <a:ext uri="{FF2B5EF4-FFF2-40B4-BE49-F238E27FC236}">
                    <a16:creationId xmlns:a16="http://schemas.microsoft.com/office/drawing/2014/main" id="{6E6E7C57-7B1A-1B61-9BB8-DCE1BBA6CC4D}"/>
                  </a:ext>
                </a:extLst>
              </p:cNvPr>
              <p:cNvSpPr>
                <a:spLocks/>
              </p:cNvSpPr>
              <p:nvPr/>
            </p:nvSpPr>
            <p:spPr>
              <a:xfrm>
                <a:off x="2481674" y="1191856"/>
                <a:ext cx="7671579" cy="587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algn="ctr">
                  <a:lnSpc>
                    <a:spcPct val="100000"/>
                  </a:lnSpc>
                  <a:buSzPct val="25000"/>
                </a:pPr>
                <a:r>
                  <a:rPr lang="zh-CN" altLang="en-US" sz="2400" b="1" dirty="0">
                    <a:solidFill>
                      <a:schemeClr val="tx1"/>
                    </a:solidFill>
                  </a:rPr>
                  <a:t>研究的创新之处</a:t>
                </a:r>
                <a:endParaRPr lang="en-US" altLang="zh-CN" sz="28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0" name="Group 29">
              <a:extLst>
                <a:ext uri="{FF2B5EF4-FFF2-40B4-BE49-F238E27FC236}">
                  <a16:creationId xmlns:a16="http://schemas.microsoft.com/office/drawing/2014/main" id="{1386DA7E-11FF-FD17-2D40-A5593AA7B196}"/>
                </a:ext>
              </a:extLst>
            </p:cNvPr>
            <p:cNvGrpSpPr/>
            <p:nvPr/>
          </p:nvGrpSpPr>
          <p:grpSpPr>
            <a:xfrm>
              <a:off x="1552518" y="2705781"/>
              <a:ext cx="9074265" cy="3060019"/>
              <a:chOff x="1552518" y="2705781"/>
              <a:chExt cx="9074265" cy="3060019"/>
            </a:xfrm>
          </p:grpSpPr>
          <p:grpSp>
            <p:nvGrpSpPr>
              <p:cNvPr id="5" name="Group 4">
                <a:extLst>
                  <a:ext uri="{FF2B5EF4-FFF2-40B4-BE49-F238E27FC236}">
                    <a16:creationId xmlns:a16="http://schemas.microsoft.com/office/drawing/2014/main" id="{82EF1B04-9DC1-46B4-6C9A-A8251A539159}"/>
                  </a:ext>
                </a:extLst>
              </p:cNvPr>
              <p:cNvGrpSpPr/>
              <p:nvPr/>
            </p:nvGrpSpPr>
            <p:grpSpPr>
              <a:xfrm>
                <a:off x="4806164" y="2705781"/>
                <a:ext cx="2481111" cy="3060019"/>
                <a:chOff x="3524250" y="2705781"/>
                <a:chExt cx="2481111" cy="3060019"/>
              </a:xfrm>
            </p:grpSpPr>
            <p:sp>
              <p:nvSpPr>
                <p:cNvPr id="6" name="Rectangle: Diagonal Corners Rounded 5">
                  <a:extLst>
                    <a:ext uri="{FF2B5EF4-FFF2-40B4-BE49-F238E27FC236}">
                      <a16:creationId xmlns:a16="http://schemas.microsoft.com/office/drawing/2014/main" id="{3E625210-08DA-2DE5-C9AB-2E10667CE8BF}"/>
                    </a:ext>
                  </a:extLst>
                </p:cNvPr>
                <p:cNvSpPr/>
                <p:nvPr/>
              </p:nvSpPr>
              <p:spPr>
                <a:xfrm>
                  <a:off x="3524250" y="2923544"/>
                  <a:ext cx="2247900" cy="2842256"/>
                </a:xfrm>
                <a:prstGeom prst="round2DiagRect">
                  <a:avLst>
                    <a:gd name="adj1" fmla="val 30226"/>
                    <a:gd name="adj2" fmla="val 0"/>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7" name="Rectangle 6">
                  <a:extLst>
                    <a:ext uri="{FF2B5EF4-FFF2-40B4-BE49-F238E27FC236}">
                      <a16:creationId xmlns:a16="http://schemas.microsoft.com/office/drawing/2014/main" id="{AA11EE25-E53A-FDBD-1E0A-E6251D690340}"/>
                    </a:ext>
                  </a:extLst>
                </p:cNvPr>
                <p:cNvSpPr>
                  <a:spLocks/>
                </p:cNvSpPr>
                <p:nvPr/>
              </p:nvSpPr>
              <p:spPr>
                <a:xfrm>
                  <a:off x="3663693" y="3309655"/>
                  <a:ext cx="196901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108000" bIns="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lang="zh-CN" altLang="en-US" sz="1600" b="1" dirty="0">
                      <a:solidFill>
                        <a:schemeClr val="bg1"/>
                      </a:solidFill>
                      <a:effectLst/>
                    </a:rPr>
                    <a:t>跨学科研究</a:t>
                  </a:r>
                  <a:endParaRPr kumimoji="1" lang="en-US" altLang="zh-CN" sz="2000" b="1" dirty="0">
                    <a:solidFill>
                      <a:schemeClr val="bg1"/>
                    </a:solidFill>
                  </a:endParaRPr>
                </a:p>
              </p:txBody>
            </p:sp>
            <p:sp>
              <p:nvSpPr>
                <p:cNvPr id="8" name="Rectangle 7">
                  <a:extLst>
                    <a:ext uri="{FF2B5EF4-FFF2-40B4-BE49-F238E27FC236}">
                      <a16:creationId xmlns:a16="http://schemas.microsoft.com/office/drawing/2014/main" id="{B2AC8EDE-ED36-8BC2-B044-91FAF2A0EBEC}"/>
                    </a:ext>
                  </a:extLst>
                </p:cNvPr>
                <p:cNvSpPr>
                  <a:spLocks/>
                </p:cNvSpPr>
                <p:nvPr/>
              </p:nvSpPr>
              <p:spPr>
                <a:xfrm>
                  <a:off x="3663693" y="3969390"/>
                  <a:ext cx="1969014" cy="2024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err="1">
                      <a:solidFill>
                        <a:schemeClr val="bg1"/>
                      </a:solidFill>
                      <a:latin typeface="Arial" panose="020B0604020202020204" pitchFamily="34" charset="0"/>
                      <a:ea typeface="微软雅黑" panose="020B0503020204020204" pitchFamily="34" charset="-122"/>
                      <a:sym typeface="Arial" panose="020B0604020202020204" pitchFamily="34" charset="0"/>
                    </a:rPr>
                    <a:t>整合不同学科的知识</a:t>
                  </a:r>
                </a:p>
              </p:txBody>
            </p:sp>
            <p:cxnSp>
              <p:nvCxnSpPr>
                <p:cNvPr id="9" name="Straight Connector 8">
                  <a:extLst>
                    <a:ext uri="{FF2B5EF4-FFF2-40B4-BE49-F238E27FC236}">
                      <a16:creationId xmlns:a16="http://schemas.microsoft.com/office/drawing/2014/main" id="{D2427789-1F28-6454-0DCC-095258DE2328}"/>
                    </a:ext>
                  </a:extLst>
                </p:cNvPr>
                <p:cNvCxnSpPr>
                  <a:cxnSpLocks/>
                </p:cNvCxnSpPr>
                <p:nvPr/>
              </p:nvCxnSpPr>
              <p:spPr>
                <a:xfrm>
                  <a:off x="4260850" y="3771207"/>
                  <a:ext cx="7747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8D0CBF2-307E-BCEA-54EB-2FDA112E8464}"/>
                    </a:ext>
                  </a:extLst>
                </p:cNvPr>
                <p:cNvGrpSpPr/>
                <p:nvPr/>
              </p:nvGrpSpPr>
              <p:grpSpPr>
                <a:xfrm>
                  <a:off x="5389411" y="2705781"/>
                  <a:ext cx="615950" cy="615950"/>
                  <a:chOff x="3708127" y="5599496"/>
                  <a:chExt cx="540000" cy="540000"/>
                </a:xfrm>
              </p:grpSpPr>
              <p:sp>
                <p:nvSpPr>
                  <p:cNvPr id="11" name="TextBox 10">
                    <a:extLst>
                      <a:ext uri="{FF2B5EF4-FFF2-40B4-BE49-F238E27FC236}">
                        <a16:creationId xmlns:a16="http://schemas.microsoft.com/office/drawing/2014/main" id="{07524356-D181-1CE9-98C8-860264A6ABC2}"/>
                      </a:ext>
                    </a:extLst>
                  </p:cNvPr>
                  <p:cNvSpPr txBox="1"/>
                  <p:nvPr/>
                </p:nvSpPr>
                <p:spPr>
                  <a:xfrm>
                    <a:off x="3708127" y="5599496"/>
                    <a:ext cx="540000" cy="540000"/>
                  </a:xfrm>
                  <a:prstGeom prst="roundRect">
                    <a:avLst>
                      <a:gd name="adj" fmla="val 50000"/>
                    </a:avLst>
                  </a:prstGeom>
                  <a:solidFill>
                    <a:schemeClr val="bg1"/>
                  </a:solidFill>
                </p:spPr>
                <p:txBody>
                  <a:bodyPr wrap="none" lIns="108000" tIns="108000" rIns="108000" bIns="108000" rtlCol="0" anchor="ctr" anchorCtr="0">
                    <a:noAutofit/>
                  </a:bodyPr>
                  <a:lstStyle/>
                  <a:p>
                    <a:pPr algn="ctr"/>
                    <a:endParaRPr kumimoji="1" lang="zh-CN" altLang="en-US" sz="2000" b="1" dirty="0">
                      <a:noFill/>
                    </a:endParaRPr>
                  </a:p>
                </p:txBody>
              </p:sp>
              <p:sp>
                <p:nvSpPr>
                  <p:cNvPr id="12" name="Freeform: Shape 11">
                    <a:extLst>
                      <a:ext uri="{FF2B5EF4-FFF2-40B4-BE49-F238E27FC236}">
                        <a16:creationId xmlns:a16="http://schemas.microsoft.com/office/drawing/2014/main" id="{9ECD3D84-10B3-EFEE-D1CF-9C8F5D4B6114}"/>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lang="zh-CN" altLang="en-US" sz="1200" b="1">
                      <a:solidFill>
                        <a:schemeClr val="tx1">
                          <a:lumMod val="10000"/>
                          <a:lumOff val="90000"/>
                        </a:schemeClr>
                      </a:solidFill>
                    </a:endParaRPr>
                  </a:p>
                </p:txBody>
              </p:sp>
            </p:grpSp>
          </p:grpSp>
          <p:grpSp>
            <p:nvGrpSpPr>
              <p:cNvPr id="13" name="Group 12">
                <a:extLst>
                  <a:ext uri="{FF2B5EF4-FFF2-40B4-BE49-F238E27FC236}">
                    <a16:creationId xmlns:a16="http://schemas.microsoft.com/office/drawing/2014/main" id="{F36CB244-0FBF-83A7-0F6A-BF5D8C35FBAE}"/>
                  </a:ext>
                </a:extLst>
              </p:cNvPr>
              <p:cNvGrpSpPr/>
              <p:nvPr/>
            </p:nvGrpSpPr>
            <p:grpSpPr>
              <a:xfrm>
                <a:off x="8129871" y="2705781"/>
                <a:ext cx="2496912" cy="3060019"/>
                <a:chOff x="6388100" y="2705781"/>
                <a:chExt cx="2496912" cy="3060019"/>
              </a:xfrm>
            </p:grpSpPr>
            <p:sp>
              <p:nvSpPr>
                <p:cNvPr id="14" name="Rectangle: Diagonal Corners Rounded 13">
                  <a:extLst>
                    <a:ext uri="{FF2B5EF4-FFF2-40B4-BE49-F238E27FC236}">
                      <a16:creationId xmlns:a16="http://schemas.microsoft.com/office/drawing/2014/main" id="{2EA9EF6F-86F0-B1BE-9D1A-1BCF90223326}"/>
                    </a:ext>
                  </a:extLst>
                </p:cNvPr>
                <p:cNvSpPr/>
                <p:nvPr/>
              </p:nvSpPr>
              <p:spPr>
                <a:xfrm>
                  <a:off x="6388100" y="2923544"/>
                  <a:ext cx="2247900" cy="2842256"/>
                </a:xfrm>
                <a:prstGeom prst="round2DiagRect">
                  <a:avLst>
                    <a:gd name="adj1" fmla="val 30226"/>
                    <a:gd name="adj2" fmla="val 0"/>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15" name="Rectangle 14">
                  <a:extLst>
                    <a:ext uri="{FF2B5EF4-FFF2-40B4-BE49-F238E27FC236}">
                      <a16:creationId xmlns:a16="http://schemas.microsoft.com/office/drawing/2014/main" id="{C15F2F97-747B-1D61-3D12-0C3E2F8D3670}"/>
                    </a:ext>
                  </a:extLst>
                </p:cNvPr>
                <p:cNvSpPr>
                  <a:spLocks/>
                </p:cNvSpPr>
                <p:nvPr/>
              </p:nvSpPr>
              <p:spPr>
                <a:xfrm>
                  <a:off x="6527543" y="3309655"/>
                  <a:ext cx="196901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108000" bIns="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lang="zh-CN" altLang="en-US" sz="1600" b="1" dirty="0">
                      <a:solidFill>
                        <a:schemeClr val="bg1"/>
                      </a:solidFill>
                      <a:effectLst/>
                    </a:rPr>
                    <a:t>前沿领域的探索</a:t>
                  </a:r>
                  <a:endParaRPr kumimoji="1" lang="en-US" altLang="zh-CN" sz="2000" b="1" dirty="0">
                    <a:solidFill>
                      <a:schemeClr val="bg1"/>
                    </a:solidFill>
                  </a:endParaRPr>
                </a:p>
              </p:txBody>
            </p:sp>
            <p:sp>
              <p:nvSpPr>
                <p:cNvPr id="16" name="Rectangle 15">
                  <a:extLst>
                    <a:ext uri="{FF2B5EF4-FFF2-40B4-BE49-F238E27FC236}">
                      <a16:creationId xmlns:a16="http://schemas.microsoft.com/office/drawing/2014/main" id="{E760B017-CD87-18C0-B9CF-1973FD2F3B7F}"/>
                    </a:ext>
                  </a:extLst>
                </p:cNvPr>
                <p:cNvSpPr>
                  <a:spLocks/>
                </p:cNvSpPr>
                <p:nvPr/>
              </p:nvSpPr>
              <p:spPr>
                <a:xfrm>
                  <a:off x="6527543" y="3969390"/>
                  <a:ext cx="1969014" cy="42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err="1">
                      <a:solidFill>
                        <a:schemeClr val="bg1"/>
                      </a:solidFill>
                      <a:latin typeface="Arial" panose="020B0604020202020204" pitchFamily="34" charset="0"/>
                      <a:ea typeface="微软雅黑" panose="020B0503020204020204" pitchFamily="34" charset="-122"/>
                      <a:sym typeface="Arial" panose="020B0604020202020204" pitchFamily="34" charset="0"/>
                    </a:rPr>
                    <a:t>探索尚未被深入研究的领域</a:t>
                  </a:r>
                </a:p>
              </p:txBody>
            </p:sp>
            <p:cxnSp>
              <p:nvCxnSpPr>
                <p:cNvPr id="17" name="Straight Connector 16">
                  <a:extLst>
                    <a:ext uri="{FF2B5EF4-FFF2-40B4-BE49-F238E27FC236}">
                      <a16:creationId xmlns:a16="http://schemas.microsoft.com/office/drawing/2014/main" id="{12BFF4BC-85F4-2C74-F4A1-DD4B2E7C6D7F}"/>
                    </a:ext>
                  </a:extLst>
                </p:cNvPr>
                <p:cNvCxnSpPr>
                  <a:cxnSpLocks/>
                </p:cNvCxnSpPr>
                <p:nvPr/>
              </p:nvCxnSpPr>
              <p:spPr>
                <a:xfrm>
                  <a:off x="7124700" y="3771207"/>
                  <a:ext cx="774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E74588C-E1C1-E385-A303-FA5EEEE862B2}"/>
                    </a:ext>
                  </a:extLst>
                </p:cNvPr>
                <p:cNvGrpSpPr/>
                <p:nvPr/>
              </p:nvGrpSpPr>
              <p:grpSpPr>
                <a:xfrm>
                  <a:off x="8269062" y="2705781"/>
                  <a:ext cx="615950" cy="615950"/>
                  <a:chOff x="4584079" y="5599496"/>
                  <a:chExt cx="540000" cy="540000"/>
                </a:xfrm>
              </p:grpSpPr>
              <p:sp>
                <p:nvSpPr>
                  <p:cNvPr id="19" name="TextBox 18">
                    <a:extLst>
                      <a:ext uri="{FF2B5EF4-FFF2-40B4-BE49-F238E27FC236}">
                        <a16:creationId xmlns:a16="http://schemas.microsoft.com/office/drawing/2014/main" id="{3B9BD0A2-7928-AD10-5FA6-413FAC19D588}"/>
                      </a:ext>
                    </a:extLst>
                  </p:cNvPr>
                  <p:cNvSpPr txBox="1"/>
                  <p:nvPr/>
                </p:nvSpPr>
                <p:spPr>
                  <a:xfrm>
                    <a:off x="4584079" y="5599496"/>
                    <a:ext cx="540000" cy="540000"/>
                  </a:xfrm>
                  <a:prstGeom prst="roundRect">
                    <a:avLst>
                      <a:gd name="adj" fmla="val 50000"/>
                    </a:avLst>
                  </a:prstGeom>
                  <a:solidFill>
                    <a:schemeClr val="bg1"/>
                  </a:solidFill>
                </p:spPr>
                <p:txBody>
                  <a:bodyPr wrap="none" lIns="108000" tIns="108000" rIns="108000" bIns="108000" rtlCol="0" anchor="ctr" anchorCtr="0">
                    <a:noAutofit/>
                  </a:bodyPr>
                  <a:lstStyle>
                    <a:defPPr>
                      <a:defRPr lang="zh-CN"/>
                    </a:defPPr>
                    <a:lvl1pPr algn="ctr">
                      <a:defRPr kumimoji="1" sz="2000" b="1">
                        <a:noFill/>
                      </a:defRPr>
                    </a:lvl1pPr>
                  </a:lstStyle>
                  <a:p>
                    <a:endParaRPr lang="zh-CN" altLang="en-US" dirty="0"/>
                  </a:p>
                </p:txBody>
              </p:sp>
              <p:sp>
                <p:nvSpPr>
                  <p:cNvPr id="20" name="Freeform: Shape 19">
                    <a:extLst>
                      <a:ext uri="{FF2B5EF4-FFF2-40B4-BE49-F238E27FC236}">
                        <a16:creationId xmlns:a16="http://schemas.microsoft.com/office/drawing/2014/main" id="{38FA7E63-615B-E9E8-4E20-A777B902752D}"/>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lang="zh-CN" altLang="en-US" sz="1200" b="1">
                      <a:solidFill>
                        <a:schemeClr val="tx1">
                          <a:lumMod val="10000"/>
                          <a:lumOff val="90000"/>
                        </a:schemeClr>
                      </a:solidFill>
                    </a:endParaRPr>
                  </a:p>
                </p:txBody>
              </p:sp>
            </p:grpSp>
          </p:grpSp>
          <p:grpSp>
            <p:nvGrpSpPr>
              <p:cNvPr id="21" name="Group 20">
                <a:extLst>
                  <a:ext uri="{FF2B5EF4-FFF2-40B4-BE49-F238E27FC236}">
                    <a16:creationId xmlns:a16="http://schemas.microsoft.com/office/drawing/2014/main" id="{906C2FEC-A54C-EDBF-4B31-6080C4CD1566}"/>
                  </a:ext>
                </a:extLst>
              </p:cNvPr>
              <p:cNvGrpSpPr/>
              <p:nvPr/>
            </p:nvGrpSpPr>
            <p:grpSpPr>
              <a:xfrm>
                <a:off x="1552518" y="2705781"/>
                <a:ext cx="2411050" cy="3060019"/>
                <a:chOff x="1552518" y="2705781"/>
                <a:chExt cx="2411050" cy="3060019"/>
              </a:xfrm>
            </p:grpSpPr>
            <p:sp>
              <p:nvSpPr>
                <p:cNvPr id="22" name="Rectangle: Diagonal Corners Rounded 21">
                  <a:extLst>
                    <a:ext uri="{FF2B5EF4-FFF2-40B4-BE49-F238E27FC236}">
                      <a16:creationId xmlns:a16="http://schemas.microsoft.com/office/drawing/2014/main" id="{DC43346F-6DE9-D393-30DF-91AE57133A4C}"/>
                    </a:ext>
                  </a:extLst>
                </p:cNvPr>
                <p:cNvSpPr/>
                <p:nvPr/>
              </p:nvSpPr>
              <p:spPr>
                <a:xfrm>
                  <a:off x="1552518" y="2923544"/>
                  <a:ext cx="2247900" cy="2842256"/>
                </a:xfrm>
                <a:prstGeom prst="round2DiagRect">
                  <a:avLst>
                    <a:gd name="adj1" fmla="val 30226"/>
                    <a:gd name="adj2" fmla="val 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23" name="Rectangle 22">
                  <a:extLst>
                    <a:ext uri="{FF2B5EF4-FFF2-40B4-BE49-F238E27FC236}">
                      <a16:creationId xmlns:a16="http://schemas.microsoft.com/office/drawing/2014/main" id="{B691263F-DD14-175F-0908-376680F1C028}"/>
                    </a:ext>
                  </a:extLst>
                </p:cNvPr>
                <p:cNvSpPr>
                  <a:spLocks/>
                </p:cNvSpPr>
                <p:nvPr/>
              </p:nvSpPr>
              <p:spPr>
                <a:xfrm>
                  <a:off x="1691961" y="3309655"/>
                  <a:ext cx="196901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108000" bIns="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lang="zh-CN" altLang="en-US" sz="1600" b="1" dirty="0">
                      <a:effectLst/>
                    </a:rPr>
                    <a:t>新方法的应用</a:t>
                  </a:r>
                  <a:endParaRPr kumimoji="1" lang="en-US" altLang="zh-CN" sz="2000" b="1" dirty="0">
                    <a:solidFill>
                      <a:srgbClr val="FFFFFF"/>
                    </a:solidFill>
                  </a:endParaRPr>
                </a:p>
              </p:txBody>
            </p:sp>
            <p:sp>
              <p:nvSpPr>
                <p:cNvPr id="24" name="Rectangle 23">
                  <a:extLst>
                    <a:ext uri="{FF2B5EF4-FFF2-40B4-BE49-F238E27FC236}">
                      <a16:creationId xmlns:a16="http://schemas.microsoft.com/office/drawing/2014/main" id="{0116D400-50E6-FC69-4371-F382A72AEF6F}"/>
                    </a:ext>
                  </a:extLst>
                </p:cNvPr>
                <p:cNvSpPr>
                  <a:spLocks/>
                </p:cNvSpPr>
                <p:nvPr/>
              </p:nvSpPr>
              <p:spPr>
                <a:xfrm>
                  <a:off x="1691961" y="3969390"/>
                  <a:ext cx="1969014" cy="42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err="1">
                      <a:solidFill>
                        <a:schemeClr val="bg1"/>
                      </a:solidFill>
                      <a:latin typeface="Arial" panose="020B0604020202020204" pitchFamily="34" charset="0"/>
                      <a:ea typeface="微软雅黑" panose="020B0503020204020204" pitchFamily="34" charset="-122"/>
                      <a:sym typeface="Arial" panose="020B0604020202020204" pitchFamily="34" charset="0"/>
                    </a:rPr>
                    <a:t>通过新方法解决问题：采用新方法解决问题。</a:t>
                  </a:r>
                </a:p>
              </p:txBody>
            </p:sp>
            <p:cxnSp>
              <p:nvCxnSpPr>
                <p:cNvPr id="25" name="Straight Connector 24">
                  <a:extLst>
                    <a:ext uri="{FF2B5EF4-FFF2-40B4-BE49-F238E27FC236}">
                      <a16:creationId xmlns:a16="http://schemas.microsoft.com/office/drawing/2014/main" id="{84B28CBE-9E8A-CAC1-E166-BF4B90772DDB}"/>
                    </a:ext>
                  </a:extLst>
                </p:cNvPr>
                <p:cNvCxnSpPr>
                  <a:cxnSpLocks/>
                </p:cNvCxnSpPr>
                <p:nvPr/>
              </p:nvCxnSpPr>
              <p:spPr>
                <a:xfrm>
                  <a:off x="2289118" y="3771207"/>
                  <a:ext cx="7747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07F1A016-9D3A-EF55-1521-653CE16BF978}"/>
                    </a:ext>
                  </a:extLst>
                </p:cNvPr>
                <p:cNvGrpSpPr/>
                <p:nvPr/>
              </p:nvGrpSpPr>
              <p:grpSpPr>
                <a:xfrm>
                  <a:off x="3347618" y="2705781"/>
                  <a:ext cx="615950" cy="615950"/>
                  <a:chOff x="2450597" y="2769655"/>
                  <a:chExt cx="540000" cy="540000"/>
                </a:xfrm>
              </p:grpSpPr>
              <p:sp>
                <p:nvSpPr>
                  <p:cNvPr id="27" name="TextBox 26">
                    <a:extLst>
                      <a:ext uri="{FF2B5EF4-FFF2-40B4-BE49-F238E27FC236}">
                        <a16:creationId xmlns:a16="http://schemas.microsoft.com/office/drawing/2014/main" id="{E8EEF0B2-8922-5C6D-AE78-802E46E5008C}"/>
                      </a:ext>
                    </a:extLst>
                  </p:cNvPr>
                  <p:cNvSpPr txBox="1"/>
                  <p:nvPr/>
                </p:nvSpPr>
                <p:spPr>
                  <a:xfrm>
                    <a:off x="2450597" y="2769655"/>
                    <a:ext cx="540000" cy="540000"/>
                  </a:xfrm>
                  <a:prstGeom prst="roundRect">
                    <a:avLst>
                      <a:gd name="adj" fmla="val 50000"/>
                    </a:avLst>
                  </a:prstGeom>
                  <a:solidFill>
                    <a:srgbClr val="FFFFFF"/>
                  </a:solidFill>
                </p:spPr>
                <p:txBody>
                  <a:bodyPr wrap="none" lIns="108000" tIns="108000" rIns="108000" bIns="108000" rtlCol="0" anchor="ctr" anchorCtr="0">
                    <a:noAutofit/>
                  </a:bodyPr>
                  <a:lstStyle>
                    <a:defPPr>
                      <a:defRPr lang="zh-CN"/>
                    </a:defPPr>
                    <a:lvl1pPr algn="ctr">
                      <a:defRPr kumimoji="1" sz="2000" b="1">
                        <a:noFill/>
                      </a:defRPr>
                    </a:lvl1pPr>
                  </a:lstStyle>
                  <a:p>
                    <a:endParaRPr lang="zh-CN" altLang="en-US" dirty="0"/>
                  </a:p>
                </p:txBody>
              </p:sp>
              <p:sp>
                <p:nvSpPr>
                  <p:cNvPr id="28" name="Freeform: Shape 27">
                    <a:extLst>
                      <a:ext uri="{FF2B5EF4-FFF2-40B4-BE49-F238E27FC236}">
                        <a16:creationId xmlns:a16="http://schemas.microsoft.com/office/drawing/2014/main" id="{F92EBA5C-58CD-AE67-113D-7AD2610CE623}"/>
                      </a:ext>
                    </a:extLst>
                  </p:cNvPr>
                  <p:cNvSpPr/>
                  <p:nvPr/>
                </p:nvSpPr>
                <p:spPr>
                  <a:xfrm>
                    <a:off x="2607483" y="2901952"/>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lang="zh-CN" altLang="en-US" sz="1200" b="1" dirty="0">
                      <a:solidFill>
                        <a:schemeClr val="tx1">
                          <a:lumMod val="10000"/>
                          <a:lumOff val="90000"/>
                        </a:schemeClr>
                      </a:solidFill>
                    </a:endParaRPr>
                  </a:p>
                </p:txBody>
              </p:sp>
            </p:grpSp>
          </p:grpSp>
        </p:grpSp>
      </p:grpSp>
      <p:sp>
        <p:nvSpPr>
          <p:cNvPr id="32" name="Title 31"/>
          <p:cNvSpPr>
            <a:spLocks noGrp="1"/>
          </p:cNvSpPr>
          <p:nvPr>
            <p:ph type="title"/>
          </p:nvPr>
        </p:nvSpPr>
        <p:spPr/>
        <p:txBody>
          <a:bodyPr wrap="square">
            <a:normAutofit/>
          </a:bodyPr>
          <a:lstStyle/>
          <a:p>
            <a:pPr lvl="0"/>
            <a:r>
              <a:rPr lang="en-US"/>
              <a:t>研究的创新之处展示</a:t>
            </a:r>
          </a:p>
        </p:txBody>
      </p:sp>
    </p:spTree>
    <p:custDataLst>
      <p:tags r:id="rId1"/>
    </p:custDataLst>
    <p:extLst>
      <p:ext uri="{BB962C8B-B14F-4D97-AF65-F5344CB8AC3E}">
        <p14:creationId xmlns:p14="http://schemas.microsoft.com/office/powerpoint/2010/main" val="624593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dirty="0"/>
              <a:t>01.</a:t>
            </a:r>
            <a:r>
              <a:rPr lang="en-US" altLang="zh-CN" dirty="0"/>
              <a:t>Introduction</a:t>
            </a:r>
            <a:endParaRPr lang="en-US" dirty="0"/>
          </a:p>
        </p:txBody>
      </p:sp>
      <p:sp>
        <p:nvSpPr>
          <p:cNvPr id="25" name="Text Placeholder 24"/>
          <p:cNvSpPr>
            <a:spLocks noGrp="1"/>
          </p:cNvSpPr>
          <p:nvPr>
            <p:ph type="body" sz="quarter" idx="1"/>
          </p:nvPr>
        </p:nvSpPr>
        <p:spPr/>
        <p:txBody>
          <a:bodyPr wrap="square">
            <a:normAutofit/>
          </a:bodyPr>
          <a:lstStyle/>
          <a:p>
            <a:pPr lvl="0"/>
            <a:endParaRPr lang="zh-CN" altLang="en-US" dirty="0"/>
          </a:p>
        </p:txBody>
      </p:sp>
    </p:spTree>
    <p:custDataLst>
      <p:tags r:id="rId1"/>
    </p:custDataLst>
    <p:extLst>
      <p:ext uri="{BB962C8B-B14F-4D97-AF65-F5344CB8AC3E}">
        <p14:creationId xmlns:p14="http://schemas.microsoft.com/office/powerpoint/2010/main" val="30989766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dirty="0"/>
              <a:t>05.</a:t>
            </a:r>
            <a:r>
              <a:rPr lang="zh-CN" altLang="en-US" dirty="0"/>
              <a:t>核心代码解析</a:t>
            </a:r>
            <a:endParaRPr lang="en-US" dirty="0"/>
          </a:p>
        </p:txBody>
      </p:sp>
      <p:sp>
        <p:nvSpPr>
          <p:cNvPr id="25" name="Text Placeholder 24"/>
          <p:cNvSpPr>
            <a:spLocks noGrp="1"/>
          </p:cNvSpPr>
          <p:nvPr>
            <p:ph type="body" sz="quarter" idx="1"/>
          </p:nvPr>
        </p:nvSpPr>
        <p:spPr/>
        <p:txBody>
          <a:bodyPr wrap="square">
            <a:normAutofit/>
          </a:bodyPr>
          <a:lstStyle/>
          <a:p>
            <a:pPr lvl="0"/>
            <a:r>
              <a:rPr lang="zh-CN" altLang="en-US" dirty="0"/>
              <a:t>本节将会介绍对应核心设计的代码；如果有时间，也将对于</a:t>
            </a:r>
            <a:r>
              <a:rPr lang="en-US" altLang="zh-CN" dirty="0" err="1"/>
              <a:t>mmstructure</a:t>
            </a:r>
            <a:r>
              <a:rPr lang="zh-CN" altLang="en-US" dirty="0"/>
              <a:t>的训练</a:t>
            </a:r>
            <a:r>
              <a:rPr lang="en-US" altLang="zh-CN" dirty="0"/>
              <a:t>pipeline</a:t>
            </a:r>
            <a:r>
              <a:rPr lang="zh-CN" altLang="en-US" dirty="0"/>
              <a:t>进行介绍与解释</a:t>
            </a:r>
          </a:p>
        </p:txBody>
      </p:sp>
    </p:spTree>
    <p:custDataLst>
      <p:tags r:id="rId1"/>
    </p:custDataLst>
    <p:extLst>
      <p:ext uri="{BB962C8B-B14F-4D97-AF65-F5344CB8AC3E}">
        <p14:creationId xmlns:p14="http://schemas.microsoft.com/office/powerpoint/2010/main" val="25928831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660400" y="1168970"/>
            <a:ext cx="10867209" cy="4177675"/>
            <a:chOff x="660400" y="1168970"/>
            <a:chExt cx="10867209" cy="4177675"/>
          </a:xfrm>
        </p:grpSpPr>
        <p:sp>
          <p:nvSpPr>
            <p:cNvPr id="28" name="TextBox 27">
              <a:extLst>
                <a:ext uri="{FF2B5EF4-FFF2-40B4-BE49-F238E27FC236}">
                  <a16:creationId xmlns:a16="http://schemas.microsoft.com/office/drawing/2014/main" id="{284DE8A9-93A3-4FCC-82B5-0CF78045966D}"/>
                </a:ext>
              </a:extLst>
            </p:cNvPr>
            <p:cNvSpPr txBox="1"/>
            <p:nvPr/>
          </p:nvSpPr>
          <p:spPr>
            <a:xfrm>
              <a:off x="660400" y="1168970"/>
              <a:ext cx="10858500" cy="461665"/>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创新对学术和实践的贡献</a:t>
              </a:r>
            </a:p>
          </p:txBody>
        </p:sp>
        <p:sp>
          <p:nvSpPr>
            <p:cNvPr id="26" name="TextBox 25">
              <a:extLst>
                <a:ext uri="{FF2B5EF4-FFF2-40B4-BE49-F238E27FC236}">
                  <a16:creationId xmlns:a16="http://schemas.microsoft.com/office/drawing/2014/main" id="{E14A1DB3-1E9E-4FAF-9E7E-7D4E7E656E8D}"/>
                </a:ext>
              </a:extLst>
            </p:cNvPr>
            <p:cNvSpPr txBox="1"/>
            <p:nvPr/>
          </p:nvSpPr>
          <p:spPr>
            <a:xfrm>
              <a:off x="669109" y="1755201"/>
              <a:ext cx="10858500" cy="294824"/>
            </a:xfrm>
            <a:prstGeom prst="rect">
              <a:avLst/>
            </a:prstGeom>
            <a:noFill/>
          </p:spPr>
          <p:txBody>
            <a:bodyPr wrap="square" rtlCol="0">
              <a:spAutoFit/>
            </a:bodyPr>
            <a:lstStyle/>
            <a:p>
              <a:pPr algn="ctr">
                <a:lnSpc>
                  <a:spcPct val="120000"/>
                </a:lnSpc>
              </a:pPr>
              <a:r>
                <a:rPr lang="zh-CN" altLang="en-US" sz="1200" dirty="0"/>
                <a:t>通过创新的研究方法和实践应用，为学术界和实际应用领域带来了重要的贡献。</a:t>
              </a:r>
            </a:p>
          </p:txBody>
        </p:sp>
        <p:sp>
          <p:nvSpPr>
            <p:cNvPr id="37" name="Rectangle: Rounded Corners 36">
              <a:extLst>
                <a:ext uri="{FF2B5EF4-FFF2-40B4-BE49-F238E27FC236}">
                  <a16:creationId xmlns:a16="http://schemas.microsoft.com/office/drawing/2014/main" id="{C2097943-5C5C-469E-898A-21B837347967}"/>
                </a:ext>
              </a:extLst>
            </p:cNvPr>
            <p:cNvSpPr/>
            <p:nvPr/>
          </p:nvSpPr>
          <p:spPr>
            <a:xfrm>
              <a:off x="923636" y="2347773"/>
              <a:ext cx="10344728" cy="1856254"/>
            </a:xfrm>
            <a:prstGeom prst="roundRect">
              <a:avLst>
                <a:gd name="adj" fmla="val 0"/>
              </a:avLst>
            </a:prstGeom>
            <a:blipFill rotWithShape="0">
              <a:blip r:embed="rId3"/>
              <a:srcRect/>
              <a:stretch>
                <a:fillRect t="-74200" b="-74200"/>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 name="Group 1">
              <a:extLst>
                <a:ext uri="{FF2B5EF4-FFF2-40B4-BE49-F238E27FC236}">
                  <a16:creationId xmlns:a16="http://schemas.microsoft.com/office/drawing/2014/main" id="{DF707A98-9CD0-4A34-A4E2-19249535FB7E}"/>
                </a:ext>
              </a:extLst>
            </p:cNvPr>
            <p:cNvGrpSpPr/>
            <p:nvPr/>
          </p:nvGrpSpPr>
          <p:grpSpPr>
            <a:xfrm>
              <a:off x="923636" y="4510891"/>
              <a:ext cx="2655587" cy="835754"/>
              <a:chOff x="923636" y="4510891"/>
              <a:chExt cx="2655587" cy="835754"/>
            </a:xfrm>
          </p:grpSpPr>
          <p:sp>
            <p:nvSpPr>
              <p:cNvPr id="43" name="TextBox 42">
                <a:extLst>
                  <a:ext uri="{FF2B5EF4-FFF2-40B4-BE49-F238E27FC236}">
                    <a16:creationId xmlns:a16="http://schemas.microsoft.com/office/drawing/2014/main" id="{C37755DC-41D5-458B-9095-6CCA5A741147}"/>
                  </a:ext>
                </a:extLst>
              </p:cNvPr>
              <p:cNvSpPr txBox="1"/>
              <p:nvPr/>
            </p:nvSpPr>
            <p:spPr>
              <a:xfrm>
                <a:off x="1529742" y="4510891"/>
                <a:ext cx="2049481" cy="307777"/>
              </a:xfrm>
              <a:prstGeom prst="rect">
                <a:avLst/>
              </a:prstGeom>
              <a:noFill/>
            </p:spPr>
            <p:txBody>
              <a:bodyPr wrap="none" rtlCol="0" anchor="b">
                <a:normAutofit fontScale="92500" lnSpcReduction="10000"/>
              </a:bodyPr>
              <a:lstStyle/>
              <a:p>
                <a:pPr>
                  <a:lnSpc>
                    <a:spcPct val="100000"/>
                  </a:lnSpc>
                </a:pPr>
                <a:r>
                  <a:rPr lang="zh-CN" altLang="en-US" sz="1600" b="1" dirty="0"/>
                  <a:t>新理论模型的提出</a:t>
                </a:r>
              </a:p>
            </p:txBody>
          </p:sp>
          <p:sp>
            <p:nvSpPr>
              <p:cNvPr id="44" name="TextBox 43">
                <a:extLst>
                  <a:ext uri="{FF2B5EF4-FFF2-40B4-BE49-F238E27FC236}">
                    <a16:creationId xmlns:a16="http://schemas.microsoft.com/office/drawing/2014/main" id="{059C1B08-3524-4BEB-B7CD-04F7084BDC0C}"/>
                  </a:ext>
                </a:extLst>
              </p:cNvPr>
              <p:cNvSpPr txBox="1"/>
              <p:nvPr/>
            </p:nvSpPr>
            <p:spPr>
              <a:xfrm>
                <a:off x="1529742" y="4821180"/>
                <a:ext cx="2049481" cy="525465"/>
              </a:xfrm>
              <a:prstGeom prst="rect">
                <a:avLst/>
              </a:prstGeom>
              <a:noFill/>
            </p:spPr>
            <p:txBody>
              <a:bodyPr wrap="square" rtlCol="0">
                <a:spAutoFit/>
              </a:bodyPr>
              <a:lstStyle/>
              <a:p>
                <a:pPr>
                  <a:lnSpc>
                    <a:spcPct val="120000"/>
                  </a:lnSpc>
                </a:pPr>
                <a:r>
                  <a:rPr kumimoji="0" lang="zh-CN" altLang="en-US" sz="1200" b="0" i="0" u="none" strike="noStrike" kern="1200" cap="none" spc="0" normalizeH="0" baseline="0" noProof="0" dirty="0">
                    <a:ln>
                      <a:noFill/>
                    </a:ln>
                    <a:effectLst/>
                    <a:uLnTx/>
                    <a:uFillTx/>
                  </a:rPr>
                  <a:t>为相关领域研究提供新理论基础</a:t>
                </a:r>
              </a:p>
            </p:txBody>
          </p:sp>
          <p:grpSp>
            <p:nvGrpSpPr>
              <p:cNvPr id="38" name="Group 37">
                <a:extLst>
                  <a:ext uri="{FF2B5EF4-FFF2-40B4-BE49-F238E27FC236}">
                    <a16:creationId xmlns:a16="http://schemas.microsoft.com/office/drawing/2014/main" id="{4983178C-1A86-4613-9297-5820C5E02498}"/>
                  </a:ext>
                </a:extLst>
              </p:cNvPr>
              <p:cNvGrpSpPr/>
              <p:nvPr/>
            </p:nvGrpSpPr>
            <p:grpSpPr>
              <a:xfrm>
                <a:off x="923636" y="4584047"/>
                <a:ext cx="410200" cy="410198"/>
                <a:chOff x="3526795" y="4024421"/>
                <a:chExt cx="410200" cy="410198"/>
              </a:xfrm>
            </p:grpSpPr>
            <p:sp>
              <p:nvSpPr>
                <p:cNvPr id="41" name="Rectangle 40">
                  <a:extLst>
                    <a:ext uri="{FF2B5EF4-FFF2-40B4-BE49-F238E27FC236}">
                      <a16:creationId xmlns:a16="http://schemas.microsoft.com/office/drawing/2014/main" id="{5972B26A-47A1-4812-9360-544D00E06BCE}"/>
                    </a:ext>
                  </a:extLst>
                </p:cNvPr>
                <p:cNvSpPr/>
                <p:nvPr/>
              </p:nvSpPr>
              <p:spPr>
                <a:xfrm>
                  <a:off x="3526795" y="4024421"/>
                  <a:ext cx="410200" cy="410198"/>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42" name="Freeform: Shape 41">
                  <a:extLst>
                    <a:ext uri="{FF2B5EF4-FFF2-40B4-BE49-F238E27FC236}">
                      <a16:creationId xmlns:a16="http://schemas.microsoft.com/office/drawing/2014/main" id="{8A22E301-65CF-493A-8113-031055E29BFC}"/>
                    </a:ext>
                  </a:extLst>
                </p:cNvPr>
                <p:cNvSpPr/>
                <p:nvPr/>
              </p:nvSpPr>
              <p:spPr>
                <a:xfrm>
                  <a:off x="3642895" y="4162770"/>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sp>
          <p:nvSpPr>
            <p:cNvPr id="48" name="TextBox 47">
              <a:extLst>
                <a:ext uri="{FF2B5EF4-FFF2-40B4-BE49-F238E27FC236}">
                  <a16:creationId xmlns:a16="http://schemas.microsoft.com/office/drawing/2014/main" id="{71FEF06B-C13C-4FB6-8035-0165CC62890E}"/>
                </a:ext>
              </a:extLst>
            </p:cNvPr>
            <p:cNvSpPr txBox="1"/>
            <p:nvPr/>
          </p:nvSpPr>
          <p:spPr>
            <a:xfrm>
              <a:off x="5374313" y="4510891"/>
              <a:ext cx="2049481" cy="307777"/>
            </a:xfrm>
            <a:prstGeom prst="rect">
              <a:avLst/>
            </a:prstGeom>
            <a:noFill/>
          </p:spPr>
          <p:txBody>
            <a:bodyPr wrap="none" rtlCol="0" anchor="b">
              <a:normAutofit fontScale="92500" lnSpcReduction="10000"/>
            </a:bodyPr>
            <a:lstStyle/>
            <a:p>
              <a:pPr>
                <a:lnSpc>
                  <a:spcPct val="100000"/>
                </a:lnSpc>
              </a:pPr>
              <a:r>
                <a:rPr lang="zh-CN" altLang="en-US" sz="1600" b="1" dirty="0"/>
                <a:t>实证研究验证</a:t>
              </a:r>
            </a:p>
          </p:txBody>
        </p:sp>
        <p:sp>
          <p:nvSpPr>
            <p:cNvPr id="49" name="TextBox 48">
              <a:extLst>
                <a:ext uri="{FF2B5EF4-FFF2-40B4-BE49-F238E27FC236}">
                  <a16:creationId xmlns:a16="http://schemas.microsoft.com/office/drawing/2014/main" id="{F9343E83-1A17-4689-8C43-51AC7FA946B8}"/>
                </a:ext>
              </a:extLst>
            </p:cNvPr>
            <p:cNvSpPr txBox="1"/>
            <p:nvPr/>
          </p:nvSpPr>
          <p:spPr>
            <a:xfrm>
              <a:off x="5374313" y="4821180"/>
              <a:ext cx="2049481" cy="525465"/>
            </a:xfrm>
            <a:prstGeom prst="rect">
              <a:avLst/>
            </a:prstGeom>
            <a:noFill/>
          </p:spPr>
          <p:txBody>
            <a:bodyPr wrap="square" rtlCol="0">
              <a:spAutoFit/>
            </a:bodyPr>
            <a:lstStyle/>
            <a:p>
              <a:pPr>
                <a:lnSpc>
                  <a:spcPct val="120000"/>
                </a:lnSpc>
              </a:pPr>
              <a:r>
                <a:rPr kumimoji="0" lang="zh-CN" altLang="en-US" sz="1200" b="0" i="0" u="none" strike="noStrike" kern="1200" cap="none" spc="0" normalizeH="0" baseline="0" noProof="0" dirty="0">
                  <a:ln>
                    <a:noFill/>
                  </a:ln>
                  <a:effectLst/>
                  <a:uLnTx/>
                  <a:uFillTx/>
                </a:rPr>
                <a:t>通过实证研究进一步验证了相关领域的理论</a:t>
              </a:r>
            </a:p>
          </p:txBody>
        </p:sp>
        <p:sp>
          <p:nvSpPr>
            <p:cNvPr id="56" name="TextBox 55">
              <a:extLst>
                <a:ext uri="{FF2B5EF4-FFF2-40B4-BE49-F238E27FC236}">
                  <a16:creationId xmlns:a16="http://schemas.microsoft.com/office/drawing/2014/main" id="{1DC1DC54-DE31-4C96-A5A9-78DEF20B7897}"/>
                </a:ext>
              </a:extLst>
            </p:cNvPr>
            <p:cNvSpPr txBox="1"/>
            <p:nvPr/>
          </p:nvSpPr>
          <p:spPr>
            <a:xfrm>
              <a:off x="9218883" y="4510891"/>
              <a:ext cx="2049481" cy="307777"/>
            </a:xfrm>
            <a:prstGeom prst="rect">
              <a:avLst/>
            </a:prstGeom>
            <a:noFill/>
          </p:spPr>
          <p:txBody>
            <a:bodyPr wrap="none" rtlCol="0" anchor="b">
              <a:normAutofit fontScale="92500" lnSpcReduction="10000"/>
            </a:bodyPr>
            <a:lstStyle/>
            <a:p>
              <a:pPr>
                <a:lnSpc>
                  <a:spcPct val="100000"/>
                </a:lnSpc>
              </a:pPr>
              <a:r>
                <a:rPr lang="zh-CN" altLang="en-US" sz="1600" b="1" dirty="0"/>
                <a:t>实际问题解决</a:t>
              </a:r>
            </a:p>
          </p:txBody>
        </p:sp>
        <p:sp>
          <p:nvSpPr>
            <p:cNvPr id="57" name="TextBox 56">
              <a:extLst>
                <a:ext uri="{FF2B5EF4-FFF2-40B4-BE49-F238E27FC236}">
                  <a16:creationId xmlns:a16="http://schemas.microsoft.com/office/drawing/2014/main" id="{FEBAB1BA-CFA3-42A2-A1A8-C6247397AFC2}"/>
                </a:ext>
              </a:extLst>
            </p:cNvPr>
            <p:cNvSpPr txBox="1"/>
            <p:nvPr/>
          </p:nvSpPr>
          <p:spPr>
            <a:xfrm>
              <a:off x="9218883" y="4821180"/>
              <a:ext cx="2049481" cy="525465"/>
            </a:xfrm>
            <a:prstGeom prst="rect">
              <a:avLst/>
            </a:prstGeom>
            <a:noFill/>
          </p:spPr>
          <p:txBody>
            <a:bodyPr wrap="square" rtlCol="0">
              <a:spAutoFit/>
            </a:bodyPr>
            <a:lstStyle/>
            <a:p>
              <a:pPr>
                <a:lnSpc>
                  <a:spcPct val="120000"/>
                </a:lnSpc>
              </a:pPr>
              <a:r>
                <a:rPr kumimoji="0" lang="zh-CN" altLang="en-US" sz="1200" b="0" i="0" u="none" strike="noStrike" kern="1200" cap="none" spc="0" normalizeH="0" baseline="0" noProof="0" dirty="0">
                  <a:ln>
                    <a:noFill/>
                  </a:ln>
                  <a:effectLst/>
                  <a:uLnTx/>
                  <a:uFillTx/>
                </a:rPr>
                <a:t>为实际应用领域提供了创新的解决方案</a:t>
              </a:r>
            </a:p>
          </p:txBody>
        </p:sp>
        <p:grpSp>
          <p:nvGrpSpPr>
            <p:cNvPr id="5" name="Group 4">
              <a:extLst>
                <a:ext uri="{FF2B5EF4-FFF2-40B4-BE49-F238E27FC236}">
                  <a16:creationId xmlns:a16="http://schemas.microsoft.com/office/drawing/2014/main" id="{CC6C1F13-B66B-40E5-A2C3-96CDA207652C}"/>
                </a:ext>
              </a:extLst>
            </p:cNvPr>
            <p:cNvGrpSpPr>
              <a:grpSpLocks/>
            </p:cNvGrpSpPr>
            <p:nvPr/>
          </p:nvGrpSpPr>
          <p:grpSpPr>
            <a:xfrm>
              <a:off x="4768207" y="4584047"/>
              <a:ext cx="410200" cy="410198"/>
              <a:chOff x="4471992" y="4024421"/>
              <a:chExt cx="410200" cy="410198"/>
            </a:xfrm>
          </p:grpSpPr>
          <p:sp>
            <p:nvSpPr>
              <p:cNvPr id="76" name="Rectangle 75">
                <a:extLst>
                  <a:ext uri="{FF2B5EF4-FFF2-40B4-BE49-F238E27FC236}">
                    <a16:creationId xmlns:a16="http://schemas.microsoft.com/office/drawing/2014/main" id="{F67ADF15-4604-447A-8536-3771AF9353CC}"/>
                  </a:ext>
                </a:extLst>
              </p:cNvPr>
              <p:cNvSpPr/>
              <p:nvPr/>
            </p:nvSpPr>
            <p:spPr>
              <a:xfrm>
                <a:off x="4471992" y="4024421"/>
                <a:ext cx="410200" cy="410198"/>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7" name="Freeform: Shape 76">
                <a:extLst>
                  <a:ext uri="{FF2B5EF4-FFF2-40B4-BE49-F238E27FC236}">
                    <a16:creationId xmlns:a16="http://schemas.microsoft.com/office/drawing/2014/main" id="{2A6F5020-986E-4EEB-84A8-4BB5FCF1DECC}"/>
                  </a:ext>
                </a:extLst>
              </p:cNvPr>
              <p:cNvSpPr/>
              <p:nvPr/>
            </p:nvSpPr>
            <p:spPr>
              <a:xfrm>
                <a:off x="4595899" y="4146869"/>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4" name="Group 3">
              <a:extLst>
                <a:ext uri="{FF2B5EF4-FFF2-40B4-BE49-F238E27FC236}">
                  <a16:creationId xmlns:a16="http://schemas.microsoft.com/office/drawing/2014/main" id="{E7E4ED76-8BC2-4529-9217-FEEA93CBA799}"/>
                </a:ext>
              </a:extLst>
            </p:cNvPr>
            <p:cNvGrpSpPr>
              <a:grpSpLocks/>
            </p:cNvGrpSpPr>
            <p:nvPr/>
          </p:nvGrpSpPr>
          <p:grpSpPr>
            <a:xfrm>
              <a:off x="8612777" y="4584047"/>
              <a:ext cx="410200" cy="410198"/>
              <a:chOff x="5417189" y="4024421"/>
              <a:chExt cx="410200" cy="410198"/>
            </a:xfrm>
          </p:grpSpPr>
          <p:sp>
            <p:nvSpPr>
              <p:cNvPr id="81" name="Rectangle 80">
                <a:extLst>
                  <a:ext uri="{FF2B5EF4-FFF2-40B4-BE49-F238E27FC236}">
                    <a16:creationId xmlns:a16="http://schemas.microsoft.com/office/drawing/2014/main" id="{AB038E73-F81B-446F-9B01-92AE01D740B9}"/>
                  </a:ext>
                </a:extLst>
              </p:cNvPr>
              <p:cNvSpPr/>
              <p:nvPr/>
            </p:nvSpPr>
            <p:spPr>
              <a:xfrm>
                <a:off x="5417189" y="4024421"/>
                <a:ext cx="410200" cy="410198"/>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82" name="Freeform: Shape 81">
                <a:extLst>
                  <a:ext uri="{FF2B5EF4-FFF2-40B4-BE49-F238E27FC236}">
                    <a16:creationId xmlns:a16="http://schemas.microsoft.com/office/drawing/2014/main" id="{78C202CA-3A8D-4875-88C8-9FB4D367EF54}"/>
                  </a:ext>
                </a:extLst>
              </p:cNvPr>
              <p:cNvSpPr/>
              <p:nvPr/>
            </p:nvSpPr>
            <p:spPr>
              <a:xfrm>
                <a:off x="5533289" y="4158600"/>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sp>
        <p:nvSpPr>
          <p:cNvPr id="84" name="Title 83"/>
          <p:cNvSpPr>
            <a:spLocks noGrp="1"/>
          </p:cNvSpPr>
          <p:nvPr>
            <p:ph type="title"/>
          </p:nvPr>
        </p:nvSpPr>
        <p:spPr/>
        <p:txBody>
          <a:bodyPr wrap="square">
            <a:normAutofit/>
          </a:bodyPr>
          <a:lstStyle/>
          <a:p>
            <a:pPr lvl="0"/>
            <a:r>
              <a:rPr lang="en-US"/>
              <a:t>创新贡献学术实践</a:t>
            </a:r>
          </a:p>
        </p:txBody>
      </p:sp>
    </p:spTree>
    <p:custDataLst>
      <p:tags r:id="rId1"/>
    </p:custDataLst>
    <p:extLst>
      <p:ext uri="{BB962C8B-B14F-4D97-AF65-F5344CB8AC3E}">
        <p14:creationId xmlns:p14="http://schemas.microsoft.com/office/powerpoint/2010/main" val="2031099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FFDB64-73E4-348C-9DE9-316F895512BA}"/>
              </a:ext>
            </a:extLst>
          </p:cNvPr>
          <p:cNvGrpSpPr/>
          <p:nvPr/>
        </p:nvGrpSpPr>
        <p:grpSpPr>
          <a:xfrm>
            <a:off x="671172" y="1630818"/>
            <a:ext cx="10853169" cy="4248984"/>
            <a:chOff x="671172" y="1630818"/>
            <a:chExt cx="10853169" cy="4248984"/>
          </a:xfrm>
        </p:grpSpPr>
        <p:grpSp>
          <p:nvGrpSpPr>
            <p:cNvPr id="4" name="Group 3">
              <a:extLst>
                <a:ext uri="{FF2B5EF4-FFF2-40B4-BE49-F238E27FC236}">
                  <a16:creationId xmlns:a16="http://schemas.microsoft.com/office/drawing/2014/main" id="{14BA59CC-C153-EA99-4C58-6DC2EBCC7E57}"/>
                </a:ext>
              </a:extLst>
            </p:cNvPr>
            <p:cNvGrpSpPr/>
            <p:nvPr/>
          </p:nvGrpSpPr>
          <p:grpSpPr>
            <a:xfrm>
              <a:off x="8040954" y="3561367"/>
              <a:ext cx="3483387" cy="2318435"/>
              <a:chOff x="6168612" y="3561367"/>
              <a:chExt cx="3483387" cy="2318435"/>
            </a:xfrm>
          </p:grpSpPr>
          <p:sp>
            <p:nvSpPr>
              <p:cNvPr id="26" name="Rectangle: Rounded Corners 25">
                <a:extLst>
                  <a:ext uri="{FF2B5EF4-FFF2-40B4-BE49-F238E27FC236}">
                    <a16:creationId xmlns:a16="http://schemas.microsoft.com/office/drawing/2014/main" id="{95D32728-FE47-6285-35DA-81C6C3A01A90}"/>
                  </a:ext>
                </a:extLst>
              </p:cNvPr>
              <p:cNvSpPr/>
              <p:nvPr/>
            </p:nvSpPr>
            <p:spPr>
              <a:xfrm>
                <a:off x="6168612" y="3561367"/>
                <a:ext cx="3483387" cy="2318435"/>
              </a:xfrm>
              <a:prstGeom prst="roundRect">
                <a:avLst>
                  <a:gd name="adj" fmla="val 13637"/>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F8CE8692-0D90-49DD-3F79-E7CCA487530E}"/>
                  </a:ext>
                </a:extLst>
              </p:cNvPr>
              <p:cNvSpPr/>
              <p:nvPr/>
            </p:nvSpPr>
            <p:spPr>
              <a:xfrm flipH="1">
                <a:off x="6724066" y="4891979"/>
                <a:ext cx="2372478" cy="516423"/>
              </a:xfrm>
              <a:prstGeom prst="rect">
                <a:avLst/>
              </a:prstGeom>
              <a:ln>
                <a:noFill/>
              </a:ln>
            </p:spPr>
            <p:txBody>
              <a:bodyPr wrap="square" lIns="91440" tIns="45720" rIns="91440" bIns="45720" anchor="t">
                <a:spAutoFit/>
              </a:bodyPr>
              <a:lstStyle/>
              <a:p>
                <a:pPr algn="ct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演讲者提出的对该领域研究的创新思考</a:t>
                </a:r>
              </a:p>
            </p:txBody>
          </p:sp>
          <p:sp>
            <p:nvSpPr>
              <p:cNvPr id="28" name="TextBox 27">
                <a:extLst>
                  <a:ext uri="{FF2B5EF4-FFF2-40B4-BE49-F238E27FC236}">
                    <a16:creationId xmlns:a16="http://schemas.microsoft.com/office/drawing/2014/main" id="{E2EFB19A-517E-952F-8B09-C17A49DF082F}"/>
                  </a:ext>
                </a:extLst>
              </p:cNvPr>
              <p:cNvSpPr txBox="1"/>
              <p:nvPr/>
            </p:nvSpPr>
            <p:spPr>
              <a:xfrm>
                <a:off x="6724066" y="4568261"/>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新思路提供</a:t>
                </a:r>
              </a:p>
            </p:txBody>
          </p:sp>
          <p:grpSp>
            <p:nvGrpSpPr>
              <p:cNvPr id="29" name="Group 28">
                <a:extLst>
                  <a:ext uri="{FF2B5EF4-FFF2-40B4-BE49-F238E27FC236}">
                    <a16:creationId xmlns:a16="http://schemas.microsoft.com/office/drawing/2014/main" id="{59883589-3B29-883F-8B10-FD47445E1378}"/>
                  </a:ext>
                </a:extLst>
              </p:cNvPr>
              <p:cNvGrpSpPr>
                <a:grpSpLocks/>
              </p:cNvGrpSpPr>
              <p:nvPr/>
            </p:nvGrpSpPr>
            <p:grpSpPr>
              <a:xfrm>
                <a:off x="7704137" y="4020807"/>
                <a:ext cx="412337" cy="410198"/>
                <a:chOff x="6269788" y="247125"/>
                <a:chExt cx="410200" cy="410198"/>
              </a:xfrm>
            </p:grpSpPr>
            <p:sp>
              <p:nvSpPr>
                <p:cNvPr id="30" name="Rectangle: Rounded Corners 29">
                  <a:extLst>
                    <a:ext uri="{FF2B5EF4-FFF2-40B4-BE49-F238E27FC236}">
                      <a16:creationId xmlns:a16="http://schemas.microsoft.com/office/drawing/2014/main" id="{BDBE2191-A38A-5A58-6B46-9A87B1B17BCB}"/>
                    </a:ext>
                  </a:extLst>
                </p:cNvPr>
                <p:cNvSpPr/>
                <p:nvPr/>
              </p:nvSpPr>
              <p:spPr>
                <a:xfrm>
                  <a:off x="6269788" y="247125"/>
                  <a:ext cx="410200" cy="410198"/>
                </a:xfrm>
                <a:prstGeom prst="round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31" name="Freeform: Shape 30">
                  <a:extLst>
                    <a:ext uri="{FF2B5EF4-FFF2-40B4-BE49-F238E27FC236}">
                      <a16:creationId xmlns:a16="http://schemas.microsoft.com/office/drawing/2014/main" id="{71D19C59-5538-8D61-669B-11B2278A7CD0}"/>
                    </a:ext>
                  </a:extLst>
                </p:cNvPr>
                <p:cNvSpPr/>
                <p:nvPr/>
              </p:nvSpPr>
              <p:spPr>
                <a:xfrm>
                  <a:off x="6385888" y="387703"/>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5" name="Group 4">
              <a:extLst>
                <a:ext uri="{FF2B5EF4-FFF2-40B4-BE49-F238E27FC236}">
                  <a16:creationId xmlns:a16="http://schemas.microsoft.com/office/drawing/2014/main" id="{2A87C662-3FB9-7119-0DE8-239D973D07D0}"/>
                </a:ext>
              </a:extLst>
            </p:cNvPr>
            <p:cNvGrpSpPr/>
            <p:nvPr/>
          </p:nvGrpSpPr>
          <p:grpSpPr>
            <a:xfrm>
              <a:off x="4356063" y="3561367"/>
              <a:ext cx="3483387" cy="2318435"/>
              <a:chOff x="3485205" y="3561367"/>
              <a:chExt cx="3483387" cy="2318435"/>
            </a:xfrm>
          </p:grpSpPr>
          <p:sp>
            <p:nvSpPr>
              <p:cNvPr id="20" name="Rectangle: Rounded Corners 19">
                <a:extLst>
                  <a:ext uri="{FF2B5EF4-FFF2-40B4-BE49-F238E27FC236}">
                    <a16:creationId xmlns:a16="http://schemas.microsoft.com/office/drawing/2014/main" id="{B814151C-9439-777C-D9E4-AC3E013291D8}"/>
                  </a:ext>
                </a:extLst>
              </p:cNvPr>
              <p:cNvSpPr/>
              <p:nvPr/>
            </p:nvSpPr>
            <p:spPr>
              <a:xfrm>
                <a:off x="3485205" y="3561367"/>
                <a:ext cx="3483387" cy="2318435"/>
              </a:xfrm>
              <a:prstGeom prst="roundRect">
                <a:avLst>
                  <a:gd name="adj" fmla="val 13637"/>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DCF4F85-5B36-447F-270F-CCA5D3E5B4B1}"/>
                  </a:ext>
                </a:extLst>
              </p:cNvPr>
              <p:cNvSpPr/>
              <p:nvPr/>
            </p:nvSpPr>
            <p:spPr>
              <a:xfrm flipH="1">
                <a:off x="4040659" y="4891979"/>
                <a:ext cx="2372478" cy="516423"/>
              </a:xfrm>
              <a:prstGeom prst="rect">
                <a:avLst/>
              </a:prstGeom>
              <a:ln>
                <a:noFill/>
              </a:ln>
            </p:spPr>
            <p:txBody>
              <a:bodyPr wrap="square" lIns="91440" tIns="45720" rIns="91440" bIns="45720" anchor="t">
                <a:spAutoFit/>
              </a:bodyPr>
              <a:lstStyle/>
              <a:p>
                <a:pPr algn="ct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解释研究结果对学术和实践的重要意义</a:t>
                </a:r>
              </a:p>
            </p:txBody>
          </p:sp>
          <p:sp>
            <p:nvSpPr>
              <p:cNvPr id="22" name="TextBox 21">
                <a:extLst>
                  <a:ext uri="{FF2B5EF4-FFF2-40B4-BE49-F238E27FC236}">
                    <a16:creationId xmlns:a16="http://schemas.microsoft.com/office/drawing/2014/main" id="{0195FE87-1860-057C-6BE8-54EA8812B3FC}"/>
                  </a:ext>
                </a:extLst>
              </p:cNvPr>
              <p:cNvSpPr txBox="1"/>
              <p:nvPr/>
            </p:nvSpPr>
            <p:spPr>
              <a:xfrm>
                <a:off x="4040659" y="4568261"/>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研究结果重要性</a:t>
                </a:r>
              </a:p>
            </p:txBody>
          </p:sp>
          <p:grpSp>
            <p:nvGrpSpPr>
              <p:cNvPr id="23" name="Group 22">
                <a:extLst>
                  <a:ext uri="{FF2B5EF4-FFF2-40B4-BE49-F238E27FC236}">
                    <a16:creationId xmlns:a16="http://schemas.microsoft.com/office/drawing/2014/main" id="{9AEF1C11-FDF5-91D5-5A29-445ABB66129C}"/>
                  </a:ext>
                </a:extLst>
              </p:cNvPr>
              <p:cNvGrpSpPr/>
              <p:nvPr/>
            </p:nvGrpSpPr>
            <p:grpSpPr>
              <a:xfrm>
                <a:off x="5020730" y="4020807"/>
                <a:ext cx="412337" cy="410198"/>
                <a:chOff x="881160" y="2234807"/>
                <a:chExt cx="412337" cy="410198"/>
              </a:xfrm>
            </p:grpSpPr>
            <p:sp>
              <p:nvSpPr>
                <p:cNvPr id="24" name="Rectangle: Rounded Corners 23">
                  <a:extLst>
                    <a:ext uri="{FF2B5EF4-FFF2-40B4-BE49-F238E27FC236}">
                      <a16:creationId xmlns:a16="http://schemas.microsoft.com/office/drawing/2014/main" id="{F4739F1D-2463-58A2-058D-00143C9DB38D}"/>
                    </a:ext>
                  </a:extLst>
                </p:cNvPr>
                <p:cNvSpPr/>
                <p:nvPr/>
              </p:nvSpPr>
              <p:spPr>
                <a:xfrm>
                  <a:off x="881160" y="2234807"/>
                  <a:ext cx="412337" cy="410198"/>
                </a:xfrm>
                <a:prstGeom prst="round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5" name="Freeform: Shape 24">
                  <a:extLst>
                    <a:ext uri="{FF2B5EF4-FFF2-40B4-BE49-F238E27FC236}">
                      <a16:creationId xmlns:a16="http://schemas.microsoft.com/office/drawing/2014/main" id="{E6047589-A81D-960E-5999-152DDA830449}"/>
                    </a:ext>
                  </a:extLst>
                </p:cNvPr>
                <p:cNvSpPr/>
                <p:nvPr/>
              </p:nvSpPr>
              <p:spPr>
                <a:xfrm>
                  <a:off x="1005713" y="2357255"/>
                  <a:ext cx="163232"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6" name="Group 5">
              <a:extLst>
                <a:ext uri="{FF2B5EF4-FFF2-40B4-BE49-F238E27FC236}">
                  <a16:creationId xmlns:a16="http://schemas.microsoft.com/office/drawing/2014/main" id="{07BDDEF2-C215-0711-43B4-0A43C175A003}"/>
                </a:ext>
              </a:extLst>
            </p:cNvPr>
            <p:cNvGrpSpPr/>
            <p:nvPr/>
          </p:nvGrpSpPr>
          <p:grpSpPr>
            <a:xfrm>
              <a:off x="671172" y="3561367"/>
              <a:ext cx="3483387" cy="2318435"/>
              <a:chOff x="801798" y="3561367"/>
              <a:chExt cx="3483387" cy="2318435"/>
            </a:xfrm>
          </p:grpSpPr>
          <p:sp>
            <p:nvSpPr>
              <p:cNvPr id="14" name="Rectangle: Rounded Corners 13">
                <a:extLst>
                  <a:ext uri="{FF2B5EF4-FFF2-40B4-BE49-F238E27FC236}">
                    <a16:creationId xmlns:a16="http://schemas.microsoft.com/office/drawing/2014/main" id="{2BC6336C-EA4F-E1F1-E8D7-8466EAA2CEB1}"/>
                  </a:ext>
                </a:extLst>
              </p:cNvPr>
              <p:cNvSpPr/>
              <p:nvPr/>
            </p:nvSpPr>
            <p:spPr>
              <a:xfrm>
                <a:off x="801798" y="3561367"/>
                <a:ext cx="3483387" cy="2318435"/>
              </a:xfrm>
              <a:prstGeom prst="roundRect">
                <a:avLst>
                  <a:gd name="adj" fmla="val 13637"/>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F7751F1A-8898-69C1-801A-68F79A9A1297}"/>
                  </a:ext>
                </a:extLst>
              </p:cNvPr>
              <p:cNvSpPr/>
              <p:nvPr/>
            </p:nvSpPr>
            <p:spPr>
              <a:xfrm flipH="1">
                <a:off x="1357252" y="4891979"/>
                <a:ext cx="2372478" cy="294824"/>
              </a:xfrm>
              <a:prstGeom prst="rect">
                <a:avLst/>
              </a:prstGeom>
              <a:ln>
                <a:noFill/>
              </a:ln>
            </p:spPr>
            <p:txBody>
              <a:bodyPr wrap="square" lIns="91440" tIns="45720" rIns="91440" bIns="45720" anchor="t">
                <a:spAutoFit/>
              </a:bodyPr>
              <a:lstStyle/>
              <a:p>
                <a:pPr algn="ct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展示研究核心观点和发现</a:t>
                </a:r>
              </a:p>
            </p:txBody>
          </p:sp>
          <p:sp>
            <p:nvSpPr>
              <p:cNvPr id="16" name="TextBox 15">
                <a:extLst>
                  <a:ext uri="{FF2B5EF4-FFF2-40B4-BE49-F238E27FC236}">
                    <a16:creationId xmlns:a16="http://schemas.microsoft.com/office/drawing/2014/main" id="{63CFE373-5162-1D90-C494-D08AF253679F}"/>
                  </a:ext>
                </a:extLst>
              </p:cNvPr>
              <p:cNvSpPr txBox="1"/>
              <p:nvPr/>
            </p:nvSpPr>
            <p:spPr>
              <a:xfrm>
                <a:off x="1357252" y="4568261"/>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演讲核心观点</a:t>
                </a:r>
              </a:p>
            </p:txBody>
          </p:sp>
          <p:grpSp>
            <p:nvGrpSpPr>
              <p:cNvPr id="17" name="Group 16">
                <a:extLst>
                  <a:ext uri="{FF2B5EF4-FFF2-40B4-BE49-F238E27FC236}">
                    <a16:creationId xmlns:a16="http://schemas.microsoft.com/office/drawing/2014/main" id="{41823297-D915-3556-367A-4A2DE32871A7}"/>
                  </a:ext>
                </a:extLst>
              </p:cNvPr>
              <p:cNvGrpSpPr>
                <a:grpSpLocks/>
              </p:cNvGrpSpPr>
              <p:nvPr/>
            </p:nvGrpSpPr>
            <p:grpSpPr>
              <a:xfrm>
                <a:off x="2337323" y="4020807"/>
                <a:ext cx="412337" cy="410198"/>
                <a:chOff x="4808321" y="411032"/>
                <a:chExt cx="410200" cy="410198"/>
              </a:xfrm>
            </p:grpSpPr>
            <p:sp>
              <p:nvSpPr>
                <p:cNvPr id="18" name="Rectangle: Rounded Corners 17">
                  <a:extLst>
                    <a:ext uri="{FF2B5EF4-FFF2-40B4-BE49-F238E27FC236}">
                      <a16:creationId xmlns:a16="http://schemas.microsoft.com/office/drawing/2014/main" id="{B608872F-664B-BC2C-5616-7E4463B8C159}"/>
                    </a:ext>
                  </a:extLst>
                </p:cNvPr>
                <p:cNvSpPr/>
                <p:nvPr/>
              </p:nvSpPr>
              <p:spPr>
                <a:xfrm>
                  <a:off x="4808321" y="411032"/>
                  <a:ext cx="410200" cy="410198"/>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9" name="Freeform: Shape 18">
                  <a:extLst>
                    <a:ext uri="{FF2B5EF4-FFF2-40B4-BE49-F238E27FC236}">
                      <a16:creationId xmlns:a16="http://schemas.microsoft.com/office/drawing/2014/main" id="{BE27C1E1-E16B-0B0C-DBF1-B9907715EF08}"/>
                    </a:ext>
                  </a:extLst>
                </p:cNvPr>
                <p:cNvSpPr/>
                <p:nvPr/>
              </p:nvSpPr>
              <p:spPr>
                <a:xfrm>
                  <a:off x="4924421" y="545211"/>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sp>
          <p:nvSpPr>
            <p:cNvPr id="7" name="TextBox 6">
              <a:extLst>
                <a:ext uri="{FF2B5EF4-FFF2-40B4-BE49-F238E27FC236}">
                  <a16:creationId xmlns:a16="http://schemas.microsoft.com/office/drawing/2014/main" id="{59F15A88-D2FF-B2C6-EC5F-3527FB8454DC}"/>
                </a:ext>
              </a:extLst>
            </p:cNvPr>
            <p:cNvSpPr txBox="1"/>
            <p:nvPr/>
          </p:nvSpPr>
          <p:spPr>
            <a:xfrm>
              <a:off x="685686" y="1630818"/>
              <a:ext cx="2509206" cy="461665"/>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2400" b="1" dirty="0">
                  <a:solidFill>
                    <a:schemeClr val="tx1"/>
                  </a:solidFill>
                </a:rPr>
                <a:t>核心观点概述</a:t>
              </a:r>
              <a:endParaRPr lang="en-US" altLang="zh-CN" sz="2800" b="1" dirty="0"/>
            </a:p>
          </p:txBody>
        </p:sp>
        <p:sp>
          <p:nvSpPr>
            <p:cNvPr id="8" name="Rectangle 7">
              <a:extLst>
                <a:ext uri="{FF2B5EF4-FFF2-40B4-BE49-F238E27FC236}">
                  <a16:creationId xmlns:a16="http://schemas.microsoft.com/office/drawing/2014/main" id="{D1451E6C-4C20-DB0F-CC7A-FA3D671C0D36}"/>
                </a:ext>
              </a:extLst>
            </p:cNvPr>
            <p:cNvSpPr/>
            <p:nvPr/>
          </p:nvSpPr>
          <p:spPr>
            <a:xfrm flipH="1">
              <a:off x="685685" y="2365698"/>
              <a:ext cx="4524668" cy="294824"/>
            </a:xfrm>
            <a:prstGeom prst="rect">
              <a:avLst/>
            </a:prstGeom>
            <a:ln>
              <a:noFill/>
            </a:ln>
          </p:spPr>
          <p:txBody>
            <a:bodyPr wrap="square" lIns="91440" tIns="45720" rIns="91440" bIns="45720" anchor="t">
              <a:spAutoFit/>
            </a:bodyPr>
            <a:lstStyle/>
            <a:p>
              <a:pP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概括介绍核心观点的要点和内容</a:t>
              </a:r>
            </a:p>
          </p:txBody>
        </p:sp>
      </p:grpSp>
      <p:sp>
        <p:nvSpPr>
          <p:cNvPr id="33" name="Title 32"/>
          <p:cNvSpPr>
            <a:spLocks noGrp="1"/>
          </p:cNvSpPr>
          <p:nvPr>
            <p:ph type="title"/>
          </p:nvPr>
        </p:nvSpPr>
        <p:spPr/>
        <p:txBody>
          <a:bodyPr wrap="square">
            <a:normAutofit/>
          </a:bodyPr>
          <a:lstStyle/>
          <a:p>
            <a:pPr lvl="0"/>
            <a:r>
              <a:rPr lang="en-US"/>
              <a:t>突破核心</a:t>
            </a:r>
          </a:p>
        </p:txBody>
      </p:sp>
    </p:spTree>
    <p:custDataLst>
      <p:tags r:id="rId1"/>
    </p:custDataLst>
    <p:extLst>
      <p:ext uri="{BB962C8B-B14F-4D97-AF65-F5344CB8AC3E}">
        <p14:creationId xmlns:p14="http://schemas.microsoft.com/office/powerpoint/2010/main" val="2729831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954649" y="1324144"/>
            <a:ext cx="10268522" cy="4580562"/>
            <a:chOff x="954649" y="1324144"/>
            <a:chExt cx="10268522" cy="4580562"/>
          </a:xfrm>
        </p:grpSpPr>
        <p:sp>
          <p:nvSpPr>
            <p:cNvPr id="2" name="TextBox 1">
              <a:extLst>
                <a:ext uri="{FF2B5EF4-FFF2-40B4-BE49-F238E27FC236}">
                  <a16:creationId xmlns:a16="http://schemas.microsoft.com/office/drawing/2014/main" id="{2C4D1CB3-06AB-438E-8ADA-992C9796074C}"/>
                </a:ext>
              </a:extLst>
            </p:cNvPr>
            <p:cNvSpPr txBox="1"/>
            <p:nvPr/>
          </p:nvSpPr>
          <p:spPr>
            <a:xfrm>
              <a:off x="954649" y="1324144"/>
              <a:ext cx="7325751"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观点的论证和支持</a:t>
              </a:r>
            </a:p>
          </p:txBody>
        </p:sp>
        <p:sp>
          <p:nvSpPr>
            <p:cNvPr id="3" name="TextBox 2">
              <a:extLst>
                <a:ext uri="{FF2B5EF4-FFF2-40B4-BE49-F238E27FC236}">
                  <a16:creationId xmlns:a16="http://schemas.microsoft.com/office/drawing/2014/main" id="{4EEE77B7-23BF-490E-9E79-5DF3E75B5036}"/>
                </a:ext>
              </a:extLst>
            </p:cNvPr>
            <p:cNvSpPr txBox="1"/>
            <p:nvPr/>
          </p:nvSpPr>
          <p:spPr>
            <a:xfrm>
              <a:off x="954649" y="1847364"/>
              <a:ext cx="3972952"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详细介绍观点的论证和支持方法，确保观点的可信度和可靠性。</a:t>
              </a:r>
            </a:p>
          </p:txBody>
        </p:sp>
        <p:sp>
          <p:nvSpPr>
            <p:cNvPr id="4" name="Oval 3">
              <a:extLst>
                <a:ext uri="{FF2B5EF4-FFF2-40B4-BE49-F238E27FC236}">
                  <a16:creationId xmlns:a16="http://schemas.microsoft.com/office/drawing/2014/main" id="{C25C7921-6390-4EEC-B95F-C4FDA3337498}"/>
                </a:ext>
              </a:extLst>
            </p:cNvPr>
            <p:cNvSpPr/>
            <p:nvPr/>
          </p:nvSpPr>
          <p:spPr>
            <a:xfrm>
              <a:off x="3463367" y="2894701"/>
              <a:ext cx="3010005" cy="3010005"/>
            </a:xfrm>
            <a:prstGeom prst="ellipse">
              <a:avLst/>
            </a:prstGeom>
            <a:blipFill rotWithShape="0">
              <a:blip r:embed="rId3"/>
              <a:srcRect/>
              <a:stretch>
                <a:fillRect l="-25050" r="-2505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TextBox 4">
              <a:extLst>
                <a:ext uri="{FF2B5EF4-FFF2-40B4-BE49-F238E27FC236}">
                  <a16:creationId xmlns:a16="http://schemas.microsoft.com/office/drawing/2014/main" id="{BFED6AD4-DA00-4399-AAFE-16BDA12D73B3}"/>
                </a:ext>
              </a:extLst>
            </p:cNvPr>
            <p:cNvSpPr txBox="1"/>
            <p:nvPr/>
          </p:nvSpPr>
          <p:spPr>
            <a:xfrm>
              <a:off x="7481010" y="3320233"/>
              <a:ext cx="3742161"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使用统计工具分析实验结果：利用统计工具分析实验结果。</a:t>
              </a:r>
            </a:p>
          </p:txBody>
        </p:sp>
        <p:sp>
          <p:nvSpPr>
            <p:cNvPr id="6" name="TextBox 5">
              <a:extLst>
                <a:ext uri="{FF2B5EF4-FFF2-40B4-BE49-F238E27FC236}">
                  <a16:creationId xmlns:a16="http://schemas.microsoft.com/office/drawing/2014/main" id="{DFB13C7F-62DD-4095-A77C-AAD11FED4384}"/>
                </a:ext>
              </a:extLst>
            </p:cNvPr>
            <p:cNvSpPr txBox="1"/>
            <p:nvPr/>
          </p:nvSpPr>
          <p:spPr>
            <a:xfrm>
              <a:off x="7481010" y="2894702"/>
              <a:ext cx="3742161"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数据分析结果</a:t>
              </a:r>
            </a:p>
          </p:txBody>
        </p:sp>
        <p:sp>
          <p:nvSpPr>
            <p:cNvPr id="7" name="TextBox 6">
              <a:extLst>
                <a:ext uri="{FF2B5EF4-FFF2-40B4-BE49-F238E27FC236}">
                  <a16:creationId xmlns:a16="http://schemas.microsoft.com/office/drawing/2014/main" id="{81EA1240-F487-4282-BDDA-FC0FFB89F829}"/>
                </a:ext>
              </a:extLst>
            </p:cNvPr>
            <p:cNvSpPr txBox="1"/>
            <p:nvPr/>
          </p:nvSpPr>
          <p:spPr>
            <a:xfrm>
              <a:off x="6812707" y="2802369"/>
              <a:ext cx="639919" cy="584775"/>
            </a:xfrm>
            <a:prstGeom prst="rect">
              <a:avLst/>
            </a:prstGeom>
            <a:noFill/>
            <a:effectLst/>
          </p:spPr>
          <p:txBody>
            <a:bodyPr wrap="none" rtlCol="0">
              <a:spAutoFit/>
            </a:bodyPr>
            <a:lstStyle/>
            <a:p>
              <a:r>
                <a:rPr lang="en-US" altLang="zh-CN"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01</a:t>
              </a:r>
              <a:endParaRPr lang="zh-CN" altLang="en-US"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sp>
          <p:nvSpPr>
            <p:cNvPr id="11" name="TextBox 10">
              <a:extLst>
                <a:ext uri="{FF2B5EF4-FFF2-40B4-BE49-F238E27FC236}">
                  <a16:creationId xmlns:a16="http://schemas.microsoft.com/office/drawing/2014/main" id="{DE3520D7-5088-4610-A70D-05B97233B19E}"/>
                </a:ext>
              </a:extLst>
            </p:cNvPr>
            <p:cNvSpPr txBox="1"/>
            <p:nvPr/>
          </p:nvSpPr>
          <p:spPr>
            <a:xfrm>
              <a:off x="7481010" y="4384875"/>
              <a:ext cx="3742161"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引用相关领域的前人研究来支持观点的正确性</a:t>
              </a:r>
            </a:p>
          </p:txBody>
        </p:sp>
        <p:sp>
          <p:nvSpPr>
            <p:cNvPr id="12" name="TextBox 11">
              <a:extLst>
                <a:ext uri="{FF2B5EF4-FFF2-40B4-BE49-F238E27FC236}">
                  <a16:creationId xmlns:a16="http://schemas.microsoft.com/office/drawing/2014/main" id="{C11ECF92-D381-4F7A-8AB1-4DB725DC6F8E}"/>
                </a:ext>
              </a:extLst>
            </p:cNvPr>
            <p:cNvSpPr txBox="1"/>
            <p:nvPr/>
          </p:nvSpPr>
          <p:spPr>
            <a:xfrm>
              <a:off x="7481010" y="3959344"/>
              <a:ext cx="3742161"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前人研究的支持</a:t>
              </a:r>
            </a:p>
          </p:txBody>
        </p:sp>
        <p:sp>
          <p:nvSpPr>
            <p:cNvPr id="13" name="TextBox 12">
              <a:extLst>
                <a:ext uri="{FF2B5EF4-FFF2-40B4-BE49-F238E27FC236}">
                  <a16:creationId xmlns:a16="http://schemas.microsoft.com/office/drawing/2014/main" id="{5E5A2189-FAB1-42CA-8659-DAA94774319E}"/>
                </a:ext>
              </a:extLst>
            </p:cNvPr>
            <p:cNvSpPr txBox="1"/>
            <p:nvPr/>
          </p:nvSpPr>
          <p:spPr>
            <a:xfrm>
              <a:off x="6812707" y="3867011"/>
              <a:ext cx="639919" cy="584775"/>
            </a:xfrm>
            <a:prstGeom prst="rect">
              <a:avLst/>
            </a:prstGeom>
            <a:noFill/>
            <a:effectLst/>
          </p:spPr>
          <p:txBody>
            <a:bodyPr wrap="none" rtlCol="0">
              <a:spAutoFit/>
            </a:bodyPr>
            <a:lstStyle>
              <a:defPPr>
                <a:defRPr lang="zh-CN"/>
              </a:defPPr>
              <a:lvl1pPr>
                <a:defRPr sz="3200" b="1" i="1">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defRPr>
              </a:lvl1pPr>
            </a:lstStyle>
            <a:p>
              <a:r>
                <a:rPr lang="en-US" altLang="zh-CN" dirty="0"/>
                <a:t>02</a:t>
              </a:r>
              <a:endParaRPr lang="zh-CN" altLang="en-US" dirty="0"/>
            </a:p>
          </p:txBody>
        </p:sp>
        <p:sp>
          <p:nvSpPr>
            <p:cNvPr id="14" name="TextBox 13">
              <a:extLst>
                <a:ext uri="{FF2B5EF4-FFF2-40B4-BE49-F238E27FC236}">
                  <a16:creationId xmlns:a16="http://schemas.microsoft.com/office/drawing/2014/main" id="{B951B26D-D274-41B3-86B1-3AC245BEE8A0}"/>
                </a:ext>
              </a:extLst>
            </p:cNvPr>
            <p:cNvSpPr txBox="1"/>
            <p:nvPr/>
          </p:nvSpPr>
          <p:spPr>
            <a:xfrm>
              <a:off x="7481010" y="5449518"/>
              <a:ext cx="3742161"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解释实验设计的合理性和方法的科学性</a:t>
              </a:r>
            </a:p>
          </p:txBody>
        </p:sp>
        <p:sp>
          <p:nvSpPr>
            <p:cNvPr id="15" name="TextBox 14">
              <a:extLst>
                <a:ext uri="{FF2B5EF4-FFF2-40B4-BE49-F238E27FC236}">
                  <a16:creationId xmlns:a16="http://schemas.microsoft.com/office/drawing/2014/main" id="{0DA80FCB-6A17-452C-8076-BA763291744C}"/>
                </a:ext>
              </a:extLst>
            </p:cNvPr>
            <p:cNvSpPr txBox="1"/>
            <p:nvPr/>
          </p:nvSpPr>
          <p:spPr>
            <a:xfrm>
              <a:off x="7481010" y="5023987"/>
              <a:ext cx="3742161"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实验设计的合理性</a:t>
              </a:r>
            </a:p>
          </p:txBody>
        </p:sp>
        <p:sp>
          <p:nvSpPr>
            <p:cNvPr id="16" name="TextBox 15">
              <a:extLst>
                <a:ext uri="{FF2B5EF4-FFF2-40B4-BE49-F238E27FC236}">
                  <a16:creationId xmlns:a16="http://schemas.microsoft.com/office/drawing/2014/main" id="{6C8867E0-9F0C-43B6-9737-D12843BD5A0F}"/>
                </a:ext>
              </a:extLst>
            </p:cNvPr>
            <p:cNvSpPr txBox="1"/>
            <p:nvPr/>
          </p:nvSpPr>
          <p:spPr>
            <a:xfrm>
              <a:off x="6812707" y="4931654"/>
              <a:ext cx="639919" cy="584775"/>
            </a:xfrm>
            <a:prstGeom prst="rect">
              <a:avLst/>
            </a:prstGeom>
            <a:noFill/>
            <a:effectLst/>
          </p:spPr>
          <p:txBody>
            <a:bodyPr wrap="none" rtlCol="0">
              <a:spAutoFit/>
            </a:bodyPr>
            <a:lstStyle>
              <a:defPPr>
                <a:defRPr lang="zh-CN"/>
              </a:defPPr>
              <a:lvl1pPr>
                <a:defRPr sz="3200" b="1" i="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stStyle>
            <a:p>
              <a:r>
                <a:rPr lang="en-US" altLang="zh-CN" dirty="0"/>
                <a:t>03</a:t>
              </a:r>
              <a:endParaRPr lang="zh-CN" altLang="en-US" dirty="0"/>
            </a:p>
          </p:txBody>
        </p:sp>
      </p:grpSp>
      <p:sp>
        <p:nvSpPr>
          <p:cNvPr id="18" name="Title 17"/>
          <p:cNvSpPr>
            <a:spLocks noGrp="1"/>
          </p:cNvSpPr>
          <p:nvPr>
            <p:ph type="title"/>
          </p:nvPr>
        </p:nvSpPr>
        <p:spPr/>
        <p:txBody>
          <a:bodyPr wrap="square">
            <a:normAutofit/>
          </a:bodyPr>
          <a:lstStyle/>
          <a:p>
            <a:pPr lvl="0"/>
            <a:r>
              <a:rPr lang="en-US"/>
              <a:t>观点的证明和支撑</a:t>
            </a:r>
          </a:p>
        </p:txBody>
      </p:sp>
    </p:spTree>
    <p:custDataLst>
      <p:tags r:id="rId1"/>
    </p:custDataLst>
    <p:extLst>
      <p:ext uri="{BB962C8B-B14F-4D97-AF65-F5344CB8AC3E}">
        <p14:creationId xmlns:p14="http://schemas.microsoft.com/office/powerpoint/2010/main" val="4058705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111382" y="-13023"/>
            <a:ext cx="12303382" cy="6871023"/>
            <a:chOff x="-111382" y="-13023"/>
            <a:chExt cx="12303382" cy="6871023"/>
          </a:xfrm>
        </p:grpSpPr>
        <p:sp>
          <p:nvSpPr>
            <p:cNvPr id="2" name="Oval 1">
              <a:extLst>
                <a:ext uri="{FF2B5EF4-FFF2-40B4-BE49-F238E27FC236}">
                  <a16:creationId xmlns:a16="http://schemas.microsoft.com/office/drawing/2014/main" id="{8D74C67E-5D57-473E-9F7A-16500B79C30E}"/>
                </a:ext>
              </a:extLst>
            </p:cNvPr>
            <p:cNvSpPr/>
            <p:nvPr/>
          </p:nvSpPr>
          <p:spPr>
            <a:xfrm>
              <a:off x="-111382" y="-13023"/>
              <a:ext cx="2820812" cy="2820812"/>
            </a:xfrm>
            <a:prstGeom prst="ellipse">
              <a:avLst/>
            </a:prstGeom>
            <a:gradFill flip="none" rotWithShape="1">
              <a:gsLst>
                <a:gs pos="0">
                  <a:schemeClr val="accent5">
                    <a:alpha val="0"/>
                  </a:schemeClr>
                </a:gs>
                <a:gs pos="100000">
                  <a:schemeClr val="accent5"/>
                </a:gs>
              </a:gsLst>
              <a:path path="circle">
                <a:fillToRect l="100000" b="100000"/>
              </a:path>
              <a:tileRect t="-100000" r="-100000"/>
            </a:gra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6">
              <a:extLst>
                <a:ext uri="{FF2B5EF4-FFF2-40B4-BE49-F238E27FC236}">
                  <a16:creationId xmlns:a16="http://schemas.microsoft.com/office/drawing/2014/main" id="{E25F06D5-1660-43C8-BF2B-40334D67DF0A}"/>
                </a:ext>
              </a:extLst>
            </p:cNvPr>
            <p:cNvSpPr/>
            <p:nvPr/>
          </p:nvSpPr>
          <p:spPr>
            <a:xfrm>
              <a:off x="865928" y="1499911"/>
              <a:ext cx="4687463" cy="461665"/>
            </a:xfrm>
            <a:prstGeom prst="rect">
              <a:avLst/>
            </a:prstGeom>
          </p:spPr>
          <p:txBody>
            <a:bodyPr wrap="square" anchor="b" anchorCtr="0">
              <a:spAutoFit/>
            </a:bodyPr>
            <a:lstStyle/>
            <a:p>
              <a:pPr>
                <a:lnSpc>
                  <a:spcPct val="100000"/>
                </a:lnSpc>
                <a:buSzPct val="25000"/>
              </a:pPr>
              <a:r>
                <a:rPr lang="zh-CN" altLang="en-US" sz="2400" b="1" dirty="0">
                  <a:solidFill>
                    <a:schemeClr val="tx1"/>
                  </a:solidFill>
                </a:rPr>
                <a:t>数据统计与可视化工具</a:t>
              </a:r>
            </a:p>
          </p:txBody>
        </p:sp>
        <p:grpSp>
          <p:nvGrpSpPr>
            <p:cNvPr id="39" name="Group 38">
              <a:extLst>
                <a:ext uri="{FF2B5EF4-FFF2-40B4-BE49-F238E27FC236}">
                  <a16:creationId xmlns:a16="http://schemas.microsoft.com/office/drawing/2014/main" id="{458689A6-A078-4EC3-82EE-2A1A9408BD7F}"/>
                </a:ext>
              </a:extLst>
            </p:cNvPr>
            <p:cNvGrpSpPr/>
            <p:nvPr/>
          </p:nvGrpSpPr>
          <p:grpSpPr>
            <a:xfrm>
              <a:off x="846913" y="3593641"/>
              <a:ext cx="2833416" cy="1110573"/>
              <a:chOff x="1227913" y="3625417"/>
              <a:chExt cx="2833416" cy="1110573"/>
            </a:xfrm>
          </p:grpSpPr>
          <p:sp>
            <p:nvSpPr>
              <p:cNvPr id="8" name="TextBox 7">
                <a:extLst>
                  <a:ext uri="{FF2B5EF4-FFF2-40B4-BE49-F238E27FC236}">
                    <a16:creationId xmlns:a16="http://schemas.microsoft.com/office/drawing/2014/main" id="{2C684B5E-E2E6-4D6D-89F8-93F492787FE5}"/>
                  </a:ext>
                </a:extLst>
              </p:cNvPr>
              <p:cNvSpPr txBox="1"/>
              <p:nvPr/>
            </p:nvSpPr>
            <p:spPr>
              <a:xfrm flipH="1">
                <a:off x="1243249" y="3689443"/>
                <a:ext cx="281808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数据分析结果</a:t>
                </a:r>
              </a:p>
            </p:txBody>
          </p:sp>
          <p:sp>
            <p:nvSpPr>
              <p:cNvPr id="9" name="Rectangle 8">
                <a:extLst>
                  <a:ext uri="{FF2B5EF4-FFF2-40B4-BE49-F238E27FC236}">
                    <a16:creationId xmlns:a16="http://schemas.microsoft.com/office/drawing/2014/main" id="{4C6EFE1F-12F8-4634-BDBA-B34F693ED4B8}"/>
                  </a:ext>
                </a:extLst>
              </p:cNvPr>
              <p:cNvSpPr/>
              <p:nvPr/>
            </p:nvSpPr>
            <p:spPr>
              <a:xfrm flipH="1">
                <a:off x="1227913" y="4441166"/>
                <a:ext cx="2818080" cy="294824"/>
              </a:xfrm>
              <a:prstGeom prst="rect">
                <a:avLst/>
              </a:prstGeom>
            </p:spPr>
            <p:txBody>
              <a:bodyPr wrap="square" anchor="t" anchorCtr="0">
                <a:spAutoFit/>
              </a:bodyPr>
              <a:lstStyle/>
              <a:p>
                <a:pPr>
                  <a:lnSpc>
                    <a:spcPct val="120000"/>
                  </a:lnSpc>
                </a:pPr>
                <a:r>
                  <a:rPr lang="zh-CN" altLang="en-US" sz="1200" dirty="0"/>
                  <a:t>对研究数据进行分析和总结</a:t>
                </a:r>
              </a:p>
            </p:txBody>
          </p:sp>
          <p:sp>
            <p:nvSpPr>
              <p:cNvPr id="22" name="Freeform: Shape 21">
                <a:extLst>
                  <a:ext uri="{FF2B5EF4-FFF2-40B4-BE49-F238E27FC236}">
                    <a16:creationId xmlns:a16="http://schemas.microsoft.com/office/drawing/2014/main" id="{C89C3038-3363-4F13-AB08-749F1B04F8BF}"/>
                  </a:ext>
                </a:extLst>
              </p:cNvPr>
              <p:cNvSpPr/>
              <p:nvPr/>
            </p:nvSpPr>
            <p:spPr bwMode="auto">
              <a:xfrm>
                <a:off x="3436394" y="3625417"/>
                <a:ext cx="529468" cy="587325"/>
              </a:xfrm>
              <a:custGeom>
                <a:avLst/>
                <a:gdLst>
                  <a:gd name="connsiteX0" fmla="*/ 362430 w 495300"/>
                  <a:gd name="connsiteY0" fmla="*/ 621 h 533400"/>
                  <a:gd name="connsiteX1" fmla="*/ 400530 w 495300"/>
                  <a:gd name="connsiteY1" fmla="*/ 38721 h 533400"/>
                  <a:gd name="connsiteX2" fmla="*/ 400530 w 495300"/>
                  <a:gd name="connsiteY2" fmla="*/ 38721 h 533400"/>
                  <a:gd name="connsiteX3" fmla="*/ 400530 w 495300"/>
                  <a:gd name="connsiteY3" fmla="*/ 124446 h 533400"/>
                  <a:gd name="connsiteX4" fmla="*/ 362430 w 495300"/>
                  <a:gd name="connsiteY4" fmla="*/ 162546 h 533400"/>
                  <a:gd name="connsiteX5" fmla="*/ 362430 w 495300"/>
                  <a:gd name="connsiteY5" fmla="*/ 162546 h 533400"/>
                  <a:gd name="connsiteX6" fmla="*/ 257655 w 495300"/>
                  <a:gd name="connsiteY6" fmla="*/ 162546 h 533400"/>
                  <a:gd name="connsiteX7" fmla="*/ 257655 w 495300"/>
                  <a:gd name="connsiteY7" fmla="*/ 295896 h 533400"/>
                  <a:gd name="connsiteX8" fmla="*/ 419580 w 495300"/>
                  <a:gd name="connsiteY8" fmla="*/ 295896 h 533400"/>
                  <a:gd name="connsiteX9" fmla="*/ 457680 w 495300"/>
                  <a:gd name="connsiteY9" fmla="*/ 332091 h 533400"/>
                  <a:gd name="connsiteX10" fmla="*/ 457680 w 495300"/>
                  <a:gd name="connsiteY10" fmla="*/ 333996 h 533400"/>
                  <a:gd name="connsiteX11" fmla="*/ 457680 w 495300"/>
                  <a:gd name="connsiteY11" fmla="*/ 438771 h 533400"/>
                  <a:gd name="connsiteX12" fmla="*/ 467205 w 495300"/>
                  <a:gd name="connsiteY12" fmla="*/ 438771 h 533400"/>
                  <a:gd name="connsiteX13" fmla="*/ 495780 w 495300"/>
                  <a:gd name="connsiteY13" fmla="*/ 465441 h 533400"/>
                  <a:gd name="connsiteX14" fmla="*/ 495780 w 495300"/>
                  <a:gd name="connsiteY14" fmla="*/ 467346 h 533400"/>
                  <a:gd name="connsiteX15" fmla="*/ 495780 w 495300"/>
                  <a:gd name="connsiteY15" fmla="*/ 505446 h 533400"/>
                  <a:gd name="connsiteX16" fmla="*/ 467205 w 495300"/>
                  <a:gd name="connsiteY16" fmla="*/ 534021 h 533400"/>
                  <a:gd name="connsiteX17" fmla="*/ 467205 w 495300"/>
                  <a:gd name="connsiteY17" fmla="*/ 534021 h 533400"/>
                  <a:gd name="connsiteX18" fmla="*/ 429105 w 495300"/>
                  <a:gd name="connsiteY18" fmla="*/ 534021 h 533400"/>
                  <a:gd name="connsiteX19" fmla="*/ 400530 w 495300"/>
                  <a:gd name="connsiteY19" fmla="*/ 505446 h 533400"/>
                  <a:gd name="connsiteX20" fmla="*/ 400530 w 495300"/>
                  <a:gd name="connsiteY20" fmla="*/ 505446 h 533400"/>
                  <a:gd name="connsiteX21" fmla="*/ 400530 w 495300"/>
                  <a:gd name="connsiteY21" fmla="*/ 467346 h 533400"/>
                  <a:gd name="connsiteX22" fmla="*/ 429105 w 495300"/>
                  <a:gd name="connsiteY22" fmla="*/ 438771 h 533400"/>
                  <a:gd name="connsiteX23" fmla="*/ 429105 w 495300"/>
                  <a:gd name="connsiteY23" fmla="*/ 438771 h 533400"/>
                  <a:gd name="connsiteX24" fmla="*/ 438630 w 495300"/>
                  <a:gd name="connsiteY24" fmla="*/ 438771 h 533400"/>
                  <a:gd name="connsiteX25" fmla="*/ 438630 w 495300"/>
                  <a:gd name="connsiteY25" fmla="*/ 333996 h 533400"/>
                  <a:gd name="connsiteX26" fmla="*/ 420533 w 495300"/>
                  <a:gd name="connsiteY26" fmla="*/ 314946 h 533400"/>
                  <a:gd name="connsiteX27" fmla="*/ 419580 w 495300"/>
                  <a:gd name="connsiteY27" fmla="*/ 314946 h 533400"/>
                  <a:gd name="connsiteX28" fmla="*/ 257655 w 495300"/>
                  <a:gd name="connsiteY28" fmla="*/ 314946 h 533400"/>
                  <a:gd name="connsiteX29" fmla="*/ 257655 w 495300"/>
                  <a:gd name="connsiteY29" fmla="*/ 438771 h 533400"/>
                  <a:gd name="connsiteX30" fmla="*/ 267180 w 495300"/>
                  <a:gd name="connsiteY30" fmla="*/ 438771 h 533400"/>
                  <a:gd name="connsiteX31" fmla="*/ 295755 w 495300"/>
                  <a:gd name="connsiteY31" fmla="*/ 465441 h 533400"/>
                  <a:gd name="connsiteX32" fmla="*/ 295755 w 495300"/>
                  <a:gd name="connsiteY32" fmla="*/ 467346 h 533400"/>
                  <a:gd name="connsiteX33" fmla="*/ 295755 w 495300"/>
                  <a:gd name="connsiteY33" fmla="*/ 505446 h 533400"/>
                  <a:gd name="connsiteX34" fmla="*/ 267180 w 495300"/>
                  <a:gd name="connsiteY34" fmla="*/ 534021 h 533400"/>
                  <a:gd name="connsiteX35" fmla="*/ 267180 w 495300"/>
                  <a:gd name="connsiteY35" fmla="*/ 534021 h 533400"/>
                  <a:gd name="connsiteX36" fmla="*/ 229080 w 495300"/>
                  <a:gd name="connsiteY36" fmla="*/ 534021 h 533400"/>
                  <a:gd name="connsiteX37" fmla="*/ 200505 w 495300"/>
                  <a:gd name="connsiteY37" fmla="*/ 505446 h 533400"/>
                  <a:gd name="connsiteX38" fmla="*/ 200505 w 495300"/>
                  <a:gd name="connsiteY38" fmla="*/ 505446 h 533400"/>
                  <a:gd name="connsiteX39" fmla="*/ 200505 w 495300"/>
                  <a:gd name="connsiteY39" fmla="*/ 467346 h 533400"/>
                  <a:gd name="connsiteX40" fmla="*/ 229080 w 495300"/>
                  <a:gd name="connsiteY40" fmla="*/ 438771 h 533400"/>
                  <a:gd name="connsiteX41" fmla="*/ 229080 w 495300"/>
                  <a:gd name="connsiteY41" fmla="*/ 438771 h 533400"/>
                  <a:gd name="connsiteX42" fmla="*/ 238605 w 495300"/>
                  <a:gd name="connsiteY42" fmla="*/ 438771 h 533400"/>
                  <a:gd name="connsiteX43" fmla="*/ 238605 w 495300"/>
                  <a:gd name="connsiteY43" fmla="*/ 314946 h 533400"/>
                  <a:gd name="connsiteX44" fmla="*/ 76680 w 495300"/>
                  <a:gd name="connsiteY44" fmla="*/ 314946 h 533400"/>
                  <a:gd name="connsiteX45" fmla="*/ 57630 w 495300"/>
                  <a:gd name="connsiteY45" fmla="*/ 333044 h 533400"/>
                  <a:gd name="connsiteX46" fmla="*/ 57630 w 495300"/>
                  <a:gd name="connsiteY46" fmla="*/ 333996 h 533400"/>
                  <a:gd name="connsiteX47" fmla="*/ 57630 w 495300"/>
                  <a:gd name="connsiteY47" fmla="*/ 438771 h 533400"/>
                  <a:gd name="connsiteX48" fmla="*/ 67155 w 495300"/>
                  <a:gd name="connsiteY48" fmla="*/ 438771 h 533400"/>
                  <a:gd name="connsiteX49" fmla="*/ 95730 w 495300"/>
                  <a:gd name="connsiteY49" fmla="*/ 465441 h 533400"/>
                  <a:gd name="connsiteX50" fmla="*/ 95730 w 495300"/>
                  <a:gd name="connsiteY50" fmla="*/ 467346 h 533400"/>
                  <a:gd name="connsiteX51" fmla="*/ 95730 w 495300"/>
                  <a:gd name="connsiteY51" fmla="*/ 505446 h 533400"/>
                  <a:gd name="connsiteX52" fmla="*/ 67155 w 495300"/>
                  <a:gd name="connsiteY52" fmla="*/ 534021 h 533400"/>
                  <a:gd name="connsiteX53" fmla="*/ 67155 w 495300"/>
                  <a:gd name="connsiteY53" fmla="*/ 534021 h 533400"/>
                  <a:gd name="connsiteX54" fmla="*/ 29055 w 495300"/>
                  <a:gd name="connsiteY54" fmla="*/ 534021 h 533400"/>
                  <a:gd name="connsiteX55" fmla="*/ 480 w 495300"/>
                  <a:gd name="connsiteY55" fmla="*/ 505446 h 533400"/>
                  <a:gd name="connsiteX56" fmla="*/ 480 w 495300"/>
                  <a:gd name="connsiteY56" fmla="*/ 505446 h 533400"/>
                  <a:gd name="connsiteX57" fmla="*/ 480 w 495300"/>
                  <a:gd name="connsiteY57" fmla="*/ 467346 h 533400"/>
                  <a:gd name="connsiteX58" fmla="*/ 29055 w 495300"/>
                  <a:gd name="connsiteY58" fmla="*/ 438771 h 533400"/>
                  <a:gd name="connsiteX59" fmla="*/ 29055 w 495300"/>
                  <a:gd name="connsiteY59" fmla="*/ 438771 h 533400"/>
                  <a:gd name="connsiteX60" fmla="*/ 38580 w 495300"/>
                  <a:gd name="connsiteY60" fmla="*/ 438771 h 533400"/>
                  <a:gd name="connsiteX61" fmla="*/ 38580 w 495300"/>
                  <a:gd name="connsiteY61" fmla="*/ 333996 h 533400"/>
                  <a:gd name="connsiteX62" fmla="*/ 74775 w 495300"/>
                  <a:gd name="connsiteY62" fmla="*/ 295896 h 533400"/>
                  <a:gd name="connsiteX63" fmla="*/ 76680 w 495300"/>
                  <a:gd name="connsiteY63" fmla="*/ 295896 h 533400"/>
                  <a:gd name="connsiteX64" fmla="*/ 238605 w 495300"/>
                  <a:gd name="connsiteY64" fmla="*/ 295896 h 533400"/>
                  <a:gd name="connsiteX65" fmla="*/ 238605 w 495300"/>
                  <a:gd name="connsiteY65" fmla="*/ 162546 h 533400"/>
                  <a:gd name="connsiteX66" fmla="*/ 133830 w 495300"/>
                  <a:gd name="connsiteY66" fmla="*/ 162546 h 533400"/>
                  <a:gd name="connsiteX67" fmla="*/ 95730 w 495300"/>
                  <a:gd name="connsiteY67" fmla="*/ 126351 h 533400"/>
                  <a:gd name="connsiteX68" fmla="*/ 95730 w 495300"/>
                  <a:gd name="connsiteY68" fmla="*/ 124446 h 533400"/>
                  <a:gd name="connsiteX69" fmla="*/ 95730 w 495300"/>
                  <a:gd name="connsiteY69" fmla="*/ 38721 h 533400"/>
                  <a:gd name="connsiteX70" fmla="*/ 133830 w 495300"/>
                  <a:gd name="connsiteY70" fmla="*/ 621 h 533400"/>
                  <a:gd name="connsiteX71" fmla="*/ 133830 w 495300"/>
                  <a:gd name="connsiteY71" fmla="*/ 621 h 533400"/>
                  <a:gd name="connsiteX72" fmla="*/ 362430 w 495300"/>
                  <a:gd name="connsiteY72" fmla="*/ 621 h 533400"/>
                  <a:gd name="connsiteX73" fmla="*/ 67155 w 495300"/>
                  <a:gd name="connsiteY73" fmla="*/ 457821 h 533400"/>
                  <a:gd name="connsiteX74" fmla="*/ 29055 w 495300"/>
                  <a:gd name="connsiteY74" fmla="*/ 457821 h 533400"/>
                  <a:gd name="connsiteX75" fmla="*/ 19530 w 495300"/>
                  <a:gd name="connsiteY75" fmla="*/ 467346 h 533400"/>
                  <a:gd name="connsiteX76" fmla="*/ 19530 w 495300"/>
                  <a:gd name="connsiteY76" fmla="*/ 467346 h 533400"/>
                  <a:gd name="connsiteX77" fmla="*/ 19530 w 495300"/>
                  <a:gd name="connsiteY77" fmla="*/ 505446 h 533400"/>
                  <a:gd name="connsiteX78" fmla="*/ 29055 w 495300"/>
                  <a:gd name="connsiteY78" fmla="*/ 514971 h 533400"/>
                  <a:gd name="connsiteX79" fmla="*/ 29055 w 495300"/>
                  <a:gd name="connsiteY79" fmla="*/ 514971 h 533400"/>
                  <a:gd name="connsiteX80" fmla="*/ 67155 w 495300"/>
                  <a:gd name="connsiteY80" fmla="*/ 514971 h 533400"/>
                  <a:gd name="connsiteX81" fmla="*/ 76680 w 495300"/>
                  <a:gd name="connsiteY81" fmla="*/ 505446 h 533400"/>
                  <a:gd name="connsiteX82" fmla="*/ 76680 w 495300"/>
                  <a:gd name="connsiteY82" fmla="*/ 505446 h 533400"/>
                  <a:gd name="connsiteX83" fmla="*/ 76680 w 495300"/>
                  <a:gd name="connsiteY83" fmla="*/ 467346 h 533400"/>
                  <a:gd name="connsiteX84" fmla="*/ 67155 w 495300"/>
                  <a:gd name="connsiteY84" fmla="*/ 457821 h 533400"/>
                  <a:gd name="connsiteX85" fmla="*/ 67155 w 495300"/>
                  <a:gd name="connsiteY85" fmla="*/ 457821 h 533400"/>
                  <a:gd name="connsiteX86" fmla="*/ 267180 w 495300"/>
                  <a:gd name="connsiteY86" fmla="*/ 457821 h 533400"/>
                  <a:gd name="connsiteX87" fmla="*/ 229080 w 495300"/>
                  <a:gd name="connsiteY87" fmla="*/ 457821 h 533400"/>
                  <a:gd name="connsiteX88" fmla="*/ 219555 w 495300"/>
                  <a:gd name="connsiteY88" fmla="*/ 467346 h 533400"/>
                  <a:gd name="connsiteX89" fmla="*/ 219555 w 495300"/>
                  <a:gd name="connsiteY89" fmla="*/ 467346 h 533400"/>
                  <a:gd name="connsiteX90" fmla="*/ 219555 w 495300"/>
                  <a:gd name="connsiteY90" fmla="*/ 505446 h 533400"/>
                  <a:gd name="connsiteX91" fmla="*/ 229080 w 495300"/>
                  <a:gd name="connsiteY91" fmla="*/ 514971 h 533400"/>
                  <a:gd name="connsiteX92" fmla="*/ 229080 w 495300"/>
                  <a:gd name="connsiteY92" fmla="*/ 514971 h 533400"/>
                  <a:gd name="connsiteX93" fmla="*/ 267180 w 495300"/>
                  <a:gd name="connsiteY93" fmla="*/ 514971 h 533400"/>
                  <a:gd name="connsiteX94" fmla="*/ 276705 w 495300"/>
                  <a:gd name="connsiteY94" fmla="*/ 505446 h 533400"/>
                  <a:gd name="connsiteX95" fmla="*/ 276705 w 495300"/>
                  <a:gd name="connsiteY95" fmla="*/ 505446 h 533400"/>
                  <a:gd name="connsiteX96" fmla="*/ 276705 w 495300"/>
                  <a:gd name="connsiteY96" fmla="*/ 467346 h 533400"/>
                  <a:gd name="connsiteX97" fmla="*/ 267180 w 495300"/>
                  <a:gd name="connsiteY97" fmla="*/ 457821 h 533400"/>
                  <a:gd name="connsiteX98" fmla="*/ 267180 w 495300"/>
                  <a:gd name="connsiteY98" fmla="*/ 457821 h 533400"/>
                  <a:gd name="connsiteX99" fmla="*/ 467205 w 495300"/>
                  <a:gd name="connsiteY99" fmla="*/ 457821 h 533400"/>
                  <a:gd name="connsiteX100" fmla="*/ 429105 w 495300"/>
                  <a:gd name="connsiteY100" fmla="*/ 457821 h 533400"/>
                  <a:gd name="connsiteX101" fmla="*/ 419580 w 495300"/>
                  <a:gd name="connsiteY101" fmla="*/ 467346 h 533400"/>
                  <a:gd name="connsiteX102" fmla="*/ 419580 w 495300"/>
                  <a:gd name="connsiteY102" fmla="*/ 467346 h 533400"/>
                  <a:gd name="connsiteX103" fmla="*/ 419580 w 495300"/>
                  <a:gd name="connsiteY103" fmla="*/ 505446 h 533400"/>
                  <a:gd name="connsiteX104" fmla="*/ 429105 w 495300"/>
                  <a:gd name="connsiteY104" fmla="*/ 514971 h 533400"/>
                  <a:gd name="connsiteX105" fmla="*/ 429105 w 495300"/>
                  <a:gd name="connsiteY105" fmla="*/ 514971 h 533400"/>
                  <a:gd name="connsiteX106" fmla="*/ 467205 w 495300"/>
                  <a:gd name="connsiteY106" fmla="*/ 514971 h 533400"/>
                  <a:gd name="connsiteX107" fmla="*/ 476730 w 495300"/>
                  <a:gd name="connsiteY107" fmla="*/ 505446 h 533400"/>
                  <a:gd name="connsiteX108" fmla="*/ 476730 w 495300"/>
                  <a:gd name="connsiteY108" fmla="*/ 505446 h 533400"/>
                  <a:gd name="connsiteX109" fmla="*/ 476730 w 495300"/>
                  <a:gd name="connsiteY109" fmla="*/ 467346 h 533400"/>
                  <a:gd name="connsiteX110" fmla="*/ 467205 w 495300"/>
                  <a:gd name="connsiteY110" fmla="*/ 457821 h 533400"/>
                  <a:gd name="connsiteX111" fmla="*/ 467205 w 495300"/>
                  <a:gd name="connsiteY111" fmla="*/ 457821 h 533400"/>
                  <a:gd name="connsiteX112" fmla="*/ 362430 w 495300"/>
                  <a:gd name="connsiteY112" fmla="*/ 19671 h 533400"/>
                  <a:gd name="connsiteX113" fmla="*/ 133830 w 495300"/>
                  <a:gd name="connsiteY113" fmla="*/ 19671 h 533400"/>
                  <a:gd name="connsiteX114" fmla="*/ 114780 w 495300"/>
                  <a:gd name="connsiteY114" fmla="*/ 38721 h 533400"/>
                  <a:gd name="connsiteX115" fmla="*/ 114780 w 495300"/>
                  <a:gd name="connsiteY115" fmla="*/ 38721 h 533400"/>
                  <a:gd name="connsiteX116" fmla="*/ 114780 w 495300"/>
                  <a:gd name="connsiteY116" fmla="*/ 124446 h 533400"/>
                  <a:gd name="connsiteX117" fmla="*/ 133830 w 495300"/>
                  <a:gd name="connsiteY117" fmla="*/ 143496 h 533400"/>
                  <a:gd name="connsiteX118" fmla="*/ 133830 w 495300"/>
                  <a:gd name="connsiteY118" fmla="*/ 143496 h 533400"/>
                  <a:gd name="connsiteX119" fmla="*/ 362430 w 495300"/>
                  <a:gd name="connsiteY119" fmla="*/ 143496 h 533400"/>
                  <a:gd name="connsiteX120" fmla="*/ 381480 w 495300"/>
                  <a:gd name="connsiteY120" fmla="*/ 124446 h 533400"/>
                  <a:gd name="connsiteX121" fmla="*/ 381480 w 495300"/>
                  <a:gd name="connsiteY121" fmla="*/ 124446 h 533400"/>
                  <a:gd name="connsiteX122" fmla="*/ 381480 w 495300"/>
                  <a:gd name="connsiteY122" fmla="*/ 38721 h 533400"/>
                  <a:gd name="connsiteX123" fmla="*/ 362430 w 495300"/>
                  <a:gd name="connsiteY123" fmla="*/ 19671 h 533400"/>
                  <a:gd name="connsiteX124" fmla="*/ 362430 w 495300"/>
                  <a:gd name="connsiteY124" fmla="*/ 19671 h 533400"/>
                  <a:gd name="connsiteX125" fmla="*/ 157643 w 495300"/>
                  <a:gd name="connsiteY125" fmla="*/ 86346 h 533400"/>
                  <a:gd name="connsiteX126" fmla="*/ 171930 w 495300"/>
                  <a:gd name="connsiteY126" fmla="*/ 100634 h 533400"/>
                  <a:gd name="connsiteX127" fmla="*/ 157643 w 495300"/>
                  <a:gd name="connsiteY127" fmla="*/ 114921 h 533400"/>
                  <a:gd name="connsiteX128" fmla="*/ 143355 w 495300"/>
                  <a:gd name="connsiteY128" fmla="*/ 100634 h 533400"/>
                  <a:gd name="connsiteX129" fmla="*/ 157643 w 495300"/>
                  <a:gd name="connsiteY129"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95300" h="533400">
                    <a:moveTo>
                      <a:pt x="362430" y="621"/>
                    </a:moveTo>
                    <a:cubicBezTo>
                      <a:pt x="383385" y="621"/>
                      <a:pt x="400530" y="17766"/>
                      <a:pt x="400530" y="38721"/>
                    </a:cubicBezTo>
                    <a:lnTo>
                      <a:pt x="400530" y="38721"/>
                    </a:lnTo>
                    <a:lnTo>
                      <a:pt x="400530" y="124446"/>
                    </a:lnTo>
                    <a:cubicBezTo>
                      <a:pt x="400530" y="145401"/>
                      <a:pt x="383385" y="162546"/>
                      <a:pt x="362430" y="162546"/>
                    </a:cubicBezTo>
                    <a:lnTo>
                      <a:pt x="362430" y="162546"/>
                    </a:lnTo>
                    <a:lnTo>
                      <a:pt x="257655" y="162546"/>
                    </a:lnTo>
                    <a:lnTo>
                      <a:pt x="257655" y="295896"/>
                    </a:lnTo>
                    <a:lnTo>
                      <a:pt x="419580" y="295896"/>
                    </a:lnTo>
                    <a:cubicBezTo>
                      <a:pt x="439583" y="295896"/>
                      <a:pt x="456727" y="312089"/>
                      <a:pt x="457680" y="332091"/>
                    </a:cubicBezTo>
                    <a:lnTo>
                      <a:pt x="457680" y="333996"/>
                    </a:lnTo>
                    <a:lnTo>
                      <a:pt x="457680" y="438771"/>
                    </a:lnTo>
                    <a:lnTo>
                      <a:pt x="467205" y="438771"/>
                    </a:lnTo>
                    <a:cubicBezTo>
                      <a:pt x="482445" y="438771"/>
                      <a:pt x="494827" y="450201"/>
                      <a:pt x="495780" y="465441"/>
                    </a:cubicBezTo>
                    <a:lnTo>
                      <a:pt x="495780" y="467346"/>
                    </a:lnTo>
                    <a:lnTo>
                      <a:pt x="495780" y="505446"/>
                    </a:lnTo>
                    <a:cubicBezTo>
                      <a:pt x="495780" y="521639"/>
                      <a:pt x="483398" y="534021"/>
                      <a:pt x="467205" y="534021"/>
                    </a:cubicBezTo>
                    <a:lnTo>
                      <a:pt x="467205" y="534021"/>
                    </a:lnTo>
                    <a:lnTo>
                      <a:pt x="429105" y="534021"/>
                    </a:lnTo>
                    <a:cubicBezTo>
                      <a:pt x="412912" y="534021"/>
                      <a:pt x="400530" y="521639"/>
                      <a:pt x="400530" y="505446"/>
                    </a:cubicBezTo>
                    <a:lnTo>
                      <a:pt x="400530" y="505446"/>
                    </a:lnTo>
                    <a:lnTo>
                      <a:pt x="400530" y="467346"/>
                    </a:lnTo>
                    <a:cubicBezTo>
                      <a:pt x="400530" y="451153"/>
                      <a:pt x="412912" y="438771"/>
                      <a:pt x="429105" y="438771"/>
                    </a:cubicBezTo>
                    <a:lnTo>
                      <a:pt x="429105" y="438771"/>
                    </a:lnTo>
                    <a:lnTo>
                      <a:pt x="438630" y="438771"/>
                    </a:lnTo>
                    <a:lnTo>
                      <a:pt x="438630" y="333996"/>
                    </a:lnTo>
                    <a:cubicBezTo>
                      <a:pt x="438630" y="323519"/>
                      <a:pt x="431010" y="315898"/>
                      <a:pt x="420533" y="314946"/>
                    </a:cubicBezTo>
                    <a:lnTo>
                      <a:pt x="419580" y="314946"/>
                    </a:lnTo>
                    <a:lnTo>
                      <a:pt x="257655" y="314946"/>
                    </a:lnTo>
                    <a:lnTo>
                      <a:pt x="257655" y="438771"/>
                    </a:lnTo>
                    <a:lnTo>
                      <a:pt x="267180" y="438771"/>
                    </a:lnTo>
                    <a:cubicBezTo>
                      <a:pt x="282420" y="438771"/>
                      <a:pt x="294802" y="450201"/>
                      <a:pt x="295755" y="465441"/>
                    </a:cubicBezTo>
                    <a:lnTo>
                      <a:pt x="295755" y="467346"/>
                    </a:lnTo>
                    <a:lnTo>
                      <a:pt x="295755" y="505446"/>
                    </a:lnTo>
                    <a:cubicBezTo>
                      <a:pt x="295755" y="521639"/>
                      <a:pt x="283373" y="534021"/>
                      <a:pt x="267180" y="534021"/>
                    </a:cubicBezTo>
                    <a:lnTo>
                      <a:pt x="267180" y="534021"/>
                    </a:lnTo>
                    <a:lnTo>
                      <a:pt x="229080" y="534021"/>
                    </a:lnTo>
                    <a:cubicBezTo>
                      <a:pt x="212887" y="534021"/>
                      <a:pt x="200505" y="521639"/>
                      <a:pt x="200505" y="505446"/>
                    </a:cubicBezTo>
                    <a:lnTo>
                      <a:pt x="200505" y="505446"/>
                    </a:lnTo>
                    <a:lnTo>
                      <a:pt x="200505" y="467346"/>
                    </a:lnTo>
                    <a:cubicBezTo>
                      <a:pt x="200505" y="451153"/>
                      <a:pt x="212887" y="438771"/>
                      <a:pt x="229080" y="438771"/>
                    </a:cubicBezTo>
                    <a:lnTo>
                      <a:pt x="229080" y="438771"/>
                    </a:lnTo>
                    <a:lnTo>
                      <a:pt x="238605" y="438771"/>
                    </a:lnTo>
                    <a:lnTo>
                      <a:pt x="238605" y="314946"/>
                    </a:lnTo>
                    <a:lnTo>
                      <a:pt x="76680" y="314946"/>
                    </a:lnTo>
                    <a:cubicBezTo>
                      <a:pt x="66202" y="314946"/>
                      <a:pt x="58583" y="322566"/>
                      <a:pt x="57630" y="333044"/>
                    </a:cubicBezTo>
                    <a:lnTo>
                      <a:pt x="57630" y="333996"/>
                    </a:lnTo>
                    <a:lnTo>
                      <a:pt x="57630" y="438771"/>
                    </a:lnTo>
                    <a:lnTo>
                      <a:pt x="67155" y="438771"/>
                    </a:lnTo>
                    <a:cubicBezTo>
                      <a:pt x="82395" y="438771"/>
                      <a:pt x="94777" y="450201"/>
                      <a:pt x="95730" y="465441"/>
                    </a:cubicBezTo>
                    <a:lnTo>
                      <a:pt x="95730" y="467346"/>
                    </a:lnTo>
                    <a:lnTo>
                      <a:pt x="95730" y="505446"/>
                    </a:lnTo>
                    <a:cubicBezTo>
                      <a:pt x="95730" y="521639"/>
                      <a:pt x="83348" y="534021"/>
                      <a:pt x="67155" y="534021"/>
                    </a:cubicBezTo>
                    <a:lnTo>
                      <a:pt x="67155" y="534021"/>
                    </a:lnTo>
                    <a:lnTo>
                      <a:pt x="29055" y="534021"/>
                    </a:lnTo>
                    <a:cubicBezTo>
                      <a:pt x="12862" y="534021"/>
                      <a:pt x="480" y="521639"/>
                      <a:pt x="480" y="505446"/>
                    </a:cubicBezTo>
                    <a:lnTo>
                      <a:pt x="480" y="505446"/>
                    </a:lnTo>
                    <a:lnTo>
                      <a:pt x="480" y="467346"/>
                    </a:lnTo>
                    <a:cubicBezTo>
                      <a:pt x="480" y="451153"/>
                      <a:pt x="12862" y="438771"/>
                      <a:pt x="29055" y="438771"/>
                    </a:cubicBezTo>
                    <a:lnTo>
                      <a:pt x="29055" y="438771"/>
                    </a:lnTo>
                    <a:lnTo>
                      <a:pt x="38580" y="438771"/>
                    </a:lnTo>
                    <a:lnTo>
                      <a:pt x="38580" y="333996"/>
                    </a:lnTo>
                    <a:cubicBezTo>
                      <a:pt x="38580" y="313994"/>
                      <a:pt x="54773" y="296848"/>
                      <a:pt x="74775" y="295896"/>
                    </a:cubicBezTo>
                    <a:lnTo>
                      <a:pt x="76680" y="295896"/>
                    </a:lnTo>
                    <a:lnTo>
                      <a:pt x="238605" y="295896"/>
                    </a:lnTo>
                    <a:lnTo>
                      <a:pt x="238605" y="162546"/>
                    </a:lnTo>
                    <a:lnTo>
                      <a:pt x="133830" y="162546"/>
                    </a:lnTo>
                    <a:cubicBezTo>
                      <a:pt x="113827" y="162546"/>
                      <a:pt x="96683" y="146353"/>
                      <a:pt x="95730" y="126351"/>
                    </a:cubicBezTo>
                    <a:lnTo>
                      <a:pt x="95730" y="124446"/>
                    </a:lnTo>
                    <a:lnTo>
                      <a:pt x="95730" y="38721"/>
                    </a:lnTo>
                    <a:cubicBezTo>
                      <a:pt x="95730" y="17766"/>
                      <a:pt x="112875" y="621"/>
                      <a:pt x="133830" y="621"/>
                    </a:cubicBezTo>
                    <a:lnTo>
                      <a:pt x="133830" y="621"/>
                    </a:lnTo>
                    <a:lnTo>
                      <a:pt x="362430" y="621"/>
                    </a:lnTo>
                    <a:close/>
                    <a:moveTo>
                      <a:pt x="67155" y="457821"/>
                    </a:moveTo>
                    <a:lnTo>
                      <a:pt x="29055" y="457821"/>
                    </a:lnTo>
                    <a:cubicBezTo>
                      <a:pt x="23340" y="457821"/>
                      <a:pt x="19530" y="461631"/>
                      <a:pt x="19530" y="467346"/>
                    </a:cubicBezTo>
                    <a:lnTo>
                      <a:pt x="19530" y="467346"/>
                    </a:lnTo>
                    <a:lnTo>
                      <a:pt x="19530" y="505446"/>
                    </a:lnTo>
                    <a:cubicBezTo>
                      <a:pt x="19530" y="511161"/>
                      <a:pt x="23340" y="514971"/>
                      <a:pt x="29055" y="514971"/>
                    </a:cubicBezTo>
                    <a:lnTo>
                      <a:pt x="29055" y="514971"/>
                    </a:lnTo>
                    <a:lnTo>
                      <a:pt x="67155" y="514971"/>
                    </a:lnTo>
                    <a:cubicBezTo>
                      <a:pt x="72870" y="514971"/>
                      <a:pt x="76680" y="511161"/>
                      <a:pt x="76680" y="505446"/>
                    </a:cubicBezTo>
                    <a:lnTo>
                      <a:pt x="76680" y="505446"/>
                    </a:lnTo>
                    <a:lnTo>
                      <a:pt x="76680" y="467346"/>
                    </a:lnTo>
                    <a:cubicBezTo>
                      <a:pt x="76680" y="461631"/>
                      <a:pt x="72870" y="457821"/>
                      <a:pt x="67155" y="457821"/>
                    </a:cubicBezTo>
                    <a:lnTo>
                      <a:pt x="67155" y="457821"/>
                    </a:lnTo>
                    <a:close/>
                    <a:moveTo>
                      <a:pt x="267180" y="457821"/>
                    </a:moveTo>
                    <a:lnTo>
                      <a:pt x="229080" y="457821"/>
                    </a:lnTo>
                    <a:cubicBezTo>
                      <a:pt x="223365" y="457821"/>
                      <a:pt x="219555" y="461631"/>
                      <a:pt x="219555" y="467346"/>
                    </a:cubicBezTo>
                    <a:lnTo>
                      <a:pt x="219555" y="467346"/>
                    </a:lnTo>
                    <a:lnTo>
                      <a:pt x="219555" y="505446"/>
                    </a:lnTo>
                    <a:cubicBezTo>
                      <a:pt x="219555" y="511161"/>
                      <a:pt x="223365" y="514971"/>
                      <a:pt x="229080" y="514971"/>
                    </a:cubicBezTo>
                    <a:lnTo>
                      <a:pt x="229080" y="514971"/>
                    </a:lnTo>
                    <a:lnTo>
                      <a:pt x="267180" y="514971"/>
                    </a:lnTo>
                    <a:cubicBezTo>
                      <a:pt x="272895" y="514971"/>
                      <a:pt x="276705" y="511161"/>
                      <a:pt x="276705" y="505446"/>
                    </a:cubicBezTo>
                    <a:lnTo>
                      <a:pt x="276705" y="505446"/>
                    </a:lnTo>
                    <a:lnTo>
                      <a:pt x="276705" y="467346"/>
                    </a:lnTo>
                    <a:cubicBezTo>
                      <a:pt x="276705" y="461631"/>
                      <a:pt x="272895" y="457821"/>
                      <a:pt x="267180" y="457821"/>
                    </a:cubicBezTo>
                    <a:lnTo>
                      <a:pt x="267180" y="457821"/>
                    </a:lnTo>
                    <a:close/>
                    <a:moveTo>
                      <a:pt x="467205" y="457821"/>
                    </a:moveTo>
                    <a:lnTo>
                      <a:pt x="429105" y="457821"/>
                    </a:lnTo>
                    <a:cubicBezTo>
                      <a:pt x="423390" y="457821"/>
                      <a:pt x="419580" y="461631"/>
                      <a:pt x="419580" y="467346"/>
                    </a:cubicBezTo>
                    <a:lnTo>
                      <a:pt x="419580" y="467346"/>
                    </a:lnTo>
                    <a:lnTo>
                      <a:pt x="419580" y="505446"/>
                    </a:lnTo>
                    <a:cubicBezTo>
                      <a:pt x="419580" y="511161"/>
                      <a:pt x="423390" y="514971"/>
                      <a:pt x="429105" y="514971"/>
                    </a:cubicBezTo>
                    <a:lnTo>
                      <a:pt x="429105" y="514971"/>
                    </a:lnTo>
                    <a:lnTo>
                      <a:pt x="467205" y="514971"/>
                    </a:lnTo>
                    <a:cubicBezTo>
                      <a:pt x="472920" y="514971"/>
                      <a:pt x="476730" y="511161"/>
                      <a:pt x="476730" y="505446"/>
                    </a:cubicBezTo>
                    <a:lnTo>
                      <a:pt x="476730" y="505446"/>
                    </a:lnTo>
                    <a:lnTo>
                      <a:pt x="476730" y="467346"/>
                    </a:lnTo>
                    <a:cubicBezTo>
                      <a:pt x="476730" y="461631"/>
                      <a:pt x="472920" y="457821"/>
                      <a:pt x="467205" y="457821"/>
                    </a:cubicBezTo>
                    <a:lnTo>
                      <a:pt x="467205" y="457821"/>
                    </a:lnTo>
                    <a:close/>
                    <a:moveTo>
                      <a:pt x="362430" y="19671"/>
                    </a:moveTo>
                    <a:lnTo>
                      <a:pt x="133830" y="19671"/>
                    </a:lnTo>
                    <a:cubicBezTo>
                      <a:pt x="123352" y="19671"/>
                      <a:pt x="114780" y="28244"/>
                      <a:pt x="114780" y="38721"/>
                    </a:cubicBezTo>
                    <a:lnTo>
                      <a:pt x="114780" y="38721"/>
                    </a:lnTo>
                    <a:lnTo>
                      <a:pt x="114780" y="124446"/>
                    </a:lnTo>
                    <a:cubicBezTo>
                      <a:pt x="114780" y="134923"/>
                      <a:pt x="123352" y="143496"/>
                      <a:pt x="133830" y="143496"/>
                    </a:cubicBezTo>
                    <a:lnTo>
                      <a:pt x="133830" y="143496"/>
                    </a:lnTo>
                    <a:lnTo>
                      <a:pt x="362430" y="143496"/>
                    </a:lnTo>
                    <a:cubicBezTo>
                      <a:pt x="372908" y="143496"/>
                      <a:pt x="381480" y="134923"/>
                      <a:pt x="381480" y="124446"/>
                    </a:cubicBezTo>
                    <a:lnTo>
                      <a:pt x="381480" y="124446"/>
                    </a:lnTo>
                    <a:lnTo>
                      <a:pt x="381480" y="38721"/>
                    </a:lnTo>
                    <a:cubicBezTo>
                      <a:pt x="381480" y="28244"/>
                      <a:pt x="372908" y="19671"/>
                      <a:pt x="362430" y="19671"/>
                    </a:cubicBezTo>
                    <a:lnTo>
                      <a:pt x="362430" y="19671"/>
                    </a:lnTo>
                    <a:close/>
                    <a:moveTo>
                      <a:pt x="157643" y="86346"/>
                    </a:moveTo>
                    <a:cubicBezTo>
                      <a:pt x="165262" y="86346"/>
                      <a:pt x="171930" y="93014"/>
                      <a:pt x="171930" y="100634"/>
                    </a:cubicBezTo>
                    <a:cubicBezTo>
                      <a:pt x="171930" y="108253"/>
                      <a:pt x="165262" y="114921"/>
                      <a:pt x="157643" y="114921"/>
                    </a:cubicBezTo>
                    <a:cubicBezTo>
                      <a:pt x="150023" y="114921"/>
                      <a:pt x="143355" y="108253"/>
                      <a:pt x="143355" y="100634"/>
                    </a:cubicBezTo>
                    <a:cubicBezTo>
                      <a:pt x="143355" y="93014"/>
                      <a:pt x="150023" y="86346"/>
                      <a:pt x="157643" y="86346"/>
                    </a:cubicBezTo>
                    <a:close/>
                  </a:path>
                </a:pathLst>
              </a:custGeom>
              <a:solidFill>
                <a:schemeClr val="accent5"/>
              </a:solidFill>
              <a:ln>
                <a:noFill/>
              </a:ln>
            </p:spPr>
            <p:txBody>
              <a:bodyPr/>
              <a:lstStyle/>
              <a:p>
                <a:endParaRPr lang="en-US"/>
              </a:p>
            </p:txBody>
          </p:sp>
        </p:grpSp>
        <p:grpSp>
          <p:nvGrpSpPr>
            <p:cNvPr id="41" name="Group 40">
              <a:extLst>
                <a:ext uri="{FF2B5EF4-FFF2-40B4-BE49-F238E27FC236}">
                  <a16:creationId xmlns:a16="http://schemas.microsoft.com/office/drawing/2014/main" id="{6EC8A2EA-A9D1-443D-9563-97F0C9104E0E}"/>
                </a:ext>
              </a:extLst>
            </p:cNvPr>
            <p:cNvGrpSpPr/>
            <p:nvPr/>
          </p:nvGrpSpPr>
          <p:grpSpPr>
            <a:xfrm>
              <a:off x="8587940" y="3593641"/>
              <a:ext cx="2833416" cy="1110573"/>
              <a:chOff x="8363643" y="3625417"/>
              <a:chExt cx="2833416" cy="1110573"/>
            </a:xfrm>
          </p:grpSpPr>
          <p:sp>
            <p:nvSpPr>
              <p:cNvPr id="26" name="TextBox 25">
                <a:extLst>
                  <a:ext uri="{FF2B5EF4-FFF2-40B4-BE49-F238E27FC236}">
                    <a16:creationId xmlns:a16="http://schemas.microsoft.com/office/drawing/2014/main" id="{BB5749C0-BA1B-4BA6-81EC-8609F7232ADC}"/>
                  </a:ext>
                </a:extLst>
              </p:cNvPr>
              <p:cNvSpPr txBox="1"/>
              <p:nvPr/>
            </p:nvSpPr>
            <p:spPr>
              <a:xfrm flipH="1">
                <a:off x="8378979" y="3689443"/>
                <a:ext cx="281808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数据可视化工具</a:t>
                </a:r>
              </a:p>
            </p:txBody>
          </p:sp>
          <p:sp>
            <p:nvSpPr>
              <p:cNvPr id="27" name="Rectangle 26">
                <a:extLst>
                  <a:ext uri="{FF2B5EF4-FFF2-40B4-BE49-F238E27FC236}">
                    <a16:creationId xmlns:a16="http://schemas.microsoft.com/office/drawing/2014/main" id="{B6C0FC39-42D7-4474-997F-809390526F5F}"/>
                  </a:ext>
                </a:extLst>
              </p:cNvPr>
              <p:cNvSpPr/>
              <p:nvPr/>
            </p:nvSpPr>
            <p:spPr>
              <a:xfrm flipH="1">
                <a:off x="8363643" y="4441166"/>
                <a:ext cx="2818080" cy="294824"/>
              </a:xfrm>
              <a:prstGeom prst="rect">
                <a:avLst/>
              </a:prstGeom>
            </p:spPr>
            <p:txBody>
              <a:bodyPr wrap="square" anchor="t" anchorCtr="0">
                <a:spAutoFit/>
              </a:bodyPr>
              <a:lstStyle/>
              <a:p>
                <a:pPr>
                  <a:lnSpc>
                    <a:spcPct val="120000"/>
                  </a:lnSpc>
                </a:pPr>
                <a:r>
                  <a:rPr lang="zh-CN" altLang="en-US" sz="1200" dirty="0"/>
                  <a:t>使用数据可视化工具呈现研究结果</a:t>
                </a:r>
              </a:p>
            </p:txBody>
          </p:sp>
          <p:sp>
            <p:nvSpPr>
              <p:cNvPr id="32" name="Freeform: Shape 31">
                <a:extLst>
                  <a:ext uri="{FF2B5EF4-FFF2-40B4-BE49-F238E27FC236}">
                    <a16:creationId xmlns:a16="http://schemas.microsoft.com/office/drawing/2014/main" id="{051ACDD8-1EE6-4859-9014-78105DD4E9A0}"/>
                  </a:ext>
                </a:extLst>
              </p:cNvPr>
              <p:cNvSpPr/>
              <p:nvPr/>
            </p:nvSpPr>
            <p:spPr bwMode="auto">
              <a:xfrm>
                <a:off x="10555884" y="3625417"/>
                <a:ext cx="521743" cy="587325"/>
              </a:xfrm>
              <a:custGeom>
                <a:avLst/>
                <a:gdLst>
                  <a:gd name="connsiteX0" fmla="*/ 368431 w 488073"/>
                  <a:gd name="connsiteY0" fmla="*/ 621 h 533400"/>
                  <a:gd name="connsiteX1" fmla="*/ 368431 w 488073"/>
                  <a:gd name="connsiteY1" fmla="*/ 19671 h 533400"/>
                  <a:gd name="connsiteX2" fmla="*/ 339856 w 488073"/>
                  <a:gd name="connsiteY2" fmla="*/ 19671 h 533400"/>
                  <a:gd name="connsiteX3" fmla="*/ 339856 w 488073"/>
                  <a:gd name="connsiteY3" fmla="*/ 135876 h 533400"/>
                  <a:gd name="connsiteX4" fmla="*/ 341761 w 488073"/>
                  <a:gd name="connsiteY4" fmla="*/ 145401 h 533400"/>
                  <a:gd name="connsiteX5" fmla="*/ 342713 w 488073"/>
                  <a:gd name="connsiteY5" fmla="*/ 147306 h 533400"/>
                  <a:gd name="connsiteX6" fmla="*/ 483683 w 488073"/>
                  <a:gd name="connsiteY6" fmla="*/ 464489 h 533400"/>
                  <a:gd name="connsiteX7" fmla="*/ 484636 w 488073"/>
                  <a:gd name="connsiteY7" fmla="*/ 509256 h 533400"/>
                  <a:gd name="connsiteX8" fmla="*/ 448441 w 488073"/>
                  <a:gd name="connsiteY8" fmla="*/ 534021 h 533400"/>
                  <a:gd name="connsiteX9" fmla="*/ 448441 w 488073"/>
                  <a:gd name="connsiteY9" fmla="*/ 534021 h 533400"/>
                  <a:gd name="connsiteX10" fmla="*/ 40771 w 488073"/>
                  <a:gd name="connsiteY10" fmla="*/ 534021 h 533400"/>
                  <a:gd name="connsiteX11" fmla="*/ 4576 w 488073"/>
                  <a:gd name="connsiteY11" fmla="*/ 509256 h 533400"/>
                  <a:gd name="connsiteX12" fmla="*/ 5528 w 488073"/>
                  <a:gd name="connsiteY12" fmla="*/ 464489 h 533400"/>
                  <a:gd name="connsiteX13" fmla="*/ 5528 w 488073"/>
                  <a:gd name="connsiteY13" fmla="*/ 464489 h 533400"/>
                  <a:gd name="connsiteX14" fmla="*/ 146498 w 488073"/>
                  <a:gd name="connsiteY14" fmla="*/ 147306 h 533400"/>
                  <a:gd name="connsiteX15" fmla="*/ 149356 w 488073"/>
                  <a:gd name="connsiteY15" fmla="*/ 135876 h 533400"/>
                  <a:gd name="connsiteX16" fmla="*/ 149356 w 488073"/>
                  <a:gd name="connsiteY16" fmla="*/ 135876 h 533400"/>
                  <a:gd name="connsiteX17" fmla="*/ 149356 w 488073"/>
                  <a:gd name="connsiteY17" fmla="*/ 19671 h 533400"/>
                  <a:gd name="connsiteX18" fmla="*/ 120781 w 488073"/>
                  <a:gd name="connsiteY18" fmla="*/ 19671 h 533400"/>
                  <a:gd name="connsiteX19" fmla="*/ 120781 w 488073"/>
                  <a:gd name="connsiteY19" fmla="*/ 621 h 533400"/>
                  <a:gd name="connsiteX20" fmla="*/ 368431 w 488073"/>
                  <a:gd name="connsiteY20" fmla="*/ 621 h 533400"/>
                  <a:gd name="connsiteX21" fmla="*/ 253178 w 488073"/>
                  <a:gd name="connsiteY21" fmla="*/ 415911 h 533400"/>
                  <a:gd name="connsiteX22" fmla="*/ 250321 w 488073"/>
                  <a:gd name="connsiteY22" fmla="*/ 417816 h 533400"/>
                  <a:gd name="connsiteX23" fmla="*/ 51248 w 488073"/>
                  <a:gd name="connsiteY23" fmla="*/ 409244 h 533400"/>
                  <a:gd name="connsiteX24" fmla="*/ 23626 w 488073"/>
                  <a:gd name="connsiteY24" fmla="*/ 471156 h 533400"/>
                  <a:gd name="connsiteX25" fmla="*/ 22673 w 488073"/>
                  <a:gd name="connsiteY25" fmla="*/ 501636 h 533400"/>
                  <a:gd name="connsiteX26" fmla="*/ 40771 w 488073"/>
                  <a:gd name="connsiteY26" fmla="*/ 514971 h 533400"/>
                  <a:gd name="connsiteX27" fmla="*/ 40771 w 488073"/>
                  <a:gd name="connsiteY27" fmla="*/ 514971 h 533400"/>
                  <a:gd name="connsiteX28" fmla="*/ 447488 w 488073"/>
                  <a:gd name="connsiteY28" fmla="*/ 514971 h 533400"/>
                  <a:gd name="connsiteX29" fmla="*/ 465586 w 488073"/>
                  <a:gd name="connsiteY29" fmla="*/ 502589 h 533400"/>
                  <a:gd name="connsiteX30" fmla="*/ 464633 w 488073"/>
                  <a:gd name="connsiteY30" fmla="*/ 472109 h 533400"/>
                  <a:gd name="connsiteX31" fmla="*/ 464633 w 488073"/>
                  <a:gd name="connsiteY31" fmla="*/ 472109 h 533400"/>
                  <a:gd name="connsiteX32" fmla="*/ 436058 w 488073"/>
                  <a:gd name="connsiteY32" fmla="*/ 408291 h 533400"/>
                  <a:gd name="connsiteX33" fmla="*/ 435106 w 488073"/>
                  <a:gd name="connsiteY33" fmla="*/ 408291 h 533400"/>
                  <a:gd name="connsiteX34" fmla="*/ 253178 w 488073"/>
                  <a:gd name="connsiteY34" fmla="*/ 415911 h 533400"/>
                  <a:gd name="connsiteX35" fmla="*/ 320806 w 488073"/>
                  <a:gd name="connsiteY35" fmla="*/ 19671 h 533400"/>
                  <a:gd name="connsiteX36" fmla="*/ 168406 w 488073"/>
                  <a:gd name="connsiteY36" fmla="*/ 19671 h 533400"/>
                  <a:gd name="connsiteX37" fmla="*/ 168406 w 488073"/>
                  <a:gd name="connsiteY37" fmla="*/ 135876 h 533400"/>
                  <a:gd name="connsiteX38" fmla="*/ 165548 w 488073"/>
                  <a:gd name="connsiteY38" fmla="*/ 153021 h 533400"/>
                  <a:gd name="connsiteX39" fmla="*/ 165548 w 488073"/>
                  <a:gd name="connsiteY39" fmla="*/ 153021 h 533400"/>
                  <a:gd name="connsiteX40" fmla="*/ 164596 w 488073"/>
                  <a:gd name="connsiteY40" fmla="*/ 155878 h 533400"/>
                  <a:gd name="connsiteX41" fmla="*/ 58868 w 488073"/>
                  <a:gd name="connsiteY41" fmla="*/ 392098 h 533400"/>
                  <a:gd name="connsiteX42" fmla="*/ 236033 w 488073"/>
                  <a:gd name="connsiteY42" fmla="*/ 404481 h 533400"/>
                  <a:gd name="connsiteX43" fmla="*/ 238891 w 488073"/>
                  <a:gd name="connsiteY43" fmla="*/ 402576 h 533400"/>
                  <a:gd name="connsiteX44" fmla="*/ 425581 w 488073"/>
                  <a:gd name="connsiteY44" fmla="*/ 382573 h 533400"/>
                  <a:gd name="connsiteX45" fmla="*/ 324616 w 488073"/>
                  <a:gd name="connsiteY45" fmla="*/ 154926 h 533400"/>
                  <a:gd name="connsiteX46" fmla="*/ 320806 w 488073"/>
                  <a:gd name="connsiteY46" fmla="*/ 135876 h 533400"/>
                  <a:gd name="connsiteX47" fmla="*/ 320806 w 488073"/>
                  <a:gd name="connsiteY47" fmla="*/ 135876 h 533400"/>
                  <a:gd name="connsiteX48" fmla="*/ 320806 w 488073"/>
                  <a:gd name="connsiteY48" fmla="*/ 19671 h 533400"/>
                  <a:gd name="connsiteX49" fmla="*/ 306518 w 488073"/>
                  <a:gd name="connsiteY49" fmla="*/ 248271 h 533400"/>
                  <a:gd name="connsiteX50" fmla="*/ 349381 w 488073"/>
                  <a:gd name="connsiteY50" fmla="*/ 291134 h 533400"/>
                  <a:gd name="connsiteX51" fmla="*/ 306518 w 488073"/>
                  <a:gd name="connsiteY51" fmla="*/ 333996 h 533400"/>
                  <a:gd name="connsiteX52" fmla="*/ 263656 w 488073"/>
                  <a:gd name="connsiteY52" fmla="*/ 291134 h 533400"/>
                  <a:gd name="connsiteX53" fmla="*/ 306518 w 488073"/>
                  <a:gd name="connsiteY53" fmla="*/ 248271 h 533400"/>
                  <a:gd name="connsiteX54" fmla="*/ 306518 w 488073"/>
                  <a:gd name="connsiteY54" fmla="*/ 267321 h 533400"/>
                  <a:gd name="connsiteX55" fmla="*/ 282706 w 488073"/>
                  <a:gd name="connsiteY55" fmla="*/ 291134 h 533400"/>
                  <a:gd name="connsiteX56" fmla="*/ 306518 w 488073"/>
                  <a:gd name="connsiteY56" fmla="*/ 314946 h 533400"/>
                  <a:gd name="connsiteX57" fmla="*/ 330331 w 488073"/>
                  <a:gd name="connsiteY57" fmla="*/ 291134 h 533400"/>
                  <a:gd name="connsiteX58" fmla="*/ 306518 w 488073"/>
                  <a:gd name="connsiteY58" fmla="*/ 26732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88073" h="533400">
                    <a:moveTo>
                      <a:pt x="368431" y="621"/>
                    </a:moveTo>
                    <a:lnTo>
                      <a:pt x="368431" y="19671"/>
                    </a:lnTo>
                    <a:lnTo>
                      <a:pt x="339856" y="19671"/>
                    </a:lnTo>
                    <a:lnTo>
                      <a:pt x="339856" y="135876"/>
                    </a:lnTo>
                    <a:cubicBezTo>
                      <a:pt x="339856" y="138734"/>
                      <a:pt x="340808" y="142544"/>
                      <a:pt x="341761" y="145401"/>
                    </a:cubicBezTo>
                    <a:lnTo>
                      <a:pt x="342713" y="147306"/>
                    </a:lnTo>
                    <a:lnTo>
                      <a:pt x="483683" y="464489"/>
                    </a:lnTo>
                    <a:cubicBezTo>
                      <a:pt x="490351" y="478776"/>
                      <a:pt x="490351" y="494969"/>
                      <a:pt x="484636" y="509256"/>
                    </a:cubicBezTo>
                    <a:cubicBezTo>
                      <a:pt x="478921" y="524496"/>
                      <a:pt x="464633" y="534021"/>
                      <a:pt x="448441" y="534021"/>
                    </a:cubicBezTo>
                    <a:lnTo>
                      <a:pt x="448441" y="534021"/>
                    </a:lnTo>
                    <a:lnTo>
                      <a:pt x="40771" y="534021"/>
                    </a:lnTo>
                    <a:cubicBezTo>
                      <a:pt x="24578" y="534021"/>
                      <a:pt x="10291" y="524496"/>
                      <a:pt x="4576" y="509256"/>
                    </a:cubicBezTo>
                    <a:cubicBezTo>
                      <a:pt x="-1139" y="494969"/>
                      <a:pt x="-187" y="478776"/>
                      <a:pt x="5528" y="464489"/>
                    </a:cubicBezTo>
                    <a:lnTo>
                      <a:pt x="5528" y="464489"/>
                    </a:lnTo>
                    <a:lnTo>
                      <a:pt x="146498" y="147306"/>
                    </a:lnTo>
                    <a:cubicBezTo>
                      <a:pt x="148403" y="143496"/>
                      <a:pt x="149356" y="139686"/>
                      <a:pt x="149356" y="135876"/>
                    </a:cubicBezTo>
                    <a:lnTo>
                      <a:pt x="149356" y="135876"/>
                    </a:lnTo>
                    <a:lnTo>
                      <a:pt x="149356" y="19671"/>
                    </a:lnTo>
                    <a:lnTo>
                      <a:pt x="120781" y="19671"/>
                    </a:lnTo>
                    <a:lnTo>
                      <a:pt x="120781" y="621"/>
                    </a:lnTo>
                    <a:lnTo>
                      <a:pt x="368431" y="621"/>
                    </a:lnTo>
                    <a:close/>
                    <a:moveTo>
                      <a:pt x="253178" y="415911"/>
                    </a:moveTo>
                    <a:lnTo>
                      <a:pt x="250321" y="417816"/>
                    </a:lnTo>
                    <a:cubicBezTo>
                      <a:pt x="195076" y="456869"/>
                      <a:pt x="119828" y="453059"/>
                      <a:pt x="51248" y="409244"/>
                    </a:cubicBezTo>
                    <a:lnTo>
                      <a:pt x="23626" y="471156"/>
                    </a:lnTo>
                    <a:cubicBezTo>
                      <a:pt x="19816" y="480681"/>
                      <a:pt x="18863" y="491159"/>
                      <a:pt x="22673" y="501636"/>
                    </a:cubicBezTo>
                    <a:cubicBezTo>
                      <a:pt x="25531" y="510209"/>
                      <a:pt x="33151" y="514971"/>
                      <a:pt x="40771" y="514971"/>
                    </a:cubicBezTo>
                    <a:lnTo>
                      <a:pt x="40771" y="514971"/>
                    </a:lnTo>
                    <a:lnTo>
                      <a:pt x="447488" y="514971"/>
                    </a:lnTo>
                    <a:cubicBezTo>
                      <a:pt x="456061" y="514971"/>
                      <a:pt x="462728" y="510209"/>
                      <a:pt x="465586" y="502589"/>
                    </a:cubicBezTo>
                    <a:cubicBezTo>
                      <a:pt x="469396" y="493064"/>
                      <a:pt x="469396" y="481634"/>
                      <a:pt x="464633" y="472109"/>
                    </a:cubicBezTo>
                    <a:lnTo>
                      <a:pt x="464633" y="472109"/>
                    </a:lnTo>
                    <a:lnTo>
                      <a:pt x="436058" y="408291"/>
                    </a:lnTo>
                    <a:lnTo>
                      <a:pt x="435106" y="408291"/>
                    </a:lnTo>
                    <a:cubicBezTo>
                      <a:pt x="375098" y="378764"/>
                      <a:pt x="302708" y="382573"/>
                      <a:pt x="253178" y="415911"/>
                    </a:cubicBezTo>
                    <a:close/>
                    <a:moveTo>
                      <a:pt x="320806" y="19671"/>
                    </a:moveTo>
                    <a:lnTo>
                      <a:pt x="168406" y="19671"/>
                    </a:lnTo>
                    <a:lnTo>
                      <a:pt x="168406" y="135876"/>
                    </a:lnTo>
                    <a:cubicBezTo>
                      <a:pt x="168406" y="141591"/>
                      <a:pt x="167453" y="147306"/>
                      <a:pt x="165548" y="153021"/>
                    </a:cubicBezTo>
                    <a:lnTo>
                      <a:pt x="165548" y="153021"/>
                    </a:lnTo>
                    <a:lnTo>
                      <a:pt x="164596" y="155878"/>
                    </a:lnTo>
                    <a:lnTo>
                      <a:pt x="58868" y="392098"/>
                    </a:lnTo>
                    <a:cubicBezTo>
                      <a:pt x="120781" y="432103"/>
                      <a:pt x="187456" y="436866"/>
                      <a:pt x="236033" y="404481"/>
                    </a:cubicBezTo>
                    <a:lnTo>
                      <a:pt x="238891" y="402576"/>
                    </a:lnTo>
                    <a:cubicBezTo>
                      <a:pt x="290326" y="366381"/>
                      <a:pt x="361763" y="359714"/>
                      <a:pt x="425581" y="382573"/>
                    </a:cubicBezTo>
                    <a:lnTo>
                      <a:pt x="324616" y="154926"/>
                    </a:lnTo>
                    <a:cubicBezTo>
                      <a:pt x="321758" y="149211"/>
                      <a:pt x="320806" y="142544"/>
                      <a:pt x="320806" y="135876"/>
                    </a:cubicBezTo>
                    <a:lnTo>
                      <a:pt x="320806" y="135876"/>
                    </a:lnTo>
                    <a:lnTo>
                      <a:pt x="320806" y="19671"/>
                    </a:lnTo>
                    <a:close/>
                    <a:moveTo>
                      <a:pt x="306518" y="248271"/>
                    </a:moveTo>
                    <a:cubicBezTo>
                      <a:pt x="330331" y="248271"/>
                      <a:pt x="349381" y="267321"/>
                      <a:pt x="349381" y="291134"/>
                    </a:cubicBezTo>
                    <a:cubicBezTo>
                      <a:pt x="349381" y="314946"/>
                      <a:pt x="330331" y="333996"/>
                      <a:pt x="306518" y="333996"/>
                    </a:cubicBezTo>
                    <a:cubicBezTo>
                      <a:pt x="282706" y="333996"/>
                      <a:pt x="263656" y="314946"/>
                      <a:pt x="263656" y="291134"/>
                    </a:cubicBezTo>
                    <a:cubicBezTo>
                      <a:pt x="263656" y="267321"/>
                      <a:pt x="282706" y="248271"/>
                      <a:pt x="306518" y="248271"/>
                    </a:cubicBezTo>
                    <a:close/>
                    <a:moveTo>
                      <a:pt x="306518" y="267321"/>
                    </a:moveTo>
                    <a:cubicBezTo>
                      <a:pt x="293183" y="267321"/>
                      <a:pt x="282706" y="277798"/>
                      <a:pt x="282706" y="291134"/>
                    </a:cubicBezTo>
                    <a:cubicBezTo>
                      <a:pt x="282706" y="304469"/>
                      <a:pt x="293183" y="314946"/>
                      <a:pt x="306518" y="314946"/>
                    </a:cubicBezTo>
                    <a:cubicBezTo>
                      <a:pt x="319853" y="314946"/>
                      <a:pt x="330331" y="304469"/>
                      <a:pt x="330331" y="291134"/>
                    </a:cubicBezTo>
                    <a:cubicBezTo>
                      <a:pt x="330331" y="277798"/>
                      <a:pt x="319853" y="267321"/>
                      <a:pt x="306518" y="267321"/>
                    </a:cubicBezTo>
                    <a:close/>
                  </a:path>
                </a:pathLst>
              </a:custGeom>
              <a:solidFill>
                <a:schemeClr val="accent5"/>
              </a:solidFill>
              <a:ln>
                <a:noFill/>
              </a:ln>
            </p:spPr>
            <p:txBody>
              <a:bodyPr/>
              <a:lstStyle/>
              <a:p>
                <a:endParaRPr lang="en-US"/>
              </a:p>
            </p:txBody>
          </p:sp>
        </p:grpSp>
        <p:grpSp>
          <p:nvGrpSpPr>
            <p:cNvPr id="40" name="Group 39">
              <a:extLst>
                <a:ext uri="{FF2B5EF4-FFF2-40B4-BE49-F238E27FC236}">
                  <a16:creationId xmlns:a16="http://schemas.microsoft.com/office/drawing/2014/main" id="{2721EE96-50CA-4324-B4B9-CEED2C9B6AD7}"/>
                </a:ext>
              </a:extLst>
            </p:cNvPr>
            <p:cNvGrpSpPr/>
            <p:nvPr/>
          </p:nvGrpSpPr>
          <p:grpSpPr>
            <a:xfrm>
              <a:off x="4717427" y="3593641"/>
              <a:ext cx="2833416" cy="1110573"/>
              <a:chOff x="4795778" y="3625417"/>
              <a:chExt cx="2833416" cy="1110573"/>
            </a:xfrm>
          </p:grpSpPr>
          <p:sp>
            <p:nvSpPr>
              <p:cNvPr id="23" name="TextBox 22">
                <a:extLst>
                  <a:ext uri="{FF2B5EF4-FFF2-40B4-BE49-F238E27FC236}">
                    <a16:creationId xmlns:a16="http://schemas.microsoft.com/office/drawing/2014/main" id="{3FC04E9F-B00E-46F8-BA89-22EFBD13E72A}"/>
                  </a:ext>
                </a:extLst>
              </p:cNvPr>
              <p:cNvSpPr txBox="1"/>
              <p:nvPr/>
            </p:nvSpPr>
            <p:spPr>
              <a:xfrm flipH="1">
                <a:off x="4811114" y="3689443"/>
                <a:ext cx="281808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图表展示</a:t>
                </a:r>
              </a:p>
            </p:txBody>
          </p:sp>
          <p:sp>
            <p:nvSpPr>
              <p:cNvPr id="24" name="Rectangle 23">
                <a:extLst>
                  <a:ext uri="{FF2B5EF4-FFF2-40B4-BE49-F238E27FC236}">
                    <a16:creationId xmlns:a16="http://schemas.microsoft.com/office/drawing/2014/main" id="{7C495275-20B7-4A6F-8377-E5DA3ACD22A6}"/>
                  </a:ext>
                </a:extLst>
              </p:cNvPr>
              <p:cNvSpPr/>
              <p:nvPr/>
            </p:nvSpPr>
            <p:spPr>
              <a:xfrm flipH="1">
                <a:off x="4795778" y="4441166"/>
                <a:ext cx="2818080" cy="294824"/>
              </a:xfrm>
              <a:prstGeom prst="rect">
                <a:avLst/>
              </a:prstGeom>
            </p:spPr>
            <p:txBody>
              <a:bodyPr wrap="square" anchor="t" anchorCtr="0">
                <a:spAutoFit/>
              </a:bodyPr>
              <a:lstStyle/>
              <a:p>
                <a:pPr>
                  <a:lnSpc>
                    <a:spcPct val="120000"/>
                  </a:lnSpc>
                </a:pPr>
                <a:r>
                  <a:rPr lang="zh-CN" altLang="en-US" sz="1200" dirty="0"/>
                  <a:t>使用图表形式展示研究数据和趋势</a:t>
                </a:r>
              </a:p>
            </p:txBody>
          </p:sp>
          <p:sp>
            <p:nvSpPr>
              <p:cNvPr id="33" name="Freeform: Shape 32">
                <a:extLst>
                  <a:ext uri="{FF2B5EF4-FFF2-40B4-BE49-F238E27FC236}">
                    <a16:creationId xmlns:a16="http://schemas.microsoft.com/office/drawing/2014/main" id="{280A30D9-300A-4367-9A34-978C46D5DF12}"/>
                  </a:ext>
                </a:extLst>
              </p:cNvPr>
              <p:cNvSpPr/>
              <p:nvPr/>
            </p:nvSpPr>
            <p:spPr bwMode="auto">
              <a:xfrm>
                <a:off x="6975775" y="3625417"/>
                <a:ext cx="570196" cy="587325"/>
              </a:xfrm>
              <a:custGeom>
                <a:avLst/>
                <a:gdLst>
                  <a:gd name="connsiteX0" fmla="*/ 343764 w 533400"/>
                  <a:gd name="connsiteY0" fmla="*/ 621 h 533400"/>
                  <a:gd name="connsiteX1" fmla="*/ 381864 w 533400"/>
                  <a:gd name="connsiteY1" fmla="*/ 38721 h 533400"/>
                  <a:gd name="connsiteX2" fmla="*/ 381864 w 533400"/>
                  <a:gd name="connsiteY2" fmla="*/ 38721 h 533400"/>
                  <a:gd name="connsiteX3" fmla="*/ 381864 w 533400"/>
                  <a:gd name="connsiteY3" fmla="*/ 114921 h 533400"/>
                  <a:gd name="connsiteX4" fmla="*/ 496164 w 533400"/>
                  <a:gd name="connsiteY4" fmla="*/ 114921 h 533400"/>
                  <a:gd name="connsiteX5" fmla="*/ 534264 w 533400"/>
                  <a:gd name="connsiteY5" fmla="*/ 151116 h 533400"/>
                  <a:gd name="connsiteX6" fmla="*/ 534264 w 533400"/>
                  <a:gd name="connsiteY6" fmla="*/ 153021 h 533400"/>
                  <a:gd name="connsiteX7" fmla="*/ 534264 w 533400"/>
                  <a:gd name="connsiteY7" fmla="*/ 381621 h 533400"/>
                  <a:gd name="connsiteX8" fmla="*/ 498069 w 533400"/>
                  <a:gd name="connsiteY8" fmla="*/ 419721 h 533400"/>
                  <a:gd name="connsiteX9" fmla="*/ 496164 w 533400"/>
                  <a:gd name="connsiteY9" fmla="*/ 419721 h 533400"/>
                  <a:gd name="connsiteX10" fmla="*/ 381864 w 533400"/>
                  <a:gd name="connsiteY10" fmla="*/ 419721 h 533400"/>
                  <a:gd name="connsiteX11" fmla="*/ 381864 w 533400"/>
                  <a:gd name="connsiteY11" fmla="*/ 495921 h 533400"/>
                  <a:gd name="connsiteX12" fmla="*/ 345669 w 533400"/>
                  <a:gd name="connsiteY12" fmla="*/ 534021 h 533400"/>
                  <a:gd name="connsiteX13" fmla="*/ 343764 w 533400"/>
                  <a:gd name="connsiteY13" fmla="*/ 534021 h 533400"/>
                  <a:gd name="connsiteX14" fmla="*/ 191364 w 533400"/>
                  <a:gd name="connsiteY14" fmla="*/ 534021 h 533400"/>
                  <a:gd name="connsiteX15" fmla="*/ 153264 w 533400"/>
                  <a:gd name="connsiteY15" fmla="*/ 495921 h 533400"/>
                  <a:gd name="connsiteX16" fmla="*/ 153264 w 533400"/>
                  <a:gd name="connsiteY16" fmla="*/ 495921 h 533400"/>
                  <a:gd name="connsiteX17" fmla="*/ 153264 w 533400"/>
                  <a:gd name="connsiteY17" fmla="*/ 419721 h 533400"/>
                  <a:gd name="connsiteX18" fmla="*/ 38964 w 533400"/>
                  <a:gd name="connsiteY18" fmla="*/ 419721 h 533400"/>
                  <a:gd name="connsiteX19" fmla="*/ 864 w 533400"/>
                  <a:gd name="connsiteY19" fmla="*/ 383526 h 533400"/>
                  <a:gd name="connsiteX20" fmla="*/ 864 w 533400"/>
                  <a:gd name="connsiteY20" fmla="*/ 381621 h 533400"/>
                  <a:gd name="connsiteX21" fmla="*/ 864 w 533400"/>
                  <a:gd name="connsiteY21" fmla="*/ 197789 h 533400"/>
                  <a:gd name="connsiteX22" fmla="*/ 9436 w 533400"/>
                  <a:gd name="connsiteY22" fmla="*/ 173976 h 533400"/>
                  <a:gd name="connsiteX23" fmla="*/ 11342 w 533400"/>
                  <a:gd name="connsiteY23" fmla="*/ 172071 h 533400"/>
                  <a:gd name="connsiteX24" fmla="*/ 52299 w 533400"/>
                  <a:gd name="connsiteY24" fmla="*/ 127303 h 533400"/>
                  <a:gd name="connsiteX25" fmla="*/ 78017 w 533400"/>
                  <a:gd name="connsiteY25" fmla="*/ 114921 h 533400"/>
                  <a:gd name="connsiteX26" fmla="*/ 79921 w 533400"/>
                  <a:gd name="connsiteY26" fmla="*/ 114921 h 533400"/>
                  <a:gd name="connsiteX27" fmla="*/ 153264 w 533400"/>
                  <a:gd name="connsiteY27" fmla="*/ 114921 h 533400"/>
                  <a:gd name="connsiteX28" fmla="*/ 153264 w 533400"/>
                  <a:gd name="connsiteY28" fmla="*/ 38721 h 533400"/>
                  <a:gd name="connsiteX29" fmla="*/ 189459 w 533400"/>
                  <a:gd name="connsiteY29" fmla="*/ 621 h 533400"/>
                  <a:gd name="connsiteX30" fmla="*/ 191364 w 533400"/>
                  <a:gd name="connsiteY30" fmla="*/ 621 h 533400"/>
                  <a:gd name="connsiteX31" fmla="*/ 343764 w 533400"/>
                  <a:gd name="connsiteY31" fmla="*/ 621 h 533400"/>
                  <a:gd name="connsiteX32" fmla="*/ 343764 w 533400"/>
                  <a:gd name="connsiteY32" fmla="*/ 286371 h 533400"/>
                  <a:gd name="connsiteX33" fmla="*/ 191364 w 533400"/>
                  <a:gd name="connsiteY33" fmla="*/ 286371 h 533400"/>
                  <a:gd name="connsiteX34" fmla="*/ 172314 w 533400"/>
                  <a:gd name="connsiteY34" fmla="*/ 305421 h 533400"/>
                  <a:gd name="connsiteX35" fmla="*/ 172314 w 533400"/>
                  <a:gd name="connsiteY35" fmla="*/ 305421 h 533400"/>
                  <a:gd name="connsiteX36" fmla="*/ 172314 w 533400"/>
                  <a:gd name="connsiteY36" fmla="*/ 495921 h 533400"/>
                  <a:gd name="connsiteX37" fmla="*/ 191364 w 533400"/>
                  <a:gd name="connsiteY37" fmla="*/ 514971 h 533400"/>
                  <a:gd name="connsiteX38" fmla="*/ 191364 w 533400"/>
                  <a:gd name="connsiteY38" fmla="*/ 514971 h 533400"/>
                  <a:gd name="connsiteX39" fmla="*/ 343764 w 533400"/>
                  <a:gd name="connsiteY39" fmla="*/ 514971 h 533400"/>
                  <a:gd name="connsiteX40" fmla="*/ 362814 w 533400"/>
                  <a:gd name="connsiteY40" fmla="*/ 495921 h 533400"/>
                  <a:gd name="connsiteX41" fmla="*/ 362814 w 533400"/>
                  <a:gd name="connsiteY41" fmla="*/ 495921 h 533400"/>
                  <a:gd name="connsiteX42" fmla="*/ 362814 w 533400"/>
                  <a:gd name="connsiteY42" fmla="*/ 305421 h 533400"/>
                  <a:gd name="connsiteX43" fmla="*/ 343764 w 533400"/>
                  <a:gd name="connsiteY43" fmla="*/ 286371 h 533400"/>
                  <a:gd name="connsiteX44" fmla="*/ 343764 w 533400"/>
                  <a:gd name="connsiteY44" fmla="*/ 286371 h 533400"/>
                  <a:gd name="connsiteX45" fmla="*/ 496164 w 533400"/>
                  <a:gd name="connsiteY45" fmla="*/ 133971 h 533400"/>
                  <a:gd name="connsiteX46" fmla="*/ 79921 w 533400"/>
                  <a:gd name="connsiteY46" fmla="*/ 133971 h 533400"/>
                  <a:gd name="connsiteX47" fmla="*/ 67539 w 533400"/>
                  <a:gd name="connsiteY47" fmla="*/ 138734 h 533400"/>
                  <a:gd name="connsiteX48" fmla="*/ 66586 w 533400"/>
                  <a:gd name="connsiteY48" fmla="*/ 139686 h 533400"/>
                  <a:gd name="connsiteX49" fmla="*/ 25629 w 533400"/>
                  <a:gd name="connsiteY49" fmla="*/ 184453 h 533400"/>
                  <a:gd name="connsiteX50" fmla="*/ 19914 w 533400"/>
                  <a:gd name="connsiteY50" fmla="*/ 195884 h 533400"/>
                  <a:gd name="connsiteX51" fmla="*/ 19914 w 533400"/>
                  <a:gd name="connsiteY51" fmla="*/ 197789 h 533400"/>
                  <a:gd name="connsiteX52" fmla="*/ 19914 w 533400"/>
                  <a:gd name="connsiteY52" fmla="*/ 381621 h 533400"/>
                  <a:gd name="connsiteX53" fmla="*/ 38011 w 533400"/>
                  <a:gd name="connsiteY53" fmla="*/ 400671 h 533400"/>
                  <a:gd name="connsiteX54" fmla="*/ 38964 w 533400"/>
                  <a:gd name="connsiteY54" fmla="*/ 400671 h 533400"/>
                  <a:gd name="connsiteX55" fmla="*/ 153264 w 533400"/>
                  <a:gd name="connsiteY55" fmla="*/ 400671 h 533400"/>
                  <a:gd name="connsiteX56" fmla="*/ 153264 w 533400"/>
                  <a:gd name="connsiteY56" fmla="*/ 305421 h 533400"/>
                  <a:gd name="connsiteX57" fmla="*/ 189459 w 533400"/>
                  <a:gd name="connsiteY57" fmla="*/ 267321 h 533400"/>
                  <a:gd name="connsiteX58" fmla="*/ 191364 w 533400"/>
                  <a:gd name="connsiteY58" fmla="*/ 267321 h 533400"/>
                  <a:gd name="connsiteX59" fmla="*/ 343764 w 533400"/>
                  <a:gd name="connsiteY59" fmla="*/ 267321 h 533400"/>
                  <a:gd name="connsiteX60" fmla="*/ 381864 w 533400"/>
                  <a:gd name="connsiteY60" fmla="*/ 305421 h 533400"/>
                  <a:gd name="connsiteX61" fmla="*/ 381864 w 533400"/>
                  <a:gd name="connsiteY61" fmla="*/ 305421 h 533400"/>
                  <a:gd name="connsiteX62" fmla="*/ 381864 w 533400"/>
                  <a:gd name="connsiteY62" fmla="*/ 400671 h 533400"/>
                  <a:gd name="connsiteX63" fmla="*/ 496164 w 533400"/>
                  <a:gd name="connsiteY63" fmla="*/ 400671 h 533400"/>
                  <a:gd name="connsiteX64" fmla="*/ 515214 w 533400"/>
                  <a:gd name="connsiteY64" fmla="*/ 382573 h 533400"/>
                  <a:gd name="connsiteX65" fmla="*/ 515214 w 533400"/>
                  <a:gd name="connsiteY65" fmla="*/ 381621 h 533400"/>
                  <a:gd name="connsiteX66" fmla="*/ 515214 w 533400"/>
                  <a:gd name="connsiteY66" fmla="*/ 153021 h 533400"/>
                  <a:gd name="connsiteX67" fmla="*/ 497117 w 533400"/>
                  <a:gd name="connsiteY67" fmla="*/ 133971 h 533400"/>
                  <a:gd name="connsiteX68" fmla="*/ 496164 w 533400"/>
                  <a:gd name="connsiteY68" fmla="*/ 133971 h 533400"/>
                  <a:gd name="connsiteX69" fmla="*/ 462827 w 533400"/>
                  <a:gd name="connsiteY69" fmla="*/ 172071 h 533400"/>
                  <a:gd name="connsiteX70" fmla="*/ 477114 w 533400"/>
                  <a:gd name="connsiteY70" fmla="*/ 186359 h 533400"/>
                  <a:gd name="connsiteX71" fmla="*/ 462827 w 533400"/>
                  <a:gd name="connsiteY71" fmla="*/ 200646 h 533400"/>
                  <a:gd name="connsiteX72" fmla="*/ 448539 w 533400"/>
                  <a:gd name="connsiteY72" fmla="*/ 186359 h 533400"/>
                  <a:gd name="connsiteX73" fmla="*/ 462827 w 533400"/>
                  <a:gd name="connsiteY73" fmla="*/ 172071 h 533400"/>
                  <a:gd name="connsiteX74" fmla="*/ 343764 w 533400"/>
                  <a:gd name="connsiteY74" fmla="*/ 19671 h 533400"/>
                  <a:gd name="connsiteX75" fmla="*/ 191364 w 533400"/>
                  <a:gd name="connsiteY75" fmla="*/ 19671 h 533400"/>
                  <a:gd name="connsiteX76" fmla="*/ 172314 w 533400"/>
                  <a:gd name="connsiteY76" fmla="*/ 38721 h 533400"/>
                  <a:gd name="connsiteX77" fmla="*/ 172314 w 533400"/>
                  <a:gd name="connsiteY77" fmla="*/ 38721 h 533400"/>
                  <a:gd name="connsiteX78" fmla="*/ 172314 w 533400"/>
                  <a:gd name="connsiteY78" fmla="*/ 114921 h 533400"/>
                  <a:gd name="connsiteX79" fmla="*/ 362814 w 533400"/>
                  <a:gd name="connsiteY79" fmla="*/ 114921 h 533400"/>
                  <a:gd name="connsiteX80" fmla="*/ 362814 w 533400"/>
                  <a:gd name="connsiteY80" fmla="*/ 38721 h 533400"/>
                  <a:gd name="connsiteX81" fmla="*/ 344717 w 533400"/>
                  <a:gd name="connsiteY81" fmla="*/ 19671 h 533400"/>
                  <a:gd name="connsiteX82" fmla="*/ 344717 w 533400"/>
                  <a:gd name="connsiteY82" fmla="*/ 19671 h 533400"/>
                  <a:gd name="connsiteX83" fmla="*/ 343764 w 533400"/>
                  <a:gd name="connsiteY83"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33400" h="533400">
                    <a:moveTo>
                      <a:pt x="343764" y="621"/>
                    </a:moveTo>
                    <a:cubicBezTo>
                      <a:pt x="364719" y="621"/>
                      <a:pt x="381864" y="17766"/>
                      <a:pt x="381864" y="38721"/>
                    </a:cubicBezTo>
                    <a:lnTo>
                      <a:pt x="381864" y="38721"/>
                    </a:lnTo>
                    <a:lnTo>
                      <a:pt x="381864" y="114921"/>
                    </a:lnTo>
                    <a:lnTo>
                      <a:pt x="496164" y="114921"/>
                    </a:lnTo>
                    <a:cubicBezTo>
                      <a:pt x="516167" y="114921"/>
                      <a:pt x="533311" y="131114"/>
                      <a:pt x="534264" y="151116"/>
                    </a:cubicBezTo>
                    <a:lnTo>
                      <a:pt x="534264" y="153021"/>
                    </a:lnTo>
                    <a:lnTo>
                      <a:pt x="534264" y="381621"/>
                    </a:lnTo>
                    <a:cubicBezTo>
                      <a:pt x="534264" y="401623"/>
                      <a:pt x="518071" y="418769"/>
                      <a:pt x="498069" y="419721"/>
                    </a:cubicBezTo>
                    <a:lnTo>
                      <a:pt x="496164" y="419721"/>
                    </a:lnTo>
                    <a:lnTo>
                      <a:pt x="381864" y="419721"/>
                    </a:lnTo>
                    <a:lnTo>
                      <a:pt x="381864" y="495921"/>
                    </a:lnTo>
                    <a:cubicBezTo>
                      <a:pt x="381864" y="515923"/>
                      <a:pt x="365671" y="533069"/>
                      <a:pt x="345669" y="534021"/>
                    </a:cubicBezTo>
                    <a:lnTo>
                      <a:pt x="343764" y="534021"/>
                    </a:lnTo>
                    <a:lnTo>
                      <a:pt x="191364" y="534021"/>
                    </a:lnTo>
                    <a:cubicBezTo>
                      <a:pt x="170409" y="534021"/>
                      <a:pt x="153264" y="516876"/>
                      <a:pt x="153264" y="495921"/>
                    </a:cubicBezTo>
                    <a:lnTo>
                      <a:pt x="153264" y="495921"/>
                    </a:lnTo>
                    <a:lnTo>
                      <a:pt x="153264" y="419721"/>
                    </a:lnTo>
                    <a:lnTo>
                      <a:pt x="38964" y="419721"/>
                    </a:lnTo>
                    <a:cubicBezTo>
                      <a:pt x="18961" y="419721"/>
                      <a:pt x="1817" y="403528"/>
                      <a:pt x="864" y="383526"/>
                    </a:cubicBezTo>
                    <a:lnTo>
                      <a:pt x="864" y="381621"/>
                    </a:lnTo>
                    <a:lnTo>
                      <a:pt x="864" y="197789"/>
                    </a:lnTo>
                    <a:cubicBezTo>
                      <a:pt x="864" y="189216"/>
                      <a:pt x="3721" y="180644"/>
                      <a:pt x="9436" y="173976"/>
                    </a:cubicBezTo>
                    <a:lnTo>
                      <a:pt x="11342" y="172071"/>
                    </a:lnTo>
                    <a:lnTo>
                      <a:pt x="52299" y="127303"/>
                    </a:lnTo>
                    <a:cubicBezTo>
                      <a:pt x="58967" y="119684"/>
                      <a:pt x="68492" y="115873"/>
                      <a:pt x="78017" y="114921"/>
                    </a:cubicBezTo>
                    <a:lnTo>
                      <a:pt x="79921" y="114921"/>
                    </a:lnTo>
                    <a:lnTo>
                      <a:pt x="153264" y="114921"/>
                    </a:lnTo>
                    <a:lnTo>
                      <a:pt x="153264" y="38721"/>
                    </a:lnTo>
                    <a:cubicBezTo>
                      <a:pt x="153264" y="18719"/>
                      <a:pt x="169457" y="1573"/>
                      <a:pt x="189459" y="621"/>
                    </a:cubicBezTo>
                    <a:lnTo>
                      <a:pt x="191364" y="621"/>
                    </a:lnTo>
                    <a:lnTo>
                      <a:pt x="343764" y="621"/>
                    </a:lnTo>
                    <a:close/>
                    <a:moveTo>
                      <a:pt x="343764" y="286371"/>
                    </a:moveTo>
                    <a:lnTo>
                      <a:pt x="191364" y="286371"/>
                    </a:lnTo>
                    <a:cubicBezTo>
                      <a:pt x="180886" y="286371"/>
                      <a:pt x="172314" y="294944"/>
                      <a:pt x="172314" y="305421"/>
                    </a:cubicBezTo>
                    <a:lnTo>
                      <a:pt x="172314" y="305421"/>
                    </a:lnTo>
                    <a:lnTo>
                      <a:pt x="172314" y="495921"/>
                    </a:lnTo>
                    <a:cubicBezTo>
                      <a:pt x="172314" y="506398"/>
                      <a:pt x="180886" y="514971"/>
                      <a:pt x="191364" y="514971"/>
                    </a:cubicBezTo>
                    <a:lnTo>
                      <a:pt x="191364" y="514971"/>
                    </a:lnTo>
                    <a:lnTo>
                      <a:pt x="343764" y="514971"/>
                    </a:lnTo>
                    <a:cubicBezTo>
                      <a:pt x="354242" y="514971"/>
                      <a:pt x="362814" y="506398"/>
                      <a:pt x="362814" y="495921"/>
                    </a:cubicBezTo>
                    <a:lnTo>
                      <a:pt x="362814" y="495921"/>
                    </a:lnTo>
                    <a:lnTo>
                      <a:pt x="362814" y="305421"/>
                    </a:lnTo>
                    <a:cubicBezTo>
                      <a:pt x="362814" y="294944"/>
                      <a:pt x="354242" y="286371"/>
                      <a:pt x="343764" y="286371"/>
                    </a:cubicBezTo>
                    <a:lnTo>
                      <a:pt x="343764" y="286371"/>
                    </a:lnTo>
                    <a:close/>
                    <a:moveTo>
                      <a:pt x="496164" y="133971"/>
                    </a:moveTo>
                    <a:lnTo>
                      <a:pt x="79921" y="133971"/>
                    </a:lnTo>
                    <a:cubicBezTo>
                      <a:pt x="75159" y="133971"/>
                      <a:pt x="70396" y="135876"/>
                      <a:pt x="67539" y="138734"/>
                    </a:cubicBezTo>
                    <a:lnTo>
                      <a:pt x="66586" y="139686"/>
                    </a:lnTo>
                    <a:lnTo>
                      <a:pt x="25629" y="184453"/>
                    </a:lnTo>
                    <a:cubicBezTo>
                      <a:pt x="21819" y="187311"/>
                      <a:pt x="19914" y="192073"/>
                      <a:pt x="19914" y="195884"/>
                    </a:cubicBezTo>
                    <a:lnTo>
                      <a:pt x="19914" y="197789"/>
                    </a:lnTo>
                    <a:lnTo>
                      <a:pt x="19914" y="381621"/>
                    </a:lnTo>
                    <a:cubicBezTo>
                      <a:pt x="19914" y="392098"/>
                      <a:pt x="27534" y="399719"/>
                      <a:pt x="38011" y="400671"/>
                    </a:cubicBezTo>
                    <a:lnTo>
                      <a:pt x="38964" y="400671"/>
                    </a:lnTo>
                    <a:lnTo>
                      <a:pt x="153264" y="400671"/>
                    </a:lnTo>
                    <a:lnTo>
                      <a:pt x="153264" y="305421"/>
                    </a:lnTo>
                    <a:cubicBezTo>
                      <a:pt x="153264" y="285419"/>
                      <a:pt x="169457" y="268273"/>
                      <a:pt x="189459" y="267321"/>
                    </a:cubicBezTo>
                    <a:lnTo>
                      <a:pt x="191364" y="267321"/>
                    </a:lnTo>
                    <a:lnTo>
                      <a:pt x="343764" y="267321"/>
                    </a:lnTo>
                    <a:cubicBezTo>
                      <a:pt x="364719" y="267321"/>
                      <a:pt x="381864" y="284466"/>
                      <a:pt x="381864" y="305421"/>
                    </a:cubicBezTo>
                    <a:lnTo>
                      <a:pt x="381864" y="305421"/>
                    </a:lnTo>
                    <a:lnTo>
                      <a:pt x="381864" y="400671"/>
                    </a:lnTo>
                    <a:lnTo>
                      <a:pt x="496164" y="400671"/>
                    </a:lnTo>
                    <a:cubicBezTo>
                      <a:pt x="506642" y="400671"/>
                      <a:pt x="514261" y="393051"/>
                      <a:pt x="515214" y="382573"/>
                    </a:cubicBezTo>
                    <a:lnTo>
                      <a:pt x="515214" y="381621"/>
                    </a:lnTo>
                    <a:lnTo>
                      <a:pt x="515214" y="153021"/>
                    </a:lnTo>
                    <a:cubicBezTo>
                      <a:pt x="515214" y="142544"/>
                      <a:pt x="507594" y="134923"/>
                      <a:pt x="497117" y="133971"/>
                    </a:cubicBezTo>
                    <a:lnTo>
                      <a:pt x="496164" y="133971"/>
                    </a:lnTo>
                    <a:close/>
                    <a:moveTo>
                      <a:pt x="462827" y="172071"/>
                    </a:moveTo>
                    <a:cubicBezTo>
                      <a:pt x="470446" y="172071"/>
                      <a:pt x="477114" y="178739"/>
                      <a:pt x="477114" y="186359"/>
                    </a:cubicBezTo>
                    <a:cubicBezTo>
                      <a:pt x="477114" y="193978"/>
                      <a:pt x="470446" y="200646"/>
                      <a:pt x="462827" y="200646"/>
                    </a:cubicBezTo>
                    <a:cubicBezTo>
                      <a:pt x="455207" y="200646"/>
                      <a:pt x="448539" y="193978"/>
                      <a:pt x="448539" y="186359"/>
                    </a:cubicBezTo>
                    <a:cubicBezTo>
                      <a:pt x="448539" y="178739"/>
                      <a:pt x="455207" y="172071"/>
                      <a:pt x="462827" y="172071"/>
                    </a:cubicBezTo>
                    <a:close/>
                    <a:moveTo>
                      <a:pt x="343764" y="19671"/>
                    </a:moveTo>
                    <a:lnTo>
                      <a:pt x="191364" y="19671"/>
                    </a:lnTo>
                    <a:cubicBezTo>
                      <a:pt x="180886" y="19671"/>
                      <a:pt x="172314" y="28244"/>
                      <a:pt x="172314" y="38721"/>
                    </a:cubicBezTo>
                    <a:lnTo>
                      <a:pt x="172314" y="38721"/>
                    </a:lnTo>
                    <a:lnTo>
                      <a:pt x="172314" y="114921"/>
                    </a:lnTo>
                    <a:lnTo>
                      <a:pt x="362814" y="114921"/>
                    </a:lnTo>
                    <a:lnTo>
                      <a:pt x="362814" y="38721"/>
                    </a:lnTo>
                    <a:cubicBezTo>
                      <a:pt x="362814" y="28244"/>
                      <a:pt x="355194" y="20623"/>
                      <a:pt x="344717" y="19671"/>
                    </a:cubicBezTo>
                    <a:lnTo>
                      <a:pt x="344717" y="19671"/>
                    </a:lnTo>
                    <a:lnTo>
                      <a:pt x="343764" y="19671"/>
                    </a:lnTo>
                    <a:close/>
                  </a:path>
                </a:pathLst>
              </a:custGeom>
              <a:solidFill>
                <a:schemeClr val="accent5"/>
              </a:solidFill>
              <a:ln>
                <a:noFill/>
              </a:ln>
            </p:spPr>
            <p:txBody>
              <a:bodyPr/>
              <a:lstStyle/>
              <a:p>
                <a:endParaRPr lang="en-US"/>
              </a:p>
            </p:txBody>
          </p:sp>
        </p:grpSp>
        <p:cxnSp>
          <p:nvCxnSpPr>
            <p:cNvPr id="35" name="Straight Connector 34">
              <a:extLst>
                <a:ext uri="{FF2B5EF4-FFF2-40B4-BE49-F238E27FC236}">
                  <a16:creationId xmlns:a16="http://schemas.microsoft.com/office/drawing/2014/main" id="{8F33A9F9-1336-4090-AC92-070ECF20A61B}"/>
                </a:ext>
              </a:extLst>
            </p:cNvPr>
            <p:cNvCxnSpPr/>
            <p:nvPr/>
          </p:nvCxnSpPr>
          <p:spPr>
            <a:xfrm>
              <a:off x="0" y="2819400"/>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324ED6-E664-4BBD-B15E-5368EB74AE18}"/>
                </a:ext>
              </a:extLst>
            </p:cNvPr>
            <p:cNvCxnSpPr/>
            <p:nvPr/>
          </p:nvCxnSpPr>
          <p:spPr>
            <a:xfrm>
              <a:off x="4061329" y="2819400"/>
              <a:ext cx="0" cy="403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E4C618-06CA-477F-AAF6-E6F1B65A1DF5}"/>
                </a:ext>
              </a:extLst>
            </p:cNvPr>
            <p:cNvCxnSpPr/>
            <p:nvPr/>
          </p:nvCxnSpPr>
          <p:spPr>
            <a:xfrm>
              <a:off x="8134350" y="2819400"/>
              <a:ext cx="0" cy="403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Title 42"/>
          <p:cNvSpPr>
            <a:spLocks noGrp="1"/>
          </p:cNvSpPr>
          <p:nvPr>
            <p:ph type="title"/>
          </p:nvPr>
        </p:nvSpPr>
        <p:spPr/>
        <p:txBody>
          <a:bodyPr wrap="square">
            <a:normAutofit/>
          </a:bodyPr>
          <a:lstStyle/>
          <a:p>
            <a:pPr lvl="0"/>
            <a:r>
              <a:rPr lang="en-US"/>
              <a:t>关键数据和图表展示</a:t>
            </a:r>
          </a:p>
        </p:txBody>
      </p:sp>
    </p:spTree>
    <p:custDataLst>
      <p:tags r:id="rId1"/>
    </p:custDataLst>
    <p:extLst>
      <p:ext uri="{BB962C8B-B14F-4D97-AF65-F5344CB8AC3E}">
        <p14:creationId xmlns:p14="http://schemas.microsoft.com/office/powerpoint/2010/main" val="41174754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Group 18"/>
          <p:cNvGrpSpPr/>
          <p:nvPr/>
        </p:nvGrpSpPr>
        <p:grpSpPr>
          <a:xfrm>
            <a:off x="1293118" y="1177160"/>
            <a:ext cx="9590182" cy="4945489"/>
            <a:chOff x="1293118" y="1177160"/>
            <a:chExt cx="9590182" cy="4945489"/>
          </a:xfrm>
        </p:grpSpPr>
        <p:grpSp>
          <p:nvGrpSpPr>
            <p:cNvPr id="17" name="Group 16">
              <a:extLst>
                <a:ext uri="{FF2B5EF4-FFF2-40B4-BE49-F238E27FC236}">
                  <a16:creationId xmlns:a16="http://schemas.microsoft.com/office/drawing/2014/main" id="{BD251D21-3EF0-481F-B290-45B1866A9A25}"/>
                </a:ext>
              </a:extLst>
            </p:cNvPr>
            <p:cNvGrpSpPr/>
            <p:nvPr/>
          </p:nvGrpSpPr>
          <p:grpSpPr>
            <a:xfrm>
              <a:off x="1751970" y="1177160"/>
              <a:ext cx="8675360" cy="748711"/>
              <a:chOff x="1751970" y="1177160"/>
              <a:chExt cx="8675360" cy="748711"/>
            </a:xfrm>
          </p:grpSpPr>
          <p:sp>
            <p:nvSpPr>
              <p:cNvPr id="33" name="TextBox 32">
                <a:extLst>
                  <a:ext uri="{FF2B5EF4-FFF2-40B4-BE49-F238E27FC236}">
                    <a16:creationId xmlns:a16="http://schemas.microsoft.com/office/drawing/2014/main" id="{4104EB7B-739D-4639-B23C-DD37E4A73C64}"/>
                  </a:ext>
                </a:extLst>
              </p:cNvPr>
              <p:cNvSpPr txBox="1"/>
              <p:nvPr/>
            </p:nvSpPr>
            <p:spPr>
              <a:xfrm>
                <a:off x="1751970" y="1631047"/>
                <a:ext cx="8675360" cy="294824"/>
              </a:xfrm>
              <a:prstGeom prst="rect">
                <a:avLst/>
              </a:prstGeom>
              <a:noFill/>
              <a:ln>
                <a:noFill/>
              </a:ln>
            </p:spPr>
            <p:txBody>
              <a:bodyPr wrap="square" lIns="91440" tIns="45720" rIns="91440" bIns="45720" anchor="t" anchorCtr="0">
                <a:spAutoFit/>
              </a:bodyPr>
              <a:lstStyle/>
              <a:p>
                <a:pPr marL="0" marR="0" lvl="0" indent="0" algn="ctr"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解释研究成果的应用，以及如何在实践中使用这些成果。</a:t>
                </a:r>
              </a:p>
            </p:txBody>
          </p:sp>
          <p:sp>
            <p:nvSpPr>
              <p:cNvPr id="34" name="TextBox 33">
                <a:extLst>
                  <a:ext uri="{FF2B5EF4-FFF2-40B4-BE49-F238E27FC236}">
                    <a16:creationId xmlns:a16="http://schemas.microsoft.com/office/drawing/2014/main" id="{E164BEF7-2B13-4CB5-A69B-7EBB30830473}"/>
                  </a:ext>
                </a:extLst>
              </p:cNvPr>
              <p:cNvSpPr txBox="1"/>
              <p:nvPr/>
            </p:nvSpPr>
            <p:spPr>
              <a:xfrm>
                <a:off x="1751970" y="1177160"/>
                <a:ext cx="8675360" cy="461665"/>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观点的应用和实践</a:t>
                </a:r>
              </a:p>
            </p:txBody>
          </p:sp>
        </p:grpSp>
        <p:grpSp>
          <p:nvGrpSpPr>
            <p:cNvPr id="5" name="Group 4">
              <a:extLst>
                <a:ext uri="{FF2B5EF4-FFF2-40B4-BE49-F238E27FC236}">
                  <a16:creationId xmlns:a16="http://schemas.microsoft.com/office/drawing/2014/main" id="{B65F2687-5113-4804-BBC0-B73B08DD0496}"/>
                </a:ext>
              </a:extLst>
            </p:cNvPr>
            <p:cNvGrpSpPr/>
            <p:nvPr/>
          </p:nvGrpSpPr>
          <p:grpSpPr>
            <a:xfrm>
              <a:off x="1293118" y="2796784"/>
              <a:ext cx="3018778" cy="3325865"/>
              <a:chOff x="1293118" y="2796784"/>
              <a:chExt cx="3018778" cy="3325865"/>
            </a:xfrm>
          </p:grpSpPr>
          <p:sp>
            <p:nvSpPr>
              <p:cNvPr id="2" name="Rectangle: Rounded Corners 1">
                <a:extLst>
                  <a:ext uri="{FF2B5EF4-FFF2-40B4-BE49-F238E27FC236}">
                    <a16:creationId xmlns:a16="http://schemas.microsoft.com/office/drawing/2014/main" id="{8B41FF90-F5CA-4E51-ADCA-2AD8FB8196CE}"/>
                  </a:ext>
                </a:extLst>
              </p:cNvPr>
              <p:cNvSpPr/>
              <p:nvPr/>
            </p:nvSpPr>
            <p:spPr>
              <a:xfrm>
                <a:off x="1329081" y="2796784"/>
                <a:ext cx="2982815" cy="3325865"/>
              </a:xfrm>
              <a:prstGeom prst="roundRect">
                <a:avLst>
                  <a:gd name="adj" fmla="val 6000"/>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Box 2">
                <a:extLst>
                  <a:ext uri="{FF2B5EF4-FFF2-40B4-BE49-F238E27FC236}">
                    <a16:creationId xmlns:a16="http://schemas.microsoft.com/office/drawing/2014/main" id="{31E9E375-5849-4300-89F0-9DE012EDD954}"/>
                  </a:ext>
                </a:extLst>
              </p:cNvPr>
              <p:cNvSpPr txBox="1"/>
              <p:nvPr/>
            </p:nvSpPr>
            <p:spPr>
              <a:xfrm>
                <a:off x="3514848" y="3154794"/>
                <a:ext cx="789368" cy="584775"/>
              </a:xfrm>
              <a:prstGeom prst="rect">
                <a:avLst/>
              </a:prstGeom>
              <a:noFill/>
              <a:ln>
                <a:noFill/>
              </a:ln>
            </p:spPr>
            <p:txBody>
              <a:bodyPr wrap="square" lIns="91440" tIns="45720" rIns="91440" bIns="45720" anchor="ctr" anchorCtr="0">
                <a:spAutoFit/>
              </a:bodyPr>
              <a:lstStyle/>
              <a:p>
                <a:pPr>
                  <a:buSzPct val="25000"/>
                </a:pPr>
                <a:r>
                  <a:rPr lang="en-US" altLang="zh-CN" sz="3200" b="1" dirty="0">
                    <a:gradFill>
                      <a:gsLst>
                        <a:gs pos="0">
                          <a:schemeClr val="accent1">
                            <a:lumMod val="60000"/>
                            <a:lumOff val="40000"/>
                          </a:schemeClr>
                        </a:gs>
                        <a:gs pos="60000">
                          <a:schemeClr val="accent1"/>
                        </a:gs>
                      </a:gsLst>
                      <a:lin ang="2700000" scaled="0"/>
                    </a:gradFill>
                  </a:rPr>
                  <a:t>01.</a:t>
                </a:r>
              </a:p>
            </p:txBody>
          </p:sp>
          <p:sp>
            <p:nvSpPr>
              <p:cNvPr id="4" name="TextBox 3">
                <a:extLst>
                  <a:ext uri="{FF2B5EF4-FFF2-40B4-BE49-F238E27FC236}">
                    <a16:creationId xmlns:a16="http://schemas.microsoft.com/office/drawing/2014/main" id="{BB73889A-BBDD-4A67-AEAC-BCF492BE697F}"/>
                  </a:ext>
                </a:extLst>
              </p:cNvPr>
              <p:cNvSpPr txBox="1"/>
              <p:nvPr/>
            </p:nvSpPr>
            <p:spPr>
              <a:xfrm>
                <a:off x="1329081" y="4459716"/>
                <a:ext cx="2982815" cy="338554"/>
              </a:xfrm>
              <a:prstGeom prst="rect">
                <a:avLst/>
              </a:prstGeom>
              <a:noFill/>
              <a:ln>
                <a:noFill/>
              </a:ln>
            </p:spPr>
            <p:txBody>
              <a:bodyPr wrap="none" lIns="91440" tIns="45720" rIns="91440" bIns="45720" anchor="b" anchorCtr="0">
                <a:normAutofit/>
              </a:bodyPr>
              <a:lstStyle/>
              <a:p>
                <a:pPr>
                  <a:lnSpc>
                    <a:spcPct val="100000"/>
                  </a:lnSpc>
                  <a:buSzPct val="25000"/>
                </a:pPr>
                <a:r>
                  <a:rPr lang="zh-CN" altLang="en-US" sz="1600" b="1" dirty="0"/>
                  <a:t>应用于教育领域</a:t>
                </a:r>
              </a:p>
            </p:txBody>
          </p:sp>
          <p:sp>
            <p:nvSpPr>
              <p:cNvPr id="6" name="TextBox 5">
                <a:extLst>
                  <a:ext uri="{FF2B5EF4-FFF2-40B4-BE49-F238E27FC236}">
                    <a16:creationId xmlns:a16="http://schemas.microsoft.com/office/drawing/2014/main" id="{49C41C4E-92AF-4BF8-8A8F-6F05F8112E12}"/>
                  </a:ext>
                </a:extLst>
              </p:cNvPr>
              <p:cNvSpPr txBox="1"/>
              <p:nvPr/>
            </p:nvSpPr>
            <p:spPr>
              <a:xfrm>
                <a:off x="1329081" y="4838769"/>
                <a:ext cx="2982815" cy="516423"/>
              </a:xfrm>
              <a:prstGeom prst="rect">
                <a:avLst/>
              </a:prstGeom>
              <a:noFill/>
              <a:ln>
                <a:noFill/>
              </a:ln>
            </p:spPr>
            <p:txBody>
              <a:bodyPr wrap="square" lIns="91440" tIns="45720" rIns="91440" bIns="45720" anchor="t" anchorCtr="0">
                <a:spAutoFit/>
              </a:bodyPr>
              <a:lstStyle/>
              <a:p>
                <a:pPr defTabSz="913765">
                  <a:lnSpc>
                    <a:spcPct val="120000"/>
                  </a:lnSpc>
                  <a:buSzPct val="25000"/>
                  <a:defRPr/>
                </a:pPr>
                <a:r>
                  <a:rPr kumimoji="0" lang="zh-CN" altLang="en-US" sz="1200" b="0" i="0" u="none" strike="noStrike" kern="1200" cap="none" spc="0" normalizeH="0" baseline="0" noProof="0" dirty="0">
                    <a:ln>
                      <a:noFill/>
                    </a:ln>
                    <a:effectLst/>
                    <a:uLnTx/>
                    <a:uFillTx/>
                  </a:rPr>
                  <a:t>提供改进教学方法的新思路：提供改进教学方法的新思路。</a:t>
                </a:r>
              </a:p>
            </p:txBody>
          </p:sp>
          <p:sp>
            <p:nvSpPr>
              <p:cNvPr id="35" name="Rectangle: Rounded Corners 34">
                <a:extLst>
                  <a:ext uri="{FF2B5EF4-FFF2-40B4-BE49-F238E27FC236}">
                    <a16:creationId xmlns:a16="http://schemas.microsoft.com/office/drawing/2014/main" id="{2CEA9A78-6260-44BF-A737-06AAF392E850}"/>
                  </a:ext>
                </a:extLst>
              </p:cNvPr>
              <p:cNvSpPr/>
              <p:nvPr/>
            </p:nvSpPr>
            <p:spPr>
              <a:xfrm>
                <a:off x="1293118" y="3205224"/>
                <a:ext cx="71925" cy="822726"/>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grpSp>
        <p:grpSp>
          <p:nvGrpSpPr>
            <p:cNvPr id="7" name="Group 6">
              <a:extLst>
                <a:ext uri="{FF2B5EF4-FFF2-40B4-BE49-F238E27FC236}">
                  <a16:creationId xmlns:a16="http://schemas.microsoft.com/office/drawing/2014/main" id="{4B592F67-1778-4D5B-AF04-74210FC152AD}"/>
                </a:ext>
              </a:extLst>
            </p:cNvPr>
            <p:cNvGrpSpPr/>
            <p:nvPr/>
          </p:nvGrpSpPr>
          <p:grpSpPr>
            <a:xfrm>
              <a:off x="4585938" y="2796784"/>
              <a:ext cx="3011660" cy="3325865"/>
              <a:chOff x="4585938" y="2796784"/>
              <a:chExt cx="3011660" cy="3325865"/>
            </a:xfrm>
          </p:grpSpPr>
          <p:sp>
            <p:nvSpPr>
              <p:cNvPr id="8" name="Rectangle: Rounded Corners 7">
                <a:extLst>
                  <a:ext uri="{FF2B5EF4-FFF2-40B4-BE49-F238E27FC236}">
                    <a16:creationId xmlns:a16="http://schemas.microsoft.com/office/drawing/2014/main" id="{07F127C4-7C81-4716-AD79-BB86A5D2599A}"/>
                  </a:ext>
                </a:extLst>
              </p:cNvPr>
              <p:cNvSpPr/>
              <p:nvPr/>
            </p:nvSpPr>
            <p:spPr>
              <a:xfrm>
                <a:off x="4614783" y="2796784"/>
                <a:ext cx="2982815" cy="3325865"/>
              </a:xfrm>
              <a:prstGeom prst="roundRect">
                <a:avLst>
                  <a:gd name="adj" fmla="val 6000"/>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TextBox 8">
                <a:extLst>
                  <a:ext uri="{FF2B5EF4-FFF2-40B4-BE49-F238E27FC236}">
                    <a16:creationId xmlns:a16="http://schemas.microsoft.com/office/drawing/2014/main" id="{81E72D8F-1F30-4CCA-86D8-0D0A1E4BCAA8}"/>
                  </a:ext>
                </a:extLst>
              </p:cNvPr>
              <p:cNvSpPr txBox="1"/>
              <p:nvPr/>
            </p:nvSpPr>
            <p:spPr>
              <a:xfrm>
                <a:off x="6800550" y="3154794"/>
                <a:ext cx="789368" cy="584775"/>
              </a:xfrm>
              <a:prstGeom prst="rect">
                <a:avLst/>
              </a:prstGeom>
              <a:noFill/>
              <a:ln>
                <a:noFill/>
              </a:ln>
            </p:spPr>
            <p:txBody>
              <a:bodyPr wrap="square" lIns="91440" tIns="45720" rIns="91440" bIns="45720" anchor="ctr" anchorCtr="0">
                <a:spAutoFit/>
              </a:bodyPr>
              <a:lstStyle/>
              <a:p>
                <a:pPr>
                  <a:buSzPct val="25000"/>
                </a:pPr>
                <a:r>
                  <a:rPr lang="en-US" altLang="zh-CN" sz="3200" b="1" dirty="0">
                    <a:gradFill>
                      <a:gsLst>
                        <a:gs pos="0">
                          <a:schemeClr val="accent2">
                            <a:lumMod val="60000"/>
                            <a:lumOff val="40000"/>
                          </a:schemeClr>
                        </a:gs>
                        <a:gs pos="60000">
                          <a:schemeClr val="accent2"/>
                        </a:gs>
                      </a:gsLst>
                      <a:lin ang="2700000" scaled="0"/>
                    </a:gradFill>
                  </a:rPr>
                  <a:t>02.</a:t>
                </a:r>
              </a:p>
            </p:txBody>
          </p:sp>
          <p:sp>
            <p:nvSpPr>
              <p:cNvPr id="10" name="TextBox 9">
                <a:extLst>
                  <a:ext uri="{FF2B5EF4-FFF2-40B4-BE49-F238E27FC236}">
                    <a16:creationId xmlns:a16="http://schemas.microsoft.com/office/drawing/2014/main" id="{EF626CF4-9C88-4911-B7FD-F62E8308D4C8}"/>
                  </a:ext>
                </a:extLst>
              </p:cNvPr>
              <p:cNvSpPr txBox="1"/>
              <p:nvPr/>
            </p:nvSpPr>
            <p:spPr>
              <a:xfrm>
                <a:off x="4614783" y="4459716"/>
                <a:ext cx="2982815" cy="338554"/>
              </a:xfrm>
              <a:prstGeom prst="rect">
                <a:avLst/>
              </a:prstGeom>
              <a:noFill/>
              <a:ln>
                <a:noFill/>
              </a:ln>
            </p:spPr>
            <p:txBody>
              <a:bodyPr wrap="none" lIns="91440" tIns="45720" rIns="91440" bIns="45720" anchor="b" anchorCtr="0">
                <a:normAutofit/>
              </a:bodyPr>
              <a:lstStyle/>
              <a:p>
                <a:pPr>
                  <a:lnSpc>
                    <a:spcPct val="100000"/>
                  </a:lnSpc>
                  <a:buSzPct val="25000"/>
                </a:pPr>
                <a:r>
                  <a:rPr lang="zh-CN" altLang="en-US" sz="1600" b="1" dirty="0"/>
                  <a:t>应用于医学研究</a:t>
                </a:r>
              </a:p>
            </p:txBody>
          </p:sp>
          <p:sp>
            <p:nvSpPr>
              <p:cNvPr id="11" name="TextBox 10">
                <a:extLst>
                  <a:ext uri="{FF2B5EF4-FFF2-40B4-BE49-F238E27FC236}">
                    <a16:creationId xmlns:a16="http://schemas.microsoft.com/office/drawing/2014/main" id="{684E1218-A913-468F-9D58-04A5FD3CFE20}"/>
                  </a:ext>
                </a:extLst>
              </p:cNvPr>
              <p:cNvSpPr txBox="1"/>
              <p:nvPr/>
            </p:nvSpPr>
            <p:spPr>
              <a:xfrm>
                <a:off x="4614783" y="4838769"/>
                <a:ext cx="2982815" cy="294824"/>
              </a:xfrm>
              <a:prstGeom prst="rect">
                <a:avLst/>
              </a:prstGeom>
              <a:noFill/>
              <a:ln>
                <a:noFill/>
              </a:ln>
            </p:spPr>
            <p:txBody>
              <a:bodyPr wrap="square" lIns="91440" tIns="45720" rIns="91440" bIns="45720" anchor="t" anchorCtr="0">
                <a:spAutoFit/>
              </a:bodyPr>
              <a:lstStyle/>
              <a:p>
                <a:pPr defTabSz="913765">
                  <a:lnSpc>
                    <a:spcPct val="120000"/>
                  </a:lnSpc>
                  <a:buSzPct val="25000"/>
                  <a:defRPr/>
                </a:pPr>
                <a:r>
                  <a:rPr kumimoji="0" lang="zh-CN" altLang="en-US" sz="1200" b="0" i="0" u="none" strike="noStrike" kern="1200" cap="none" spc="0" normalizeH="0" baseline="0" noProof="0" dirty="0">
                    <a:ln>
                      <a:noFill/>
                    </a:ln>
                    <a:effectLst/>
                    <a:uLnTx/>
                    <a:uFillTx/>
                  </a:rPr>
                  <a:t>为新药物研发提供新的方向和策略</a:t>
                </a:r>
              </a:p>
            </p:txBody>
          </p:sp>
          <p:sp>
            <p:nvSpPr>
              <p:cNvPr id="36" name="Rectangle: Rounded Corners 35">
                <a:extLst>
                  <a:ext uri="{FF2B5EF4-FFF2-40B4-BE49-F238E27FC236}">
                    <a16:creationId xmlns:a16="http://schemas.microsoft.com/office/drawing/2014/main" id="{E2C8B3A0-10D6-4F8F-B94A-9894E2EAF89E}"/>
                  </a:ext>
                </a:extLst>
              </p:cNvPr>
              <p:cNvSpPr/>
              <p:nvPr/>
            </p:nvSpPr>
            <p:spPr>
              <a:xfrm>
                <a:off x="4585938" y="3205224"/>
                <a:ext cx="71925" cy="822726"/>
              </a:xfrm>
              <a:prstGeom prst="roundRect">
                <a:avLst>
                  <a:gd name="adj" fmla="val 50000"/>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grpSp>
        <p:grpSp>
          <p:nvGrpSpPr>
            <p:cNvPr id="12" name="Group 11">
              <a:extLst>
                <a:ext uri="{FF2B5EF4-FFF2-40B4-BE49-F238E27FC236}">
                  <a16:creationId xmlns:a16="http://schemas.microsoft.com/office/drawing/2014/main" id="{AEBA8DA1-17AA-4E7A-8FA0-13B51FE0072F}"/>
                </a:ext>
              </a:extLst>
            </p:cNvPr>
            <p:cNvGrpSpPr/>
            <p:nvPr/>
          </p:nvGrpSpPr>
          <p:grpSpPr>
            <a:xfrm>
              <a:off x="7864522" y="2796784"/>
              <a:ext cx="3018778" cy="3325865"/>
              <a:chOff x="7864522" y="2796784"/>
              <a:chExt cx="3018778" cy="3325865"/>
            </a:xfrm>
          </p:grpSpPr>
          <p:sp>
            <p:nvSpPr>
              <p:cNvPr id="13" name="Rectangle: Rounded Corners 12">
                <a:extLst>
                  <a:ext uri="{FF2B5EF4-FFF2-40B4-BE49-F238E27FC236}">
                    <a16:creationId xmlns:a16="http://schemas.microsoft.com/office/drawing/2014/main" id="{2D5DF91E-D1B8-49A2-9338-015F82EEE262}"/>
                  </a:ext>
                </a:extLst>
              </p:cNvPr>
              <p:cNvSpPr/>
              <p:nvPr/>
            </p:nvSpPr>
            <p:spPr>
              <a:xfrm>
                <a:off x="7900485" y="2796784"/>
                <a:ext cx="2982815" cy="3325865"/>
              </a:xfrm>
              <a:prstGeom prst="roundRect">
                <a:avLst>
                  <a:gd name="adj" fmla="val 6000"/>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TextBox 13">
                <a:extLst>
                  <a:ext uri="{FF2B5EF4-FFF2-40B4-BE49-F238E27FC236}">
                    <a16:creationId xmlns:a16="http://schemas.microsoft.com/office/drawing/2014/main" id="{61925CA5-7369-487D-B08F-47641BE8BD13}"/>
                  </a:ext>
                </a:extLst>
              </p:cNvPr>
              <p:cNvSpPr txBox="1"/>
              <p:nvPr/>
            </p:nvSpPr>
            <p:spPr>
              <a:xfrm>
                <a:off x="10086252" y="3154794"/>
                <a:ext cx="789368" cy="584775"/>
              </a:xfrm>
              <a:prstGeom prst="rect">
                <a:avLst/>
              </a:prstGeom>
              <a:noFill/>
              <a:ln>
                <a:noFill/>
              </a:ln>
            </p:spPr>
            <p:txBody>
              <a:bodyPr wrap="square" lIns="91440" tIns="45720" rIns="91440" bIns="45720" anchor="ctr" anchorCtr="0">
                <a:spAutoFit/>
              </a:bodyPr>
              <a:lstStyle/>
              <a:p>
                <a:pPr>
                  <a:buSzPct val="25000"/>
                </a:pPr>
                <a:r>
                  <a:rPr lang="en-US" altLang="zh-CN" sz="3200" b="1" dirty="0">
                    <a:gradFill>
                      <a:gsLst>
                        <a:gs pos="0">
                          <a:schemeClr val="accent3">
                            <a:lumMod val="60000"/>
                            <a:lumOff val="40000"/>
                          </a:schemeClr>
                        </a:gs>
                        <a:gs pos="60000">
                          <a:schemeClr val="accent3"/>
                        </a:gs>
                      </a:gsLst>
                      <a:lin ang="2700000" scaled="0"/>
                    </a:gradFill>
                  </a:rPr>
                  <a:t>03.</a:t>
                </a:r>
              </a:p>
            </p:txBody>
          </p:sp>
          <p:sp>
            <p:nvSpPr>
              <p:cNvPr id="15" name="TextBox 14">
                <a:extLst>
                  <a:ext uri="{FF2B5EF4-FFF2-40B4-BE49-F238E27FC236}">
                    <a16:creationId xmlns:a16="http://schemas.microsoft.com/office/drawing/2014/main" id="{3D26A930-FAB5-48F4-87E9-23EADC71A082}"/>
                  </a:ext>
                </a:extLst>
              </p:cNvPr>
              <p:cNvSpPr txBox="1"/>
              <p:nvPr/>
            </p:nvSpPr>
            <p:spPr>
              <a:xfrm>
                <a:off x="7900485" y="4459716"/>
                <a:ext cx="2982815" cy="338554"/>
              </a:xfrm>
              <a:prstGeom prst="rect">
                <a:avLst/>
              </a:prstGeom>
              <a:noFill/>
              <a:ln>
                <a:noFill/>
              </a:ln>
            </p:spPr>
            <p:txBody>
              <a:bodyPr wrap="none" lIns="91440" tIns="45720" rIns="91440" bIns="45720" anchor="b" anchorCtr="0">
                <a:normAutofit/>
              </a:bodyPr>
              <a:lstStyle/>
              <a:p>
                <a:pPr>
                  <a:lnSpc>
                    <a:spcPct val="100000"/>
                  </a:lnSpc>
                  <a:buSzPct val="25000"/>
                </a:pPr>
                <a:r>
                  <a:rPr lang="zh-CN" altLang="en-US" sz="1600" b="1" dirty="0"/>
                  <a:t>应用于环境保护</a:t>
                </a:r>
              </a:p>
            </p:txBody>
          </p:sp>
          <p:sp>
            <p:nvSpPr>
              <p:cNvPr id="16" name="TextBox 15">
                <a:extLst>
                  <a:ext uri="{FF2B5EF4-FFF2-40B4-BE49-F238E27FC236}">
                    <a16:creationId xmlns:a16="http://schemas.microsoft.com/office/drawing/2014/main" id="{EF6D7473-1F6F-4542-98B9-1C70150F70F3}"/>
                  </a:ext>
                </a:extLst>
              </p:cNvPr>
              <p:cNvSpPr txBox="1"/>
              <p:nvPr/>
            </p:nvSpPr>
            <p:spPr>
              <a:xfrm>
                <a:off x="7900485" y="4838769"/>
                <a:ext cx="2982815" cy="294824"/>
              </a:xfrm>
              <a:prstGeom prst="rect">
                <a:avLst/>
              </a:prstGeom>
              <a:noFill/>
              <a:ln>
                <a:noFill/>
              </a:ln>
            </p:spPr>
            <p:txBody>
              <a:bodyPr wrap="square" lIns="91440" tIns="45720" rIns="91440" bIns="45720" anchor="t" anchorCtr="0">
                <a:spAutoFit/>
              </a:bodyPr>
              <a:lstStyle/>
              <a:p>
                <a:pPr defTabSz="913765">
                  <a:lnSpc>
                    <a:spcPct val="120000"/>
                  </a:lnSpc>
                  <a:buSzPct val="25000"/>
                  <a:defRPr/>
                </a:pPr>
                <a:r>
                  <a:rPr kumimoji="0" lang="zh-CN" altLang="en-US" sz="1200" b="0" i="0" u="none" strike="noStrike" kern="1200" cap="none" spc="0" normalizeH="0" baseline="0" noProof="0" dirty="0">
                    <a:ln>
                      <a:noFill/>
                    </a:ln>
                    <a:effectLst/>
                    <a:uLnTx/>
                    <a:uFillTx/>
                  </a:rPr>
                  <a:t>为减少污染和可持续发展提供解决方案</a:t>
                </a:r>
              </a:p>
            </p:txBody>
          </p:sp>
          <p:sp>
            <p:nvSpPr>
              <p:cNvPr id="37" name="Rectangle: Rounded Corners 36">
                <a:extLst>
                  <a:ext uri="{FF2B5EF4-FFF2-40B4-BE49-F238E27FC236}">
                    <a16:creationId xmlns:a16="http://schemas.microsoft.com/office/drawing/2014/main" id="{A0DE512A-8AD6-4C84-964B-B401C5112463}"/>
                  </a:ext>
                </a:extLst>
              </p:cNvPr>
              <p:cNvSpPr/>
              <p:nvPr/>
            </p:nvSpPr>
            <p:spPr>
              <a:xfrm>
                <a:off x="7864522" y="3205224"/>
                <a:ext cx="71925" cy="822726"/>
              </a:xfrm>
              <a:prstGeom prst="roundRect">
                <a:avLst>
                  <a:gd name="adj" fmla="val 50000"/>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grpSp>
      </p:grpSp>
      <p:sp>
        <p:nvSpPr>
          <p:cNvPr id="39" name="Title 38"/>
          <p:cNvSpPr>
            <a:spLocks noGrp="1"/>
          </p:cNvSpPr>
          <p:nvPr>
            <p:ph type="title"/>
          </p:nvPr>
        </p:nvSpPr>
        <p:spPr/>
        <p:txBody>
          <a:bodyPr wrap="square">
            <a:normAutofit/>
          </a:bodyPr>
          <a:lstStyle/>
          <a:p>
            <a:pPr lvl="0"/>
            <a:r>
              <a:rPr lang="en-US"/>
              <a:t>观点落地</a:t>
            </a:r>
          </a:p>
        </p:txBody>
      </p:sp>
    </p:spTree>
    <p:custDataLst>
      <p:tags r:id="rId1"/>
    </p:custDataLst>
    <p:extLst>
      <p:ext uri="{BB962C8B-B14F-4D97-AF65-F5344CB8AC3E}">
        <p14:creationId xmlns:p14="http://schemas.microsoft.com/office/powerpoint/2010/main" val="13215940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660400" y="1420586"/>
            <a:ext cx="10871199" cy="3350705"/>
            <a:chOff x="660400" y="1420586"/>
            <a:chExt cx="10871199" cy="3350705"/>
          </a:xfrm>
        </p:grpSpPr>
        <p:sp>
          <p:nvSpPr>
            <p:cNvPr id="3" name="TextBox 2">
              <a:extLst>
                <a:ext uri="{FF2B5EF4-FFF2-40B4-BE49-F238E27FC236}">
                  <a16:creationId xmlns:a16="http://schemas.microsoft.com/office/drawing/2014/main" id="{F953C685-7D0B-4308-9839-C187A2236E32}"/>
                </a:ext>
              </a:extLst>
            </p:cNvPr>
            <p:cNvSpPr txBox="1"/>
            <p:nvPr/>
          </p:nvSpPr>
          <p:spPr>
            <a:xfrm>
              <a:off x="660400" y="1420586"/>
              <a:ext cx="4110559" cy="461665"/>
            </a:xfrm>
            <a:prstGeom prst="rect">
              <a:avLst/>
            </a:prstGeom>
            <a:noFill/>
          </p:spPr>
          <p:txBody>
            <a:bodyPr wrap="square" rtlCol="0">
              <a:spAutoFit/>
            </a:bodyPr>
            <a:lstStyle/>
            <a:p>
              <a:pPr>
                <a:lnSpc>
                  <a:spcPct val="100000"/>
                </a:lnSpc>
              </a:pPr>
              <a:r>
                <a:rPr lang="zh-CN" altLang="en-US" sz="2400" b="1" dirty="0">
                  <a:solidFill>
                    <a:schemeClr val="tx1"/>
                  </a:solidFill>
                </a:rPr>
                <a:t>局限性与发展</a:t>
              </a:r>
            </a:p>
          </p:txBody>
        </p:sp>
        <p:sp>
          <p:nvSpPr>
            <p:cNvPr id="4" name="Oval 3">
              <a:extLst>
                <a:ext uri="{FF2B5EF4-FFF2-40B4-BE49-F238E27FC236}">
                  <a16:creationId xmlns:a16="http://schemas.microsoft.com/office/drawing/2014/main" id="{F0AB03D2-7A68-4703-B193-A13BF2E57C8F}"/>
                </a:ext>
              </a:extLst>
            </p:cNvPr>
            <p:cNvSpPr/>
            <p:nvPr/>
          </p:nvSpPr>
          <p:spPr>
            <a:xfrm>
              <a:off x="5868022" y="3530323"/>
              <a:ext cx="232228" cy="232228"/>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5" name="Oval 4">
              <a:extLst>
                <a:ext uri="{FF2B5EF4-FFF2-40B4-BE49-F238E27FC236}">
                  <a16:creationId xmlns:a16="http://schemas.microsoft.com/office/drawing/2014/main" id="{950C40A6-141F-4155-BB34-9A88E133A917}"/>
                </a:ext>
              </a:extLst>
            </p:cNvPr>
            <p:cNvSpPr/>
            <p:nvPr/>
          </p:nvSpPr>
          <p:spPr>
            <a:xfrm>
              <a:off x="7650359" y="3530323"/>
              <a:ext cx="232228" cy="23222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6" name="Oval 5">
              <a:extLst>
                <a:ext uri="{FF2B5EF4-FFF2-40B4-BE49-F238E27FC236}">
                  <a16:creationId xmlns:a16="http://schemas.microsoft.com/office/drawing/2014/main" id="{DA3C60A9-506B-4E40-8268-2E002FC7BFC1}"/>
                </a:ext>
              </a:extLst>
            </p:cNvPr>
            <p:cNvSpPr/>
            <p:nvPr/>
          </p:nvSpPr>
          <p:spPr>
            <a:xfrm>
              <a:off x="9432697" y="3530323"/>
              <a:ext cx="232228" cy="23222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8" name="TextBox 7">
              <a:extLst>
                <a:ext uri="{FF2B5EF4-FFF2-40B4-BE49-F238E27FC236}">
                  <a16:creationId xmlns:a16="http://schemas.microsoft.com/office/drawing/2014/main" id="{1AEDD95D-14CC-41B5-A8D8-365EA0785C8B}"/>
                </a:ext>
              </a:extLst>
            </p:cNvPr>
            <p:cNvSpPr txBox="1"/>
            <p:nvPr/>
          </p:nvSpPr>
          <p:spPr>
            <a:xfrm>
              <a:off x="660400" y="4033268"/>
              <a:ext cx="4110559" cy="516423"/>
            </a:xfrm>
            <a:prstGeom prst="rect">
              <a:avLst/>
            </a:prstGeom>
            <a:noFill/>
          </p:spPr>
          <p:txBody>
            <a:bodyPr wrap="square" rtlCol="0">
              <a:spAutoFit/>
            </a:bodyPr>
            <a:lstStyle/>
            <a:p>
              <a:pPr>
                <a:lnSpc>
                  <a:spcPct val="120000"/>
                </a:lnSpc>
              </a:pPr>
              <a:r>
                <a:rPr lang="zh-CN" altLang="en-US" sz="1200" dirty="0"/>
                <a:t>从学术角度来看，该研究仍存在一些局限性，但未来可以进一步发展。</a:t>
              </a:r>
            </a:p>
          </p:txBody>
        </p:sp>
        <p:sp>
          <p:nvSpPr>
            <p:cNvPr id="9" name="TextBox 8">
              <a:extLst>
                <a:ext uri="{FF2B5EF4-FFF2-40B4-BE49-F238E27FC236}">
                  <a16:creationId xmlns:a16="http://schemas.microsoft.com/office/drawing/2014/main" id="{6C44FAA0-4681-410D-A6DE-B272A1EC0537}"/>
                </a:ext>
              </a:extLst>
            </p:cNvPr>
            <p:cNvSpPr txBox="1"/>
            <p:nvPr/>
          </p:nvSpPr>
          <p:spPr>
            <a:xfrm>
              <a:off x="5759162" y="3147789"/>
              <a:ext cx="1762608" cy="276999"/>
            </a:xfrm>
            <a:prstGeom prst="rect">
              <a:avLst/>
            </a:prstGeom>
            <a:noFill/>
          </p:spPr>
          <p:txBody>
            <a:bodyPr wrap="none" rtlCol="0" anchor="b">
              <a:normAutofit fontScale="92500" lnSpcReduction="20000"/>
            </a:bodyPr>
            <a:lstStyle/>
            <a:p>
              <a:pPr>
                <a:lnSpc>
                  <a:spcPct val="100000"/>
                </a:lnSpc>
              </a:pPr>
              <a:r>
                <a:rPr lang="zh-CN" altLang="en-US" sz="1600" b="1" dirty="0"/>
                <a:t>样本选择的限制</a:t>
              </a:r>
            </a:p>
          </p:txBody>
        </p:sp>
        <p:sp>
          <p:nvSpPr>
            <p:cNvPr id="10" name="TextBox 9">
              <a:extLst>
                <a:ext uri="{FF2B5EF4-FFF2-40B4-BE49-F238E27FC236}">
                  <a16:creationId xmlns:a16="http://schemas.microsoft.com/office/drawing/2014/main" id="{C8DCB1DC-7483-4757-BE09-C28D5B89E86A}"/>
                </a:ext>
              </a:extLst>
            </p:cNvPr>
            <p:cNvSpPr txBox="1"/>
            <p:nvPr/>
          </p:nvSpPr>
          <p:spPr>
            <a:xfrm>
              <a:off x="7541869" y="3147789"/>
              <a:ext cx="1762608" cy="276999"/>
            </a:xfrm>
            <a:prstGeom prst="rect">
              <a:avLst/>
            </a:prstGeom>
            <a:noFill/>
          </p:spPr>
          <p:txBody>
            <a:bodyPr wrap="none" rtlCol="0" anchor="b">
              <a:normAutofit fontScale="92500" lnSpcReduction="20000"/>
            </a:bodyPr>
            <a:lstStyle/>
            <a:p>
              <a:pPr>
                <a:lnSpc>
                  <a:spcPct val="100000"/>
                </a:lnSpc>
              </a:pPr>
              <a:r>
                <a:rPr lang="zh-CN" altLang="en-US" sz="1600" b="1" dirty="0"/>
                <a:t>研究方法的局限</a:t>
              </a:r>
            </a:p>
          </p:txBody>
        </p:sp>
        <p:sp>
          <p:nvSpPr>
            <p:cNvPr id="11" name="TextBox 10">
              <a:extLst>
                <a:ext uri="{FF2B5EF4-FFF2-40B4-BE49-F238E27FC236}">
                  <a16:creationId xmlns:a16="http://schemas.microsoft.com/office/drawing/2014/main" id="{1A02F01B-FFBD-4E64-9611-36014EAAD20E}"/>
                </a:ext>
              </a:extLst>
            </p:cNvPr>
            <p:cNvSpPr txBox="1"/>
            <p:nvPr/>
          </p:nvSpPr>
          <p:spPr>
            <a:xfrm>
              <a:off x="9324202" y="3147789"/>
              <a:ext cx="2207397" cy="276999"/>
            </a:xfrm>
            <a:prstGeom prst="rect">
              <a:avLst/>
            </a:prstGeom>
            <a:noFill/>
          </p:spPr>
          <p:txBody>
            <a:bodyPr wrap="none" rtlCol="0" anchor="b">
              <a:normAutofit fontScale="92500" lnSpcReduction="20000"/>
            </a:bodyPr>
            <a:lstStyle/>
            <a:p>
              <a:pPr>
                <a:lnSpc>
                  <a:spcPct val="100000"/>
                </a:lnSpc>
              </a:pPr>
              <a:r>
                <a:rPr lang="zh-CN" altLang="en-US" sz="1600" b="1" dirty="0"/>
                <a:t>数据分析的限制</a:t>
              </a:r>
            </a:p>
          </p:txBody>
        </p:sp>
        <p:sp>
          <p:nvSpPr>
            <p:cNvPr id="12" name="TextBox 11">
              <a:extLst>
                <a:ext uri="{FF2B5EF4-FFF2-40B4-BE49-F238E27FC236}">
                  <a16:creationId xmlns:a16="http://schemas.microsoft.com/office/drawing/2014/main" id="{3E20A090-E90B-42E8-8DF4-992DD813050D}"/>
                </a:ext>
              </a:extLst>
            </p:cNvPr>
            <p:cNvSpPr txBox="1"/>
            <p:nvPr/>
          </p:nvSpPr>
          <p:spPr>
            <a:xfrm>
              <a:off x="5759162" y="4033268"/>
              <a:ext cx="1525448" cy="738023"/>
            </a:xfrm>
            <a:prstGeom prst="rect">
              <a:avLst/>
            </a:prstGeom>
            <a:noFill/>
          </p:spPr>
          <p:txBody>
            <a:bodyPr wrap="square" rtlCol="0">
              <a:spAutoFit/>
            </a:bodyPr>
            <a:lstStyle/>
            <a:p>
              <a:pPr>
                <a:lnSpc>
                  <a:spcPct val="120000"/>
                </a:lnSpc>
              </a:pPr>
              <a:r>
                <a:rPr lang="zh-CN" altLang="en-US" sz="1200" dirty="0"/>
                <a:t>样本容量和代表性不足：样本数量不足且不具有代表性。</a:t>
              </a:r>
            </a:p>
          </p:txBody>
        </p:sp>
        <p:sp>
          <p:nvSpPr>
            <p:cNvPr id="13" name="TextBox 12">
              <a:extLst>
                <a:ext uri="{FF2B5EF4-FFF2-40B4-BE49-F238E27FC236}">
                  <a16:creationId xmlns:a16="http://schemas.microsoft.com/office/drawing/2014/main" id="{268F2EBF-B3B4-4CF3-BCDF-D098DBE32656}"/>
                </a:ext>
              </a:extLst>
            </p:cNvPr>
            <p:cNvSpPr txBox="1"/>
            <p:nvPr/>
          </p:nvSpPr>
          <p:spPr>
            <a:xfrm>
              <a:off x="7541869" y="4033268"/>
              <a:ext cx="1525448" cy="516423"/>
            </a:xfrm>
            <a:prstGeom prst="rect">
              <a:avLst/>
            </a:prstGeom>
            <a:noFill/>
          </p:spPr>
          <p:txBody>
            <a:bodyPr wrap="square" rtlCol="0">
              <a:spAutoFit/>
            </a:bodyPr>
            <a:lstStyle/>
            <a:p>
              <a:pPr>
                <a:lnSpc>
                  <a:spcPct val="120000"/>
                </a:lnSpc>
              </a:pPr>
              <a:r>
                <a:rPr lang="zh-CN" altLang="en-US" sz="1200" dirty="0"/>
                <a:t>需要进一步改进和探索新的方法</a:t>
              </a:r>
            </a:p>
          </p:txBody>
        </p:sp>
        <p:sp>
          <p:nvSpPr>
            <p:cNvPr id="14" name="TextBox 13">
              <a:extLst>
                <a:ext uri="{FF2B5EF4-FFF2-40B4-BE49-F238E27FC236}">
                  <a16:creationId xmlns:a16="http://schemas.microsoft.com/office/drawing/2014/main" id="{FB3FDC47-0BF5-4BA6-BA71-DC181CED68C2}"/>
                </a:ext>
              </a:extLst>
            </p:cNvPr>
            <p:cNvSpPr txBox="1"/>
            <p:nvPr/>
          </p:nvSpPr>
          <p:spPr>
            <a:xfrm>
              <a:off x="9324202" y="4033268"/>
              <a:ext cx="1525448" cy="516423"/>
            </a:xfrm>
            <a:prstGeom prst="rect">
              <a:avLst/>
            </a:prstGeom>
            <a:noFill/>
          </p:spPr>
          <p:txBody>
            <a:bodyPr wrap="square" rtlCol="0">
              <a:spAutoFit/>
            </a:bodyPr>
            <a:lstStyle/>
            <a:p>
              <a:pPr>
                <a:lnSpc>
                  <a:spcPct val="120000"/>
                </a:lnSpc>
              </a:pPr>
              <a:r>
                <a:rPr lang="zh-CN" altLang="en-US" sz="1200" dirty="0"/>
                <a:t>数据分析方法的局限和不确定性</a:t>
              </a:r>
            </a:p>
          </p:txBody>
        </p:sp>
        <p:cxnSp>
          <p:nvCxnSpPr>
            <p:cNvPr id="33" name="Straight Connector 32">
              <a:extLst>
                <a:ext uri="{FF2B5EF4-FFF2-40B4-BE49-F238E27FC236}">
                  <a16:creationId xmlns:a16="http://schemas.microsoft.com/office/drawing/2014/main" id="{275B3086-B81D-4796-824C-CD9717031481}"/>
                </a:ext>
              </a:extLst>
            </p:cNvPr>
            <p:cNvCxnSpPr>
              <a:cxnSpLocks/>
            </p:cNvCxnSpPr>
            <p:nvPr/>
          </p:nvCxnSpPr>
          <p:spPr>
            <a:xfrm>
              <a:off x="797034" y="3646437"/>
              <a:ext cx="569006" cy="0"/>
            </a:xfrm>
            <a:prstGeom prst="line">
              <a:avLst/>
            </a:prstGeom>
            <a:gradFill>
              <a:gsLst>
                <a:gs pos="0">
                  <a:schemeClr val="accent1">
                    <a:lumMod val="60000"/>
                    <a:lumOff val="40000"/>
                  </a:schemeClr>
                </a:gs>
                <a:gs pos="60000">
                  <a:schemeClr val="accent1"/>
                </a:gs>
              </a:gsLst>
              <a:lin ang="2700000" scaled="0"/>
            </a:gradFill>
            <a:ln w="101600" cap="rnd">
              <a:gradFill>
                <a:gsLst>
                  <a:gs pos="0">
                    <a:schemeClr val="accent4">
                      <a:lumMod val="60000"/>
                      <a:lumOff val="40000"/>
                    </a:schemeClr>
                  </a:gs>
                  <a:gs pos="78000">
                    <a:schemeClr val="accent4"/>
                  </a:gs>
                </a:gsLst>
                <a:lin ang="2700000" scaled="0"/>
              </a:grad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grpSp>
      <p:sp>
        <p:nvSpPr>
          <p:cNvPr id="35" name="Title 34"/>
          <p:cNvSpPr>
            <a:spLocks noGrp="1"/>
          </p:cNvSpPr>
          <p:nvPr>
            <p:ph type="title"/>
          </p:nvPr>
        </p:nvSpPr>
        <p:spPr/>
        <p:txBody>
          <a:bodyPr wrap="square">
            <a:normAutofit/>
          </a:bodyPr>
          <a:lstStyle/>
          <a:p>
            <a:pPr lvl="0"/>
            <a:r>
              <a:rPr lang="en-US"/>
              <a:t>观点的局限和未来发展</a:t>
            </a:r>
          </a:p>
        </p:txBody>
      </p:sp>
    </p:spTree>
    <p:custDataLst>
      <p:tags r:id="rId1"/>
    </p:custDataLst>
    <p:extLst>
      <p:ext uri="{BB962C8B-B14F-4D97-AF65-F5344CB8AC3E}">
        <p14:creationId xmlns:p14="http://schemas.microsoft.com/office/powerpoint/2010/main" val="1792596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dirty="0"/>
              <a:t>06.</a:t>
            </a:r>
            <a:r>
              <a:rPr lang="zh-CN" altLang="en-US" dirty="0"/>
              <a:t>实验结果分析</a:t>
            </a:r>
            <a:endParaRPr lang="en-US" dirty="0"/>
          </a:p>
        </p:txBody>
      </p:sp>
      <p:sp>
        <p:nvSpPr>
          <p:cNvPr id="25" name="Text Placeholder 24"/>
          <p:cNvSpPr>
            <a:spLocks noGrp="1"/>
          </p:cNvSpPr>
          <p:nvPr>
            <p:ph type="body" sz="quarter" idx="1"/>
          </p:nvPr>
        </p:nvSpPr>
        <p:spPr/>
        <p:txBody>
          <a:bodyPr wrap="square">
            <a:normAutofit/>
          </a:bodyPr>
          <a:lstStyle/>
          <a:p>
            <a:pPr lvl="0"/>
            <a:r>
              <a:rPr lang="zh-CN" altLang="en-US" dirty="0"/>
              <a:t>本节将对于实验进行分析解释</a:t>
            </a:r>
          </a:p>
        </p:txBody>
      </p:sp>
    </p:spTree>
    <p:custDataLst>
      <p:tags r:id="rId1"/>
    </p:custDataLst>
    <p:extLst>
      <p:ext uri="{BB962C8B-B14F-4D97-AF65-F5344CB8AC3E}">
        <p14:creationId xmlns:p14="http://schemas.microsoft.com/office/powerpoint/2010/main" val="2871695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AC9612-B4DA-08CA-CB0A-734D7EFE170D}"/>
              </a:ext>
            </a:extLst>
          </p:cNvPr>
          <p:cNvGrpSpPr/>
          <p:nvPr/>
        </p:nvGrpSpPr>
        <p:grpSpPr>
          <a:xfrm>
            <a:off x="660399" y="1028700"/>
            <a:ext cx="10858501" cy="4647852"/>
            <a:chOff x="660399" y="1028700"/>
            <a:chExt cx="10858501" cy="4647852"/>
          </a:xfrm>
        </p:grpSpPr>
        <p:grpSp>
          <p:nvGrpSpPr>
            <p:cNvPr id="21" name="Group 20">
              <a:extLst>
                <a:ext uri="{FF2B5EF4-FFF2-40B4-BE49-F238E27FC236}">
                  <a16:creationId xmlns:a16="http://schemas.microsoft.com/office/drawing/2014/main" id="{F353CAB9-9DA5-6A5D-8AF6-FA04283DB0D1}"/>
                </a:ext>
              </a:extLst>
            </p:cNvPr>
            <p:cNvGrpSpPr/>
            <p:nvPr/>
          </p:nvGrpSpPr>
          <p:grpSpPr>
            <a:xfrm>
              <a:off x="660400" y="3813174"/>
              <a:ext cx="10800420" cy="1863378"/>
              <a:chOff x="660400" y="3813174"/>
              <a:chExt cx="10800420" cy="1863378"/>
            </a:xfrm>
          </p:grpSpPr>
          <p:grpSp>
            <p:nvGrpSpPr>
              <p:cNvPr id="3" name="Group 2">
                <a:extLst>
                  <a:ext uri="{FF2B5EF4-FFF2-40B4-BE49-F238E27FC236}">
                    <a16:creationId xmlns:a16="http://schemas.microsoft.com/office/drawing/2014/main" id="{9193B839-11C0-10E1-2E09-0BEC4CFF9657}"/>
                  </a:ext>
                </a:extLst>
              </p:cNvPr>
              <p:cNvGrpSpPr/>
              <p:nvPr/>
            </p:nvGrpSpPr>
            <p:grpSpPr>
              <a:xfrm>
                <a:off x="660400" y="3813175"/>
                <a:ext cx="3333162" cy="1468840"/>
                <a:chOff x="660400" y="3708400"/>
                <a:chExt cx="3333162" cy="1468840"/>
              </a:xfrm>
            </p:grpSpPr>
            <p:sp>
              <p:nvSpPr>
                <p:cNvPr id="4" name="Oval 3">
                  <a:extLst>
                    <a:ext uri="{FF2B5EF4-FFF2-40B4-BE49-F238E27FC236}">
                      <a16:creationId xmlns:a16="http://schemas.microsoft.com/office/drawing/2014/main" id="{56E3883D-60EF-BA9F-8AF3-24EE67A05D10}"/>
                    </a:ext>
                  </a:extLst>
                </p:cNvPr>
                <p:cNvSpPr/>
                <p:nvPr/>
              </p:nvSpPr>
              <p:spPr>
                <a:xfrm>
                  <a:off x="660400" y="3708400"/>
                  <a:ext cx="1468800" cy="1468840"/>
                </a:xfrm>
                <a:prstGeom prst="ellipse">
                  <a:avLst/>
                </a:prstGeom>
                <a:blipFill rotWithShape="0">
                  <a:blip r:embed="rId3"/>
                  <a:srcRect/>
                  <a:stretch>
                    <a:fillRect l="-25119" r="-25119"/>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5" name="Rectangle 4">
                  <a:extLst>
                    <a:ext uri="{FF2B5EF4-FFF2-40B4-BE49-F238E27FC236}">
                      <a16:creationId xmlns:a16="http://schemas.microsoft.com/office/drawing/2014/main" id="{DBBBD00A-C7DE-61F9-1DAB-7994A5D1CCB8}"/>
                    </a:ext>
                  </a:extLst>
                </p:cNvPr>
                <p:cNvSpPr/>
                <p:nvPr/>
              </p:nvSpPr>
              <p:spPr>
                <a:xfrm>
                  <a:off x="2524761" y="4028553"/>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理论框架的建立</a:t>
                  </a:r>
                </a:p>
              </p:txBody>
            </p:sp>
            <p:sp>
              <p:nvSpPr>
                <p:cNvPr id="6" name="Rectangle 5">
                  <a:extLst>
                    <a:ext uri="{FF2B5EF4-FFF2-40B4-BE49-F238E27FC236}">
                      <a16:creationId xmlns:a16="http://schemas.microsoft.com/office/drawing/2014/main" id="{2E9A361B-181E-7F17-58E2-0BDABB2A7383}"/>
                    </a:ext>
                  </a:extLst>
                </p:cNvPr>
                <p:cNvSpPr/>
                <p:nvPr/>
              </p:nvSpPr>
              <p:spPr>
                <a:xfrm>
                  <a:off x="2524761" y="4612156"/>
                  <a:ext cx="1468801"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为相关研究提供理论基础和方向</a:t>
                  </a:r>
                </a:p>
              </p:txBody>
            </p:sp>
            <p:sp>
              <p:nvSpPr>
                <p:cNvPr id="7" name="TextBox 6">
                  <a:extLst>
                    <a:ext uri="{FF2B5EF4-FFF2-40B4-BE49-F238E27FC236}">
                      <a16:creationId xmlns:a16="http://schemas.microsoft.com/office/drawing/2014/main" id="{AEB867B9-2ACD-1C87-BE6C-EB5475B1BD4E}"/>
                    </a:ext>
                  </a:extLst>
                </p:cNvPr>
                <p:cNvSpPr txBox="1"/>
                <p:nvPr/>
              </p:nvSpPr>
              <p:spPr>
                <a:xfrm>
                  <a:off x="1857761" y="4172819"/>
                  <a:ext cx="540000" cy="540000"/>
                </a:xfrm>
                <a:prstGeom prst="ellipse">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01</a:t>
                  </a:r>
                  <a:endParaRPr lang="zh-CN" altLang="en-US" dirty="0"/>
                </a:p>
              </p:txBody>
            </p:sp>
            <p:cxnSp>
              <p:nvCxnSpPr>
                <p:cNvPr id="8" name="Straight Connector 7">
                  <a:extLst>
                    <a:ext uri="{FF2B5EF4-FFF2-40B4-BE49-F238E27FC236}">
                      <a16:creationId xmlns:a16="http://schemas.microsoft.com/office/drawing/2014/main" id="{202D0037-B2AA-C93D-9FC7-5A272796A34B}"/>
                    </a:ext>
                  </a:extLst>
                </p:cNvPr>
                <p:cNvCxnSpPr>
                  <a:cxnSpLocks/>
                </p:cNvCxnSpPr>
                <p:nvPr/>
              </p:nvCxnSpPr>
              <p:spPr>
                <a:xfrm>
                  <a:off x="2397761" y="4442820"/>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761F155-EB85-576E-C9DA-C672716ED188}"/>
                  </a:ext>
                </a:extLst>
              </p:cNvPr>
              <p:cNvGrpSpPr/>
              <p:nvPr/>
            </p:nvGrpSpPr>
            <p:grpSpPr>
              <a:xfrm>
                <a:off x="4394029" y="3813174"/>
                <a:ext cx="3333162" cy="1641779"/>
                <a:chOff x="4394029" y="3708399"/>
                <a:chExt cx="3333162" cy="1641779"/>
              </a:xfrm>
            </p:grpSpPr>
            <p:sp>
              <p:nvSpPr>
                <p:cNvPr id="10" name="Oval 9">
                  <a:extLst>
                    <a:ext uri="{FF2B5EF4-FFF2-40B4-BE49-F238E27FC236}">
                      <a16:creationId xmlns:a16="http://schemas.microsoft.com/office/drawing/2014/main" id="{8839B981-6D2C-AE72-1FEC-B3314D618184}"/>
                    </a:ext>
                  </a:extLst>
                </p:cNvPr>
                <p:cNvSpPr/>
                <p:nvPr/>
              </p:nvSpPr>
              <p:spPr>
                <a:xfrm>
                  <a:off x="4394029" y="3708399"/>
                  <a:ext cx="1468800" cy="1468840"/>
                </a:xfrm>
                <a:prstGeom prst="ellipse">
                  <a:avLst/>
                </a:prstGeom>
                <a:blipFill rotWithShape="0">
                  <a:blip r:embed="rId4"/>
                  <a:srcRect/>
                  <a:stretch>
                    <a:fillRect l="-38240" r="-3824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11" name="Rectangle 10">
                  <a:extLst>
                    <a:ext uri="{FF2B5EF4-FFF2-40B4-BE49-F238E27FC236}">
                      <a16:creationId xmlns:a16="http://schemas.microsoft.com/office/drawing/2014/main" id="{4AA1FF6D-9957-CA47-085A-2FF11353A939}"/>
                    </a:ext>
                  </a:extLst>
                </p:cNvPr>
                <p:cNvSpPr/>
                <p:nvPr/>
              </p:nvSpPr>
              <p:spPr>
                <a:xfrm>
                  <a:off x="6258390" y="4028552"/>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理论模型的验证</a:t>
                  </a:r>
                </a:p>
              </p:txBody>
            </p:sp>
            <p:sp>
              <p:nvSpPr>
                <p:cNvPr id="12" name="Rectangle 11">
                  <a:extLst>
                    <a:ext uri="{FF2B5EF4-FFF2-40B4-BE49-F238E27FC236}">
                      <a16:creationId xmlns:a16="http://schemas.microsoft.com/office/drawing/2014/main" id="{8A28F7BD-0D40-B7A6-3158-7FF1045830A9}"/>
                    </a:ext>
                  </a:extLst>
                </p:cNvPr>
                <p:cNvSpPr/>
                <p:nvPr/>
              </p:nvSpPr>
              <p:spPr>
                <a:xfrm>
                  <a:off x="6258390" y="4612155"/>
                  <a:ext cx="1468801" cy="7380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通过实证研究验证理论模型的适用性和准确性。</a:t>
                  </a:r>
                </a:p>
              </p:txBody>
            </p:sp>
            <p:sp>
              <p:nvSpPr>
                <p:cNvPr id="13" name="TextBox 12">
                  <a:extLst>
                    <a:ext uri="{FF2B5EF4-FFF2-40B4-BE49-F238E27FC236}">
                      <a16:creationId xmlns:a16="http://schemas.microsoft.com/office/drawing/2014/main" id="{576EA659-58D0-2F2B-5D99-205087329EBF}"/>
                    </a:ext>
                  </a:extLst>
                </p:cNvPr>
                <p:cNvSpPr txBox="1"/>
                <p:nvPr/>
              </p:nvSpPr>
              <p:spPr>
                <a:xfrm>
                  <a:off x="5591390" y="4172818"/>
                  <a:ext cx="540000" cy="540000"/>
                </a:xfrm>
                <a:prstGeom prst="ellipse">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02</a:t>
                  </a:r>
                  <a:endParaRPr lang="zh-CN" altLang="en-US" dirty="0"/>
                </a:p>
              </p:txBody>
            </p:sp>
            <p:cxnSp>
              <p:nvCxnSpPr>
                <p:cNvPr id="14" name="Straight Connector 13">
                  <a:extLst>
                    <a:ext uri="{FF2B5EF4-FFF2-40B4-BE49-F238E27FC236}">
                      <a16:creationId xmlns:a16="http://schemas.microsoft.com/office/drawing/2014/main" id="{BA34FBB5-7E67-A44F-61CB-18F0FFB2FF7A}"/>
                    </a:ext>
                  </a:extLst>
                </p:cNvPr>
                <p:cNvCxnSpPr>
                  <a:cxnSpLocks/>
                </p:cNvCxnSpPr>
                <p:nvPr/>
              </p:nvCxnSpPr>
              <p:spPr>
                <a:xfrm>
                  <a:off x="6131390" y="4442819"/>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80671DA-74AA-D93A-98D6-FD8A9C132AAF}"/>
                  </a:ext>
                </a:extLst>
              </p:cNvPr>
              <p:cNvGrpSpPr/>
              <p:nvPr/>
            </p:nvGrpSpPr>
            <p:grpSpPr>
              <a:xfrm>
                <a:off x="8127658" y="3813174"/>
                <a:ext cx="3333162" cy="1863378"/>
                <a:chOff x="8127658" y="3708399"/>
                <a:chExt cx="3333162" cy="1863378"/>
              </a:xfrm>
            </p:grpSpPr>
            <p:sp>
              <p:nvSpPr>
                <p:cNvPr id="16" name="Oval 15">
                  <a:extLst>
                    <a:ext uri="{FF2B5EF4-FFF2-40B4-BE49-F238E27FC236}">
                      <a16:creationId xmlns:a16="http://schemas.microsoft.com/office/drawing/2014/main" id="{83B8D5CE-6865-5C6E-C6E8-82B8D89D997E}"/>
                    </a:ext>
                  </a:extLst>
                </p:cNvPr>
                <p:cNvSpPr/>
                <p:nvPr/>
              </p:nvSpPr>
              <p:spPr>
                <a:xfrm>
                  <a:off x="8127658" y="3708399"/>
                  <a:ext cx="1468800" cy="1468840"/>
                </a:xfrm>
                <a:prstGeom prst="ellipse">
                  <a:avLst/>
                </a:prstGeom>
                <a:blipFill rotWithShape="0">
                  <a:blip r:embed="rId5"/>
                  <a:srcRect/>
                  <a:stretch>
                    <a:fillRect l="-24910" r="-249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17" name="Rectangle 16">
                  <a:extLst>
                    <a:ext uri="{FF2B5EF4-FFF2-40B4-BE49-F238E27FC236}">
                      <a16:creationId xmlns:a16="http://schemas.microsoft.com/office/drawing/2014/main" id="{124FBE7C-EBA4-8F28-91DA-A1F8C8E6FD53}"/>
                    </a:ext>
                  </a:extLst>
                </p:cNvPr>
                <p:cNvSpPr/>
                <p:nvPr/>
              </p:nvSpPr>
              <p:spPr>
                <a:xfrm>
                  <a:off x="9992019" y="4028552"/>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学术领域的贡献</a:t>
                  </a:r>
                </a:p>
              </p:txBody>
            </p:sp>
            <p:sp>
              <p:nvSpPr>
                <p:cNvPr id="18" name="Rectangle 17">
                  <a:extLst>
                    <a:ext uri="{FF2B5EF4-FFF2-40B4-BE49-F238E27FC236}">
                      <a16:creationId xmlns:a16="http://schemas.microsoft.com/office/drawing/2014/main" id="{29997973-5A76-0290-869F-480D41336D4B}"/>
                    </a:ext>
                  </a:extLst>
                </p:cNvPr>
                <p:cNvSpPr/>
                <p:nvPr/>
              </p:nvSpPr>
              <p:spPr>
                <a:xfrm>
                  <a:off x="9992019" y="4612155"/>
                  <a:ext cx="1468801" cy="959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对学术领域做出重要贡献，填补理论空白或解决现有问题。</a:t>
                  </a:r>
                </a:p>
              </p:txBody>
            </p:sp>
            <p:sp>
              <p:nvSpPr>
                <p:cNvPr id="19" name="TextBox 18">
                  <a:extLst>
                    <a:ext uri="{FF2B5EF4-FFF2-40B4-BE49-F238E27FC236}">
                      <a16:creationId xmlns:a16="http://schemas.microsoft.com/office/drawing/2014/main" id="{CBA9F0D4-F5D3-7290-7942-A5E7A7AD89C1}"/>
                    </a:ext>
                  </a:extLst>
                </p:cNvPr>
                <p:cNvSpPr txBox="1"/>
                <p:nvPr/>
              </p:nvSpPr>
              <p:spPr>
                <a:xfrm>
                  <a:off x="9325019" y="4172818"/>
                  <a:ext cx="540000" cy="540000"/>
                </a:xfrm>
                <a:prstGeom prst="ellipse">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03</a:t>
                  </a:r>
                  <a:endParaRPr lang="zh-CN" altLang="en-US" dirty="0"/>
                </a:p>
              </p:txBody>
            </p:sp>
            <p:cxnSp>
              <p:nvCxnSpPr>
                <p:cNvPr id="20" name="Straight Connector 19">
                  <a:extLst>
                    <a:ext uri="{FF2B5EF4-FFF2-40B4-BE49-F238E27FC236}">
                      <a16:creationId xmlns:a16="http://schemas.microsoft.com/office/drawing/2014/main" id="{DC0DADBD-0F12-25A7-52CE-614FEC9DB3A4}"/>
                    </a:ext>
                  </a:extLst>
                </p:cNvPr>
                <p:cNvCxnSpPr>
                  <a:cxnSpLocks/>
                </p:cNvCxnSpPr>
                <p:nvPr/>
              </p:nvCxnSpPr>
              <p:spPr>
                <a:xfrm>
                  <a:off x="9865019" y="4442819"/>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sp>
          <p:nvSpPr>
            <p:cNvPr id="22" name="Rectangle 21">
              <a:extLst>
                <a:ext uri="{FF2B5EF4-FFF2-40B4-BE49-F238E27FC236}">
                  <a16:creationId xmlns:a16="http://schemas.microsoft.com/office/drawing/2014/main" id="{D17B125E-CC2B-E45B-2495-2AC26AACBE32}"/>
                </a:ext>
              </a:extLst>
            </p:cNvPr>
            <p:cNvSpPr/>
            <p:nvPr/>
          </p:nvSpPr>
          <p:spPr>
            <a:xfrm>
              <a:off x="660399" y="1028700"/>
              <a:ext cx="10858501" cy="640677"/>
            </a:xfrm>
            <a:prstGeom prst="rect">
              <a:avLst/>
            </a:prstGeom>
          </p:spPr>
          <p:txBody>
            <a:bodyPr wrap="square" anchor="t" anchorCtr="0">
              <a:noAutofit/>
            </a:bodyPr>
            <a:lstStyle/>
            <a:p>
              <a:pPr algn="ctr">
                <a:lnSpc>
                  <a:spcPct val="100000"/>
                </a:lnSpc>
                <a:buSzPct val="25000"/>
              </a:pPr>
              <a:r>
                <a:rPr lang="zh-CN" altLang="en-US" sz="2400" b="1" dirty="0">
                  <a:solidFill>
                    <a:schemeClr val="tx1"/>
                  </a:solidFill>
                </a:rPr>
                <a:t>研究的理论意义解释</a:t>
              </a:r>
            </a:p>
          </p:txBody>
        </p:sp>
        <p:sp>
          <p:nvSpPr>
            <p:cNvPr id="23" name="Rectangle 22">
              <a:extLst>
                <a:ext uri="{FF2B5EF4-FFF2-40B4-BE49-F238E27FC236}">
                  <a16:creationId xmlns:a16="http://schemas.microsoft.com/office/drawing/2014/main" id="{A3FF36DF-A12C-D16B-A1DA-D905EE6D3FEA}"/>
                </a:ext>
              </a:extLst>
            </p:cNvPr>
            <p:cNvSpPr/>
            <p:nvPr/>
          </p:nvSpPr>
          <p:spPr>
            <a:xfrm>
              <a:off x="3991166" y="1764244"/>
              <a:ext cx="4164241"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20000"/>
                </a:lnSpc>
              </a:pPr>
              <a:r>
                <a:rPr kumimoji="1" lang="zh-CN" altLang="en-US" sz="1200" dirty="0">
                  <a:solidFill>
                    <a:schemeClr val="tx1"/>
                  </a:solidFill>
                </a:rPr>
                <a:t>解释研究的价值和理论基础，为研究提供理论支持。</a:t>
              </a:r>
            </a:p>
          </p:txBody>
        </p:sp>
      </p:grpSp>
      <p:sp>
        <p:nvSpPr>
          <p:cNvPr id="25" name="Title 24"/>
          <p:cNvSpPr>
            <a:spLocks noGrp="1"/>
          </p:cNvSpPr>
          <p:nvPr>
            <p:ph type="title"/>
          </p:nvPr>
        </p:nvSpPr>
        <p:spPr/>
        <p:txBody>
          <a:bodyPr wrap="square">
            <a:normAutofit/>
          </a:bodyPr>
          <a:lstStyle/>
          <a:p>
            <a:pPr lvl="0"/>
            <a:r>
              <a:rPr lang="en-US"/>
              <a:t>理论的探寻</a:t>
            </a:r>
          </a:p>
        </p:txBody>
      </p:sp>
    </p:spTree>
    <p:custDataLst>
      <p:tags r:id="rId1"/>
    </p:custDataLst>
    <p:extLst>
      <p:ext uri="{BB962C8B-B14F-4D97-AF65-F5344CB8AC3E}">
        <p14:creationId xmlns:p14="http://schemas.microsoft.com/office/powerpoint/2010/main" val="1386133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p:cNvGrpSpPr/>
          <p:nvPr/>
        </p:nvGrpSpPr>
        <p:grpSpPr>
          <a:xfrm>
            <a:off x="660729" y="1130301"/>
            <a:ext cx="8271856" cy="5003799"/>
            <a:chOff x="660729" y="1130301"/>
            <a:chExt cx="8271856" cy="5003799"/>
          </a:xfrm>
        </p:grpSpPr>
        <p:cxnSp>
          <p:nvCxnSpPr>
            <p:cNvPr id="3" name="Straight Connector 2">
              <a:extLst>
                <a:ext uri="{FF2B5EF4-FFF2-40B4-BE49-F238E27FC236}">
                  <a16:creationId xmlns:a16="http://schemas.microsoft.com/office/drawing/2014/main" id="{F679CD97-94D0-413A-9FAC-157A84D88423}"/>
                </a:ext>
              </a:extLst>
            </p:cNvPr>
            <p:cNvCxnSpPr/>
            <p:nvPr/>
          </p:nvCxnSpPr>
          <p:spPr>
            <a:xfrm>
              <a:off x="4715728" y="1130301"/>
              <a:ext cx="0" cy="5003799"/>
            </a:xfrm>
            <a:prstGeom prst="line">
              <a:avLst/>
            </a:prstGeom>
            <a:ln w="12700">
              <a:solidFill>
                <a:schemeClr val="tx1">
                  <a:lumMod val="50000"/>
                  <a:alpha val="10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25C707B-0B7F-46FB-90B8-F17019ADABDB}"/>
                </a:ext>
              </a:extLst>
            </p:cNvPr>
            <p:cNvGrpSpPr/>
            <p:nvPr/>
          </p:nvGrpSpPr>
          <p:grpSpPr>
            <a:xfrm>
              <a:off x="5054600" y="1500305"/>
              <a:ext cx="3877985" cy="775563"/>
              <a:chOff x="5054600" y="1150490"/>
              <a:chExt cx="3877985" cy="775563"/>
            </a:xfrm>
          </p:grpSpPr>
          <p:sp>
            <p:nvSpPr>
              <p:cNvPr id="15" name="Rectangle 14">
                <a:extLst>
                  <a:ext uri="{FF2B5EF4-FFF2-40B4-BE49-F238E27FC236}">
                    <a16:creationId xmlns:a16="http://schemas.microsoft.com/office/drawing/2014/main" id="{82FC6CA9-33A3-4AA7-A30D-FE70820EAC62}"/>
                  </a:ext>
                </a:extLst>
              </p:cNvPr>
              <p:cNvSpPr/>
              <p:nvPr/>
            </p:nvSpPr>
            <p:spPr>
              <a:xfrm>
                <a:off x="5149851" y="1150490"/>
                <a:ext cx="1473200" cy="482600"/>
              </a:xfrm>
              <a:prstGeom prst="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b" anchorCtr="0" forceAA="0" compatLnSpc="1">
                <a:normAutofit/>
              </a:bodyPr>
              <a:lstStyle/>
              <a:p>
                <a:pPr defTabSz="913765">
                  <a:lnSpc>
                    <a:spcPct val="100000"/>
                  </a:lnSpc>
                </a:pPr>
                <a:r>
                  <a:rPr lang="zh-CN" altLang="en-US" sz="1600" b="1" dirty="0">
                    <a:solidFill>
                      <a:srgbClr val="FFFFFF"/>
                    </a:solidFill>
                  </a:rPr>
                  <a:t>提高教育质量</a:t>
                </a:r>
              </a:p>
            </p:txBody>
          </p:sp>
          <p:sp>
            <p:nvSpPr>
              <p:cNvPr id="16" name="TextBox 15">
                <a:extLst>
                  <a:ext uri="{FF2B5EF4-FFF2-40B4-BE49-F238E27FC236}">
                    <a16:creationId xmlns:a16="http://schemas.microsoft.com/office/drawing/2014/main" id="{874EC652-C2E4-4BA2-987A-060AD4B68A87}"/>
                  </a:ext>
                </a:extLst>
              </p:cNvPr>
              <p:cNvSpPr txBox="1"/>
              <p:nvPr/>
            </p:nvSpPr>
            <p:spPr>
              <a:xfrm>
                <a:off x="5054600" y="1631229"/>
                <a:ext cx="3877985" cy="294824"/>
              </a:xfrm>
              <a:prstGeom prst="rect">
                <a:avLst/>
              </a:prstGeom>
              <a:noFill/>
            </p:spPr>
            <p:txBody>
              <a:bodyPr wrap="none" rtlCol="0">
                <a:spAutoFit/>
              </a:bodyPr>
              <a:lstStyle/>
              <a:p>
                <a:pPr defTabSz="913765">
                  <a:lnSpc>
                    <a:spcPct val="120000"/>
                  </a:lnSpc>
                  <a:buSzPct val="25000"/>
                  <a:defRPr/>
                </a:pPr>
                <a:r>
                  <a:rPr lang="zh-CN" altLang="en-US" sz="1200" dirty="0"/>
                  <a:t>改善学生学习成绩：提升学生的学习成绩和学习效果。</a:t>
                </a:r>
              </a:p>
            </p:txBody>
          </p:sp>
        </p:grpSp>
        <p:grpSp>
          <p:nvGrpSpPr>
            <p:cNvPr id="2" name="Group 1">
              <a:extLst>
                <a:ext uri="{FF2B5EF4-FFF2-40B4-BE49-F238E27FC236}">
                  <a16:creationId xmlns:a16="http://schemas.microsoft.com/office/drawing/2014/main" id="{A5F152DE-B119-47B0-9C26-50AA9AD2399E}"/>
                </a:ext>
              </a:extLst>
            </p:cNvPr>
            <p:cNvGrpSpPr/>
            <p:nvPr/>
          </p:nvGrpSpPr>
          <p:grpSpPr>
            <a:xfrm>
              <a:off x="5054600" y="3133021"/>
              <a:ext cx="1568451" cy="775563"/>
              <a:chOff x="5054600" y="2466781"/>
              <a:chExt cx="1568451" cy="775563"/>
            </a:xfrm>
          </p:grpSpPr>
          <p:sp>
            <p:nvSpPr>
              <p:cNvPr id="13" name="Rectangle 12">
                <a:extLst>
                  <a:ext uri="{FF2B5EF4-FFF2-40B4-BE49-F238E27FC236}">
                    <a16:creationId xmlns:a16="http://schemas.microsoft.com/office/drawing/2014/main" id="{FC61BD2E-1584-41DC-A099-8BF2535E5818}"/>
                  </a:ext>
                </a:extLst>
              </p:cNvPr>
              <p:cNvSpPr/>
              <p:nvPr/>
            </p:nvSpPr>
            <p:spPr>
              <a:xfrm>
                <a:off x="5149851" y="2466781"/>
                <a:ext cx="1473200" cy="482600"/>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b" anchorCtr="0" forceAA="0" compatLnSpc="1">
                <a:normAutofit/>
              </a:bodyPr>
              <a:lstStyle/>
              <a:p>
                <a:pPr defTabSz="913765">
                  <a:lnSpc>
                    <a:spcPct val="100000"/>
                  </a:lnSpc>
                </a:pPr>
                <a:r>
                  <a:rPr lang="zh-CN" altLang="en-US" sz="1600" b="1" dirty="0">
                    <a:solidFill>
                      <a:srgbClr val="FFFFFF"/>
                    </a:solidFill>
                  </a:rPr>
                  <a:t>促进教学改革</a:t>
                </a:r>
              </a:p>
            </p:txBody>
          </p:sp>
          <p:sp>
            <p:nvSpPr>
              <p:cNvPr id="14" name="TextBox 13">
                <a:extLst>
                  <a:ext uri="{FF2B5EF4-FFF2-40B4-BE49-F238E27FC236}">
                    <a16:creationId xmlns:a16="http://schemas.microsoft.com/office/drawing/2014/main" id="{4D6F10F7-C3A6-4E7A-A50E-92E300882EAF}"/>
                  </a:ext>
                </a:extLst>
              </p:cNvPr>
              <p:cNvSpPr txBox="1"/>
              <p:nvPr/>
            </p:nvSpPr>
            <p:spPr>
              <a:xfrm>
                <a:off x="5054600" y="2947520"/>
                <a:ext cx="1415772" cy="294824"/>
              </a:xfrm>
              <a:prstGeom prst="rect">
                <a:avLst/>
              </a:prstGeom>
              <a:noFill/>
            </p:spPr>
            <p:txBody>
              <a:bodyPr wrap="none" rtlCol="0">
                <a:spAutoFit/>
              </a:bodyPr>
              <a:lstStyle/>
              <a:p>
                <a:pPr defTabSz="913765">
                  <a:lnSpc>
                    <a:spcPct val="120000"/>
                  </a:lnSpc>
                  <a:buSzPct val="25000"/>
                  <a:defRPr/>
                </a:pPr>
                <a:r>
                  <a:rPr lang="zh-CN" altLang="en-US" sz="1200" dirty="0"/>
                  <a:t>引入新方法和策略</a:t>
                </a:r>
              </a:p>
            </p:txBody>
          </p:sp>
        </p:grpSp>
        <p:grpSp>
          <p:nvGrpSpPr>
            <p:cNvPr id="4" name="Group 3">
              <a:extLst>
                <a:ext uri="{FF2B5EF4-FFF2-40B4-BE49-F238E27FC236}">
                  <a16:creationId xmlns:a16="http://schemas.microsoft.com/office/drawing/2014/main" id="{D1F3A3FA-5921-425B-87B5-DCD3D1CE74FE}"/>
                </a:ext>
              </a:extLst>
            </p:cNvPr>
            <p:cNvGrpSpPr/>
            <p:nvPr/>
          </p:nvGrpSpPr>
          <p:grpSpPr>
            <a:xfrm>
              <a:off x="5054600" y="4765737"/>
              <a:ext cx="1723549" cy="775563"/>
              <a:chOff x="5054600" y="4765737"/>
              <a:chExt cx="1723549" cy="775563"/>
            </a:xfrm>
          </p:grpSpPr>
          <p:sp>
            <p:nvSpPr>
              <p:cNvPr id="11" name="Rectangle 10">
                <a:extLst>
                  <a:ext uri="{FF2B5EF4-FFF2-40B4-BE49-F238E27FC236}">
                    <a16:creationId xmlns:a16="http://schemas.microsoft.com/office/drawing/2014/main" id="{E95E4717-099C-4C91-8743-971AFE2C4267}"/>
                  </a:ext>
                </a:extLst>
              </p:cNvPr>
              <p:cNvSpPr/>
              <p:nvPr/>
            </p:nvSpPr>
            <p:spPr>
              <a:xfrm>
                <a:off x="5149851" y="4765737"/>
                <a:ext cx="1473200" cy="48260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b" anchorCtr="0" forceAA="0" compatLnSpc="1">
                <a:normAutofit/>
              </a:bodyPr>
              <a:lstStyle/>
              <a:p>
                <a:pPr defTabSz="913765">
                  <a:lnSpc>
                    <a:spcPct val="100000"/>
                  </a:lnSpc>
                </a:pPr>
                <a:r>
                  <a:rPr lang="zh-CN" altLang="en-US" sz="1600" b="1" dirty="0">
                    <a:solidFill>
                      <a:srgbClr val="FFFFFF"/>
                    </a:solidFill>
                  </a:rPr>
                  <a:t>提供决策依据</a:t>
                </a:r>
              </a:p>
            </p:txBody>
          </p:sp>
          <p:sp>
            <p:nvSpPr>
              <p:cNvPr id="12" name="TextBox 11">
                <a:extLst>
                  <a:ext uri="{FF2B5EF4-FFF2-40B4-BE49-F238E27FC236}">
                    <a16:creationId xmlns:a16="http://schemas.microsoft.com/office/drawing/2014/main" id="{B2949446-A834-479B-9F74-9CB712354B94}"/>
                  </a:ext>
                </a:extLst>
              </p:cNvPr>
              <p:cNvSpPr txBox="1"/>
              <p:nvPr/>
            </p:nvSpPr>
            <p:spPr>
              <a:xfrm>
                <a:off x="5054600" y="5246476"/>
                <a:ext cx="1723549" cy="294824"/>
              </a:xfrm>
              <a:prstGeom prst="rect">
                <a:avLst/>
              </a:prstGeom>
              <a:noFill/>
            </p:spPr>
            <p:txBody>
              <a:bodyPr wrap="none" rtlCol="0">
                <a:spAutoFit/>
              </a:bodyPr>
              <a:lstStyle/>
              <a:p>
                <a:pPr defTabSz="913765">
                  <a:lnSpc>
                    <a:spcPct val="120000"/>
                  </a:lnSpc>
                  <a:buSzPct val="25000"/>
                  <a:defRPr/>
                </a:pPr>
                <a:r>
                  <a:rPr lang="zh-CN" altLang="en-US" sz="1200" dirty="0"/>
                  <a:t>帮助学校制定教育政策</a:t>
                </a:r>
              </a:p>
            </p:txBody>
          </p:sp>
        </p:grpSp>
        <p:sp>
          <p:nvSpPr>
            <p:cNvPr id="37" name="TextBox 36">
              <a:extLst>
                <a:ext uri="{FF2B5EF4-FFF2-40B4-BE49-F238E27FC236}">
                  <a16:creationId xmlns:a16="http://schemas.microsoft.com/office/drawing/2014/main" id="{233031B0-9D3B-4FF1-AEF3-F321F921E9B2}"/>
                </a:ext>
              </a:extLst>
            </p:cNvPr>
            <p:cNvSpPr txBox="1"/>
            <p:nvPr/>
          </p:nvSpPr>
          <p:spPr>
            <a:xfrm>
              <a:off x="660729" y="2185227"/>
              <a:ext cx="3885563"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研究的实践意义强调</a:t>
              </a:r>
            </a:p>
          </p:txBody>
        </p:sp>
        <p:sp>
          <p:nvSpPr>
            <p:cNvPr id="38" name="TextBox 37">
              <a:extLst>
                <a:ext uri="{FF2B5EF4-FFF2-40B4-BE49-F238E27FC236}">
                  <a16:creationId xmlns:a16="http://schemas.microsoft.com/office/drawing/2014/main" id="{706F4E75-D59C-4868-A62C-289E21CB4854}"/>
                </a:ext>
              </a:extLst>
            </p:cNvPr>
            <p:cNvSpPr txBox="1"/>
            <p:nvPr/>
          </p:nvSpPr>
          <p:spPr>
            <a:xfrm>
              <a:off x="660729" y="3733851"/>
              <a:ext cx="3876951"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t>提供了改善学生学习成绩的具体方法。</a:t>
              </a:r>
            </a:p>
          </p:txBody>
        </p:sp>
      </p:grpSp>
      <p:sp>
        <p:nvSpPr>
          <p:cNvPr id="40" name="Title 39"/>
          <p:cNvSpPr>
            <a:spLocks noGrp="1"/>
          </p:cNvSpPr>
          <p:nvPr>
            <p:ph type="title"/>
          </p:nvPr>
        </p:nvSpPr>
        <p:spPr/>
        <p:txBody>
          <a:bodyPr wrap="square">
            <a:normAutofit/>
          </a:bodyPr>
          <a:lstStyle/>
          <a:p>
            <a:pPr lvl="0"/>
            <a:r>
              <a:rPr lang="en-US"/>
              <a:t>实践的价值</a:t>
            </a:r>
          </a:p>
        </p:txBody>
      </p:sp>
    </p:spTree>
    <p:custDataLst>
      <p:tags r:id="rId1"/>
    </p:custDataLst>
    <p:extLst>
      <p:ext uri="{BB962C8B-B14F-4D97-AF65-F5344CB8AC3E}">
        <p14:creationId xmlns:p14="http://schemas.microsoft.com/office/powerpoint/2010/main" val="252135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AF16B62-FC88-2B0D-0E1A-E39DE6B4287F}"/>
              </a:ext>
            </a:extLst>
          </p:cNvPr>
          <p:cNvGrpSpPr/>
          <p:nvPr/>
        </p:nvGrpSpPr>
        <p:grpSpPr>
          <a:xfrm>
            <a:off x="-1" y="875413"/>
            <a:ext cx="10066632" cy="4423557"/>
            <a:chOff x="-1" y="875413"/>
            <a:chExt cx="10066632" cy="4423557"/>
          </a:xfrm>
        </p:grpSpPr>
        <p:grpSp>
          <p:nvGrpSpPr>
            <p:cNvPr id="4" name="Group 3">
              <a:extLst>
                <a:ext uri="{FF2B5EF4-FFF2-40B4-BE49-F238E27FC236}">
                  <a16:creationId xmlns:a16="http://schemas.microsoft.com/office/drawing/2014/main" id="{31651A5D-505B-3135-AE91-08D29931645A}"/>
                </a:ext>
              </a:extLst>
            </p:cNvPr>
            <p:cNvGrpSpPr/>
            <p:nvPr/>
          </p:nvGrpSpPr>
          <p:grpSpPr>
            <a:xfrm>
              <a:off x="2125370" y="2736546"/>
              <a:ext cx="2266999" cy="2562424"/>
              <a:chOff x="2126439" y="2627341"/>
              <a:chExt cx="2266999" cy="2562424"/>
            </a:xfrm>
          </p:grpSpPr>
          <p:sp>
            <p:nvSpPr>
              <p:cNvPr id="21" name="Rectangle: Rounded Corners 20">
                <a:extLst>
                  <a:ext uri="{FF2B5EF4-FFF2-40B4-BE49-F238E27FC236}">
                    <a16:creationId xmlns:a16="http://schemas.microsoft.com/office/drawing/2014/main" id="{EC1B6332-71F6-1583-1038-89EAD72F436D}"/>
                  </a:ext>
                </a:extLst>
              </p:cNvPr>
              <p:cNvSpPr/>
              <p:nvPr/>
            </p:nvSpPr>
            <p:spPr>
              <a:xfrm>
                <a:off x="2281781" y="2729411"/>
                <a:ext cx="2111657" cy="2460354"/>
              </a:xfrm>
              <a:prstGeom prst="roundRect">
                <a:avLst>
                  <a:gd name="adj" fmla="val 9280"/>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22" name="Rectangle: Rounded Corners 21">
                <a:extLst>
                  <a:ext uri="{FF2B5EF4-FFF2-40B4-BE49-F238E27FC236}">
                    <a16:creationId xmlns:a16="http://schemas.microsoft.com/office/drawing/2014/main" id="{19920DC5-8587-4F68-678A-A8C8A6137B07}"/>
                  </a:ext>
                </a:extLst>
              </p:cNvPr>
              <p:cNvSpPr/>
              <p:nvPr/>
            </p:nvSpPr>
            <p:spPr>
              <a:xfrm>
                <a:off x="2126439" y="2627341"/>
                <a:ext cx="360001" cy="360000"/>
              </a:xfrm>
              <a:prstGeom prst="round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23" name="TextBox 22">
                <a:extLst>
                  <a:ext uri="{FF2B5EF4-FFF2-40B4-BE49-F238E27FC236}">
                    <a16:creationId xmlns:a16="http://schemas.microsoft.com/office/drawing/2014/main" id="{DDD31980-6549-B1B1-C235-5842A7CAE404}"/>
                  </a:ext>
                </a:extLst>
              </p:cNvPr>
              <p:cNvSpPr txBox="1"/>
              <p:nvPr/>
            </p:nvSpPr>
            <p:spPr>
              <a:xfrm>
                <a:off x="2486440" y="3452195"/>
                <a:ext cx="1723230" cy="400110"/>
              </a:xfrm>
              <a:prstGeom prst="rect">
                <a:avLst/>
              </a:prstGeom>
              <a:noFill/>
            </p:spPr>
            <p:txBody>
              <a:bodyPr wrap="none" rtlCol="0" anchor="b" anchorCtr="0">
                <a:normAutofit/>
              </a:bodyPr>
              <a:lstStyle/>
              <a:p>
                <a:pPr algn="ctr">
                  <a:lnSpc>
                    <a:spcPct val="100000"/>
                  </a:lnSpc>
                </a:pPr>
                <a:r>
                  <a:rPr lang="en-US" altLang="zh-CN" sz="2000" b="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Object detection</a:t>
                </a:r>
                <a:endParaRPr lang="zh-CN" altLang="en-US" sz="2000" b="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sp>
            <p:nvSpPr>
              <p:cNvPr id="24" name="Rectangle 23">
                <a:extLst>
                  <a:ext uri="{FF2B5EF4-FFF2-40B4-BE49-F238E27FC236}">
                    <a16:creationId xmlns:a16="http://schemas.microsoft.com/office/drawing/2014/main" id="{1BE33D9E-1302-E328-3B07-CA6BEE0374FC}"/>
                  </a:ext>
                </a:extLst>
              </p:cNvPr>
              <p:cNvSpPr/>
              <p:nvPr/>
            </p:nvSpPr>
            <p:spPr>
              <a:xfrm>
                <a:off x="2398323" y="3774776"/>
                <a:ext cx="1723230" cy="1047829"/>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en-US" altLang="zh-CN" sz="1200" dirty="0">
                    <a:solidFill>
                      <a:schemeClr val="tx1"/>
                    </a:solidFill>
                  </a:rPr>
                  <a:t>What is object detection? What are its practical applications?</a:t>
                </a:r>
                <a:endParaRPr lang="zh-CN" altLang="en-US" sz="1200" dirty="0">
                  <a:solidFill>
                    <a:schemeClr val="tx1"/>
                  </a:solidFill>
                </a:endParaRPr>
              </a:p>
            </p:txBody>
          </p:sp>
        </p:grpSp>
        <p:grpSp>
          <p:nvGrpSpPr>
            <p:cNvPr id="5" name="Group 4">
              <a:extLst>
                <a:ext uri="{FF2B5EF4-FFF2-40B4-BE49-F238E27FC236}">
                  <a16:creationId xmlns:a16="http://schemas.microsoft.com/office/drawing/2014/main" id="{7C27E2FA-0720-9B1A-3451-DEB169A0EA6A}"/>
                </a:ext>
              </a:extLst>
            </p:cNvPr>
            <p:cNvGrpSpPr/>
            <p:nvPr/>
          </p:nvGrpSpPr>
          <p:grpSpPr>
            <a:xfrm>
              <a:off x="5040172" y="2736546"/>
              <a:ext cx="2111657" cy="2562424"/>
              <a:chOff x="5041241" y="2627341"/>
              <a:chExt cx="2111657" cy="2562424"/>
            </a:xfrm>
          </p:grpSpPr>
          <p:sp>
            <p:nvSpPr>
              <p:cNvPr id="16" name="Rectangle: Rounded Corners 15">
                <a:extLst>
                  <a:ext uri="{FF2B5EF4-FFF2-40B4-BE49-F238E27FC236}">
                    <a16:creationId xmlns:a16="http://schemas.microsoft.com/office/drawing/2014/main" id="{10D93ECA-9A2C-CF71-6593-6C58FB36011B}"/>
                  </a:ext>
                </a:extLst>
              </p:cNvPr>
              <p:cNvSpPr/>
              <p:nvPr/>
            </p:nvSpPr>
            <p:spPr>
              <a:xfrm>
                <a:off x="5196583" y="2807341"/>
                <a:ext cx="1956315" cy="2382424"/>
              </a:xfrm>
              <a:prstGeom prst="roundRect">
                <a:avLst>
                  <a:gd name="adj" fmla="val 9280"/>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17" name="Rectangle: Rounded Corners 16">
                <a:extLst>
                  <a:ext uri="{FF2B5EF4-FFF2-40B4-BE49-F238E27FC236}">
                    <a16:creationId xmlns:a16="http://schemas.microsoft.com/office/drawing/2014/main" id="{6CFBFA84-D395-6186-5BD4-7486B98367C8}"/>
                  </a:ext>
                </a:extLst>
              </p:cNvPr>
              <p:cNvSpPr/>
              <p:nvPr/>
            </p:nvSpPr>
            <p:spPr>
              <a:xfrm>
                <a:off x="5041241" y="2627341"/>
                <a:ext cx="360001" cy="360000"/>
              </a:xfrm>
              <a:prstGeom prst="roundRect">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18" name="TextBox 17">
                <a:extLst>
                  <a:ext uri="{FF2B5EF4-FFF2-40B4-BE49-F238E27FC236}">
                    <a16:creationId xmlns:a16="http://schemas.microsoft.com/office/drawing/2014/main" id="{462CF5A7-CAD2-8880-68BA-CB4178DBCB08}"/>
                  </a:ext>
                </a:extLst>
              </p:cNvPr>
              <p:cNvSpPr txBox="1"/>
              <p:nvPr/>
            </p:nvSpPr>
            <p:spPr>
              <a:xfrm>
                <a:off x="5313125" y="3452195"/>
                <a:ext cx="1723230" cy="400110"/>
              </a:xfrm>
              <a:prstGeom prst="rect">
                <a:avLst/>
              </a:prstGeom>
              <a:noFill/>
            </p:spPr>
            <p:txBody>
              <a:bodyPr wrap="none" rtlCol="0" anchor="b" anchorCtr="0">
                <a:normAutofit/>
              </a:bodyPr>
              <a:lstStyle/>
              <a:p>
                <a:pPr algn="ctr">
                  <a:lnSpc>
                    <a:spcPct val="100000"/>
                  </a:lnSpc>
                </a:pPr>
                <a:r>
                  <a:rPr lang="en-US" altLang="zh-CN" sz="1600" b="1" dirty="0">
                    <a:gradFill>
                      <a:gsLst>
                        <a:gs pos="0">
                          <a:schemeClr val="accent6">
                            <a:lumMod val="60000"/>
                            <a:lumOff val="40000"/>
                          </a:schemeClr>
                        </a:gs>
                        <a:gs pos="60000">
                          <a:schemeClr val="accent6"/>
                        </a:gs>
                      </a:gsLst>
                      <a:lin ang="2700000" scaled="0"/>
                    </a:gradFill>
                    <a:effectLst>
                      <a:outerShdw blurRad="76200" dist="50800" dir="5400000" algn="ctr" rotWithShape="0">
                        <a:schemeClr val="accent6">
                          <a:alpha val="20000"/>
                        </a:schemeClr>
                      </a:outerShdw>
                    </a:effectLst>
                  </a:rPr>
                  <a:t>Deep Learning</a:t>
                </a:r>
                <a:endParaRPr lang="zh-CN" altLang="en-US" sz="2000" b="1" dirty="0">
                  <a:gradFill>
                    <a:gsLst>
                      <a:gs pos="0">
                        <a:schemeClr val="accent6">
                          <a:lumMod val="60000"/>
                          <a:lumOff val="40000"/>
                        </a:schemeClr>
                      </a:gs>
                      <a:gs pos="60000">
                        <a:schemeClr val="accent6"/>
                      </a:gs>
                    </a:gsLst>
                    <a:lin ang="2700000" scaled="0"/>
                  </a:gradFill>
                  <a:effectLst>
                    <a:outerShdw blurRad="76200" dist="50800" dir="5400000" algn="ctr" rotWithShape="0">
                      <a:schemeClr val="accent6">
                        <a:alpha val="20000"/>
                      </a:schemeClr>
                    </a:outerShdw>
                  </a:effectLst>
                </a:endParaRPr>
              </a:p>
            </p:txBody>
          </p:sp>
          <p:sp>
            <p:nvSpPr>
              <p:cNvPr id="19" name="Rectangle 18">
                <a:extLst>
                  <a:ext uri="{FF2B5EF4-FFF2-40B4-BE49-F238E27FC236}">
                    <a16:creationId xmlns:a16="http://schemas.microsoft.com/office/drawing/2014/main" id="{2E639BCE-391E-FC45-EE7E-3F39D38B30F0}"/>
                  </a:ext>
                </a:extLst>
              </p:cNvPr>
              <p:cNvSpPr/>
              <p:nvPr/>
            </p:nvSpPr>
            <p:spPr>
              <a:xfrm>
                <a:off x="5313125" y="3774776"/>
                <a:ext cx="1723230" cy="126942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en-US" altLang="zh-CN" sz="1200" dirty="0">
                    <a:solidFill>
                      <a:schemeClr val="tx1"/>
                    </a:solidFill>
                  </a:rPr>
                  <a:t>The essence of deep learning technology plays a significant role in object detection tasks.</a:t>
                </a:r>
                <a:endParaRPr lang="zh-CN" altLang="en-US" sz="1200" dirty="0">
                  <a:solidFill>
                    <a:schemeClr val="tx1"/>
                  </a:solidFill>
                </a:endParaRPr>
              </a:p>
            </p:txBody>
          </p:sp>
        </p:grpSp>
        <p:grpSp>
          <p:nvGrpSpPr>
            <p:cNvPr id="6" name="Group 5">
              <a:extLst>
                <a:ext uri="{FF2B5EF4-FFF2-40B4-BE49-F238E27FC236}">
                  <a16:creationId xmlns:a16="http://schemas.microsoft.com/office/drawing/2014/main" id="{4ED71F03-A00D-11D5-94D4-EB3837ACB4E1}"/>
                </a:ext>
              </a:extLst>
            </p:cNvPr>
            <p:cNvGrpSpPr/>
            <p:nvPr/>
          </p:nvGrpSpPr>
          <p:grpSpPr>
            <a:xfrm>
              <a:off x="7954974" y="2736546"/>
              <a:ext cx="2111657" cy="2562424"/>
              <a:chOff x="7956043" y="2627341"/>
              <a:chExt cx="2111657" cy="2562424"/>
            </a:xfrm>
          </p:grpSpPr>
          <p:sp>
            <p:nvSpPr>
              <p:cNvPr id="11" name="Rectangle: Rounded Corners 10">
                <a:extLst>
                  <a:ext uri="{FF2B5EF4-FFF2-40B4-BE49-F238E27FC236}">
                    <a16:creationId xmlns:a16="http://schemas.microsoft.com/office/drawing/2014/main" id="{62531A8C-3929-0066-15B2-62EEC268F3C8}"/>
                  </a:ext>
                </a:extLst>
              </p:cNvPr>
              <p:cNvSpPr/>
              <p:nvPr/>
            </p:nvSpPr>
            <p:spPr>
              <a:xfrm>
                <a:off x="8111385" y="2807341"/>
                <a:ext cx="1956315" cy="2382424"/>
              </a:xfrm>
              <a:prstGeom prst="roundRect">
                <a:avLst>
                  <a:gd name="adj" fmla="val 9280"/>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12" name="Rectangle: Rounded Corners 11">
                <a:extLst>
                  <a:ext uri="{FF2B5EF4-FFF2-40B4-BE49-F238E27FC236}">
                    <a16:creationId xmlns:a16="http://schemas.microsoft.com/office/drawing/2014/main" id="{565B1090-6963-8712-83C7-B37B444FA30A}"/>
                  </a:ext>
                </a:extLst>
              </p:cNvPr>
              <p:cNvSpPr/>
              <p:nvPr/>
            </p:nvSpPr>
            <p:spPr>
              <a:xfrm>
                <a:off x="7956043" y="2627341"/>
                <a:ext cx="360001" cy="360000"/>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13" name="TextBox 12">
                <a:extLst>
                  <a:ext uri="{FF2B5EF4-FFF2-40B4-BE49-F238E27FC236}">
                    <a16:creationId xmlns:a16="http://schemas.microsoft.com/office/drawing/2014/main" id="{F8FA8735-51E4-B73A-E0DC-40DD98A5C453}"/>
                  </a:ext>
                </a:extLst>
              </p:cNvPr>
              <p:cNvSpPr txBox="1"/>
              <p:nvPr/>
            </p:nvSpPr>
            <p:spPr>
              <a:xfrm>
                <a:off x="8227927" y="3452195"/>
                <a:ext cx="1723230" cy="400110"/>
              </a:xfrm>
              <a:prstGeom prst="rect">
                <a:avLst/>
              </a:prstGeom>
              <a:noFill/>
            </p:spPr>
            <p:txBody>
              <a:bodyPr wrap="none" rtlCol="0" anchor="b" anchorCtr="0">
                <a:normAutofit/>
              </a:bodyPr>
              <a:lstStyle/>
              <a:p>
                <a:pPr algn="ctr">
                  <a:lnSpc>
                    <a:spcPct val="100000"/>
                  </a:lnSpc>
                </a:pPr>
                <a:r>
                  <a:rPr lang="en-US" altLang="zh-CN" sz="1600" b="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rPr>
                  <a:t>UAV</a:t>
                </a:r>
                <a:endParaRPr lang="zh-CN" altLang="en-US" sz="2000" b="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endParaRPr>
              </a:p>
            </p:txBody>
          </p:sp>
          <p:sp>
            <p:nvSpPr>
              <p:cNvPr id="14" name="Rectangle 13">
                <a:extLst>
                  <a:ext uri="{FF2B5EF4-FFF2-40B4-BE49-F238E27FC236}">
                    <a16:creationId xmlns:a16="http://schemas.microsoft.com/office/drawing/2014/main" id="{662A70B3-EA20-B37C-196C-9D1E04F7FD1B}"/>
                  </a:ext>
                </a:extLst>
              </p:cNvPr>
              <p:cNvSpPr/>
              <p:nvPr/>
            </p:nvSpPr>
            <p:spPr>
              <a:xfrm>
                <a:off x="8227927" y="3774776"/>
                <a:ext cx="1723230" cy="126942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en-US" altLang="zh-CN" sz="1200" dirty="0">
                    <a:solidFill>
                      <a:schemeClr val="tx1"/>
                    </a:solidFill>
                  </a:rPr>
                  <a:t>A Brief Introduction to UAVs, Their Importance, and Their Impact on Object Detection</a:t>
                </a:r>
                <a:endParaRPr lang="zh-CN" altLang="en-US" sz="1200" dirty="0">
                  <a:solidFill>
                    <a:schemeClr val="tx1"/>
                  </a:solidFill>
                </a:endParaRPr>
              </a:p>
            </p:txBody>
          </p:sp>
        </p:grpSp>
        <p:grpSp>
          <p:nvGrpSpPr>
            <p:cNvPr id="7" name="Group 6">
              <a:extLst>
                <a:ext uri="{FF2B5EF4-FFF2-40B4-BE49-F238E27FC236}">
                  <a16:creationId xmlns:a16="http://schemas.microsoft.com/office/drawing/2014/main" id="{E6A5A856-1556-6061-0E47-5050FD2FBD12}"/>
                </a:ext>
              </a:extLst>
            </p:cNvPr>
            <p:cNvGrpSpPr/>
            <p:nvPr/>
          </p:nvGrpSpPr>
          <p:grpSpPr>
            <a:xfrm>
              <a:off x="-1" y="875413"/>
              <a:ext cx="5744206" cy="782356"/>
              <a:chOff x="-1" y="875413"/>
              <a:chExt cx="5744206" cy="782356"/>
            </a:xfrm>
          </p:grpSpPr>
          <p:sp>
            <p:nvSpPr>
              <p:cNvPr id="8" name="Rectangle: Top Corners Rounded 7">
                <a:extLst>
                  <a:ext uri="{FF2B5EF4-FFF2-40B4-BE49-F238E27FC236}">
                    <a16:creationId xmlns:a16="http://schemas.microsoft.com/office/drawing/2014/main" id="{3E1783FE-E159-CA83-32AC-471359361B97}"/>
                  </a:ext>
                </a:extLst>
              </p:cNvPr>
              <p:cNvSpPr/>
              <p:nvPr/>
            </p:nvSpPr>
            <p:spPr>
              <a:xfrm rot="5400000">
                <a:off x="837505" y="580747"/>
                <a:ext cx="239516" cy="1914528"/>
              </a:xfrm>
              <a:prstGeom prst="round2SameRect">
                <a:avLst>
                  <a:gd name="adj1" fmla="val 30271"/>
                  <a:gd name="adj2" fmla="val 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Rounded Corners 8">
                <a:extLst>
                  <a:ext uri="{FF2B5EF4-FFF2-40B4-BE49-F238E27FC236}">
                    <a16:creationId xmlns:a16="http://schemas.microsoft.com/office/drawing/2014/main" id="{6FF2E404-EF90-8415-EB96-461B59C8F4D9}"/>
                  </a:ext>
                </a:extLst>
              </p:cNvPr>
              <p:cNvSpPr/>
              <p:nvPr/>
            </p:nvSpPr>
            <p:spPr>
              <a:xfrm>
                <a:off x="5039031" y="1391902"/>
                <a:ext cx="661682" cy="163133"/>
              </a:xfrm>
              <a:prstGeom prst="roundRect">
                <a:avLst>
                  <a:gd name="adj" fmla="val 5000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C389B52B-BA7B-5137-F7E3-23E6270740A3}"/>
                  </a:ext>
                </a:extLst>
              </p:cNvPr>
              <p:cNvSpPr/>
              <p:nvPr/>
            </p:nvSpPr>
            <p:spPr>
              <a:xfrm>
                <a:off x="655392" y="875413"/>
                <a:ext cx="5088813" cy="744229"/>
              </a:xfrm>
              <a:prstGeom prst="rect">
                <a:avLst/>
              </a:prstGeom>
            </p:spPr>
            <p:txBody>
              <a:bodyPr wrap="square" anchor="b" anchorCtr="0">
                <a:noAutofit/>
              </a:bodyPr>
              <a:lstStyle/>
              <a:p>
                <a:pPr>
                  <a:lnSpc>
                    <a:spcPct val="100000"/>
                  </a:lnSpc>
                  <a:buSzPct val="25000"/>
                </a:pPr>
                <a:endParaRPr lang="en-US" altLang="zh-CN" sz="3600" b="1" dirty="0"/>
              </a:p>
            </p:txBody>
          </p:sp>
        </p:grpSp>
      </p:grpSp>
      <p:sp>
        <p:nvSpPr>
          <p:cNvPr id="26" name="Title 25"/>
          <p:cNvSpPr>
            <a:spLocks noGrp="1"/>
          </p:cNvSpPr>
          <p:nvPr>
            <p:ph type="title"/>
          </p:nvPr>
        </p:nvSpPr>
        <p:spPr/>
        <p:txBody>
          <a:bodyPr wrap="square">
            <a:normAutofit/>
          </a:bodyPr>
          <a:lstStyle/>
          <a:p>
            <a:pPr lvl="0"/>
            <a:r>
              <a:rPr lang="en-US" altLang="zh-CN" dirty="0"/>
              <a:t>Introduction</a:t>
            </a:r>
            <a:endParaRPr lang="en-US" dirty="0"/>
          </a:p>
        </p:txBody>
      </p:sp>
    </p:spTree>
    <p:custDataLst>
      <p:tags r:id="rId1"/>
    </p:custDataLst>
    <p:extLst>
      <p:ext uri="{BB962C8B-B14F-4D97-AF65-F5344CB8AC3E}">
        <p14:creationId xmlns:p14="http://schemas.microsoft.com/office/powerpoint/2010/main" val="3382058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83AB9178-7D27-1E0E-04B5-0A8CEBA55DD4}"/>
              </a:ext>
            </a:extLst>
          </p:cNvPr>
          <p:cNvGrpSpPr/>
          <p:nvPr/>
        </p:nvGrpSpPr>
        <p:grpSpPr>
          <a:xfrm>
            <a:off x="675952" y="1115444"/>
            <a:ext cx="10840096" cy="5018656"/>
            <a:chOff x="675952" y="1115444"/>
            <a:chExt cx="10840096" cy="5018656"/>
          </a:xfrm>
        </p:grpSpPr>
        <p:sp>
          <p:nvSpPr>
            <p:cNvPr id="2" name="Rectangle 1">
              <a:extLst>
                <a:ext uri="{FF2B5EF4-FFF2-40B4-BE49-F238E27FC236}">
                  <a16:creationId xmlns:a16="http://schemas.microsoft.com/office/drawing/2014/main" id="{9ACC869B-6075-A0BF-8870-CC5DA5F03D0C}"/>
                </a:ext>
              </a:extLst>
            </p:cNvPr>
            <p:cNvSpPr/>
            <p:nvPr/>
          </p:nvSpPr>
          <p:spPr>
            <a:xfrm>
              <a:off x="2925027" y="1115444"/>
              <a:ext cx="6341947" cy="1126067"/>
            </a:xfrm>
            <a:prstGeom prst="rect">
              <a:avLst/>
            </a:prstGeom>
          </p:spPr>
          <p:txBody>
            <a:bodyPr wrap="square" anchor="b" anchorCtr="0">
              <a:noAutofit/>
            </a:bodyPr>
            <a:lstStyle/>
            <a:p>
              <a:pPr algn="ctr">
                <a:lnSpc>
                  <a:spcPct val="100000"/>
                </a:lnSpc>
                <a:buSzPct val="25000"/>
              </a:pPr>
              <a:r>
                <a:rPr lang="zh-CN" altLang="en-US" sz="2400" b="1" dirty="0">
                  <a:solidFill>
                    <a:schemeClr val="tx1"/>
                  </a:solidFill>
                </a:rPr>
                <a:t>应用广泛，积极影响</a:t>
              </a:r>
            </a:p>
          </p:txBody>
        </p:sp>
        <p:grpSp>
          <p:nvGrpSpPr>
            <p:cNvPr id="3" name="Group 2">
              <a:extLst>
                <a:ext uri="{FF2B5EF4-FFF2-40B4-BE49-F238E27FC236}">
                  <a16:creationId xmlns:a16="http://schemas.microsoft.com/office/drawing/2014/main" id="{14EA243F-67EB-DB0A-5DEB-EFCAC89BFAE9}"/>
                </a:ext>
              </a:extLst>
            </p:cNvPr>
            <p:cNvGrpSpPr/>
            <p:nvPr/>
          </p:nvGrpSpPr>
          <p:grpSpPr>
            <a:xfrm>
              <a:off x="675952" y="3134854"/>
              <a:ext cx="3157220" cy="2963272"/>
              <a:chOff x="660400" y="2534558"/>
              <a:chExt cx="3157220" cy="2963272"/>
            </a:xfrm>
          </p:grpSpPr>
          <p:grpSp>
            <p:nvGrpSpPr>
              <p:cNvPr id="4" name="Group 3">
                <a:extLst>
                  <a:ext uri="{FF2B5EF4-FFF2-40B4-BE49-F238E27FC236}">
                    <a16:creationId xmlns:a16="http://schemas.microsoft.com/office/drawing/2014/main" id="{6F003252-0FD5-4537-9340-27E0AC4908A7}"/>
                  </a:ext>
                </a:extLst>
              </p:cNvPr>
              <p:cNvGrpSpPr/>
              <p:nvPr/>
            </p:nvGrpSpPr>
            <p:grpSpPr>
              <a:xfrm>
                <a:off x="660400" y="2534558"/>
                <a:ext cx="3157220" cy="2963272"/>
                <a:chOff x="660400" y="2534558"/>
                <a:chExt cx="1905985" cy="2963272"/>
              </a:xfrm>
            </p:grpSpPr>
            <p:sp>
              <p:nvSpPr>
                <p:cNvPr id="6" name="Rectangle: Diagonal Corners Snipped 5">
                  <a:extLst>
                    <a:ext uri="{FF2B5EF4-FFF2-40B4-BE49-F238E27FC236}">
                      <a16:creationId xmlns:a16="http://schemas.microsoft.com/office/drawing/2014/main" id="{4CA0EE39-5CBF-496C-DB31-430105A1B406}"/>
                    </a:ext>
                  </a:extLst>
                </p:cNvPr>
                <p:cNvSpPr/>
                <p:nvPr/>
              </p:nvSpPr>
              <p:spPr>
                <a:xfrm>
                  <a:off x="660400" y="2534558"/>
                  <a:ext cx="1905985" cy="2963272"/>
                </a:xfrm>
                <a:prstGeom prst="snip2DiagRect">
                  <a:avLst/>
                </a:prstGeom>
                <a:solidFill>
                  <a:schemeClr val="accent1">
                    <a:alpha val="15000"/>
                  </a:schemeClr>
                </a:solidFill>
                <a:ln w="12700" cap="flat">
                  <a:solidFill>
                    <a:schemeClr val="accent1"/>
                  </a:solidFill>
                  <a:prstDash val="solid"/>
                  <a:miter/>
                </a:ln>
                <a:effectLst/>
              </p:spPr>
              <p:txBody>
                <a:bodyPr rtlCol="0" anchor="ctr"/>
                <a:lstStyle/>
                <a:p>
                  <a:endParaRPr lang="zh-CN" altLang="en-US" sz="1200" dirty="0"/>
                </a:p>
              </p:txBody>
            </p:sp>
            <p:sp>
              <p:nvSpPr>
                <p:cNvPr id="7" name="Rectangle 6">
                  <a:extLst>
                    <a:ext uri="{FF2B5EF4-FFF2-40B4-BE49-F238E27FC236}">
                      <a16:creationId xmlns:a16="http://schemas.microsoft.com/office/drawing/2014/main" id="{AE8BD196-06C9-E437-C808-C0F7E5837415}"/>
                    </a:ext>
                  </a:extLst>
                </p:cNvPr>
                <p:cNvSpPr/>
                <p:nvPr/>
              </p:nvSpPr>
              <p:spPr>
                <a:xfrm>
                  <a:off x="792733" y="2783390"/>
                  <a:ext cx="1493091"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在医学领域的应用</a:t>
                  </a:r>
                </a:p>
              </p:txBody>
            </p:sp>
            <p:sp>
              <p:nvSpPr>
                <p:cNvPr id="8" name="Rectangle 7">
                  <a:extLst>
                    <a:ext uri="{FF2B5EF4-FFF2-40B4-BE49-F238E27FC236}">
                      <a16:creationId xmlns:a16="http://schemas.microsoft.com/office/drawing/2014/main" id="{C40AF866-CF09-1EB4-19B4-380A53BE7922}"/>
                    </a:ext>
                  </a:extLst>
                </p:cNvPr>
                <p:cNvSpPr/>
                <p:nvPr/>
              </p:nvSpPr>
              <p:spPr>
                <a:xfrm>
                  <a:off x="792734" y="3309277"/>
                  <a:ext cx="1616442"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为新药研发提供新思路和方法</a:t>
                  </a:r>
                </a:p>
              </p:txBody>
            </p:sp>
          </p:grpSp>
          <p:sp>
            <p:nvSpPr>
              <p:cNvPr id="5" name="Freeform: Shape 4">
                <a:extLst>
                  <a:ext uri="{FF2B5EF4-FFF2-40B4-BE49-F238E27FC236}">
                    <a16:creationId xmlns:a16="http://schemas.microsoft.com/office/drawing/2014/main" id="{EE69A5F7-F48B-D066-5FB9-D6E0E05C0533}"/>
                  </a:ext>
                </a:extLst>
              </p:cNvPr>
              <p:cNvSpPr/>
              <p:nvPr/>
            </p:nvSpPr>
            <p:spPr>
              <a:xfrm>
                <a:off x="879607" y="4697627"/>
                <a:ext cx="282241" cy="343598"/>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kumimoji="1" lang="zh-CN" altLang="en-US" b="1">
                  <a:solidFill>
                    <a:srgbClr val="FFFFFF"/>
                  </a:solidFill>
                </a:endParaRPr>
              </a:p>
            </p:txBody>
          </p:sp>
        </p:grpSp>
        <p:grpSp>
          <p:nvGrpSpPr>
            <p:cNvPr id="9" name="Group 8">
              <a:extLst>
                <a:ext uri="{FF2B5EF4-FFF2-40B4-BE49-F238E27FC236}">
                  <a16:creationId xmlns:a16="http://schemas.microsoft.com/office/drawing/2014/main" id="{90966F84-F616-9D59-0EBB-4996AAD0A690}"/>
                </a:ext>
              </a:extLst>
            </p:cNvPr>
            <p:cNvGrpSpPr/>
            <p:nvPr/>
          </p:nvGrpSpPr>
          <p:grpSpPr>
            <a:xfrm>
              <a:off x="4517390" y="3170828"/>
              <a:ext cx="3157220" cy="2963272"/>
              <a:chOff x="4892500" y="3170828"/>
              <a:chExt cx="3157220" cy="2963272"/>
            </a:xfrm>
          </p:grpSpPr>
          <p:grpSp>
            <p:nvGrpSpPr>
              <p:cNvPr id="10" name="Group 9">
                <a:extLst>
                  <a:ext uri="{FF2B5EF4-FFF2-40B4-BE49-F238E27FC236}">
                    <a16:creationId xmlns:a16="http://schemas.microsoft.com/office/drawing/2014/main" id="{0093C9C3-4F00-BECF-B9D1-4EC0A11B4B4C}"/>
                  </a:ext>
                </a:extLst>
              </p:cNvPr>
              <p:cNvGrpSpPr/>
              <p:nvPr/>
            </p:nvGrpSpPr>
            <p:grpSpPr>
              <a:xfrm>
                <a:off x="4892500" y="3170828"/>
                <a:ext cx="3157220" cy="2963272"/>
                <a:chOff x="3541784" y="2534558"/>
                <a:chExt cx="1905985" cy="2963272"/>
              </a:xfrm>
            </p:grpSpPr>
            <p:sp>
              <p:nvSpPr>
                <p:cNvPr id="12" name="Rectangle: Diagonal Corners Snipped 11">
                  <a:extLst>
                    <a:ext uri="{FF2B5EF4-FFF2-40B4-BE49-F238E27FC236}">
                      <a16:creationId xmlns:a16="http://schemas.microsoft.com/office/drawing/2014/main" id="{2A0BCBCB-BDA6-3508-5376-9B9B4A90CD26}"/>
                    </a:ext>
                  </a:extLst>
                </p:cNvPr>
                <p:cNvSpPr/>
                <p:nvPr/>
              </p:nvSpPr>
              <p:spPr>
                <a:xfrm>
                  <a:off x="3541784" y="2534558"/>
                  <a:ext cx="1905985" cy="2963272"/>
                </a:xfrm>
                <a:prstGeom prst="snip2DiagRect">
                  <a:avLst/>
                </a:prstGeom>
                <a:solidFill>
                  <a:schemeClr val="accent2">
                    <a:alpha val="15000"/>
                  </a:schemeClr>
                </a:solidFill>
                <a:ln w="12700" cap="flat">
                  <a:solidFill>
                    <a:schemeClr val="accent2"/>
                  </a:solidFill>
                  <a:prstDash val="solid"/>
                  <a:miter/>
                </a:ln>
                <a:effectLst/>
              </p:spPr>
              <p:txBody>
                <a:bodyPr rtlCol="0" anchor="ctr"/>
                <a:lstStyle/>
                <a:p>
                  <a:endParaRPr lang="zh-CN" altLang="en-US" sz="1200" dirty="0"/>
                </a:p>
              </p:txBody>
            </p:sp>
            <p:sp>
              <p:nvSpPr>
                <p:cNvPr id="13" name="Rectangle 12">
                  <a:extLst>
                    <a:ext uri="{FF2B5EF4-FFF2-40B4-BE49-F238E27FC236}">
                      <a16:creationId xmlns:a16="http://schemas.microsoft.com/office/drawing/2014/main" id="{172DEE4E-1ACD-CD58-3336-73DD9043F384}"/>
                    </a:ext>
                  </a:extLst>
                </p:cNvPr>
                <p:cNvSpPr/>
                <p:nvPr/>
              </p:nvSpPr>
              <p:spPr>
                <a:xfrm>
                  <a:off x="3674117" y="2783390"/>
                  <a:ext cx="1493091"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在教育领域的应用</a:t>
                  </a:r>
                </a:p>
              </p:txBody>
            </p:sp>
            <p:sp>
              <p:nvSpPr>
                <p:cNvPr id="14" name="Rectangle 13">
                  <a:extLst>
                    <a:ext uri="{FF2B5EF4-FFF2-40B4-BE49-F238E27FC236}">
                      <a16:creationId xmlns:a16="http://schemas.microsoft.com/office/drawing/2014/main" id="{E0A1BE05-843E-0923-DA94-68D2B9CBD1A1}"/>
                    </a:ext>
                  </a:extLst>
                </p:cNvPr>
                <p:cNvSpPr/>
                <p:nvPr/>
              </p:nvSpPr>
              <p:spPr>
                <a:xfrm>
                  <a:off x="3674118" y="3309277"/>
                  <a:ext cx="1616442"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研究成果为教学方法改进提供新思路</a:t>
                  </a:r>
                </a:p>
              </p:txBody>
            </p:sp>
          </p:grpSp>
          <p:sp>
            <p:nvSpPr>
              <p:cNvPr id="11" name="Freeform: Shape 10">
                <a:extLst>
                  <a:ext uri="{FF2B5EF4-FFF2-40B4-BE49-F238E27FC236}">
                    <a16:creationId xmlns:a16="http://schemas.microsoft.com/office/drawing/2014/main" id="{DCDDAAE1-211C-9474-3D0B-8A95E59BA5DC}"/>
                  </a:ext>
                </a:extLst>
              </p:cNvPr>
              <p:cNvSpPr/>
              <p:nvPr/>
            </p:nvSpPr>
            <p:spPr>
              <a:xfrm>
                <a:off x="5156566" y="5297537"/>
                <a:ext cx="325221" cy="343984"/>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kumimoji="1" lang="zh-CN" altLang="en-US" b="1">
                  <a:solidFill>
                    <a:srgbClr val="FFFFFF"/>
                  </a:solidFill>
                </a:endParaRPr>
              </a:p>
            </p:txBody>
          </p:sp>
        </p:grpSp>
        <p:grpSp>
          <p:nvGrpSpPr>
            <p:cNvPr id="15" name="Group 14">
              <a:extLst>
                <a:ext uri="{FF2B5EF4-FFF2-40B4-BE49-F238E27FC236}">
                  <a16:creationId xmlns:a16="http://schemas.microsoft.com/office/drawing/2014/main" id="{1F42F649-4C89-BF07-291A-AF868E114F6A}"/>
                </a:ext>
              </a:extLst>
            </p:cNvPr>
            <p:cNvGrpSpPr/>
            <p:nvPr/>
          </p:nvGrpSpPr>
          <p:grpSpPr>
            <a:xfrm>
              <a:off x="8358827" y="3170828"/>
              <a:ext cx="3157221" cy="2927298"/>
              <a:chOff x="8232699" y="3170828"/>
              <a:chExt cx="3157221" cy="2927298"/>
            </a:xfrm>
          </p:grpSpPr>
          <p:grpSp>
            <p:nvGrpSpPr>
              <p:cNvPr id="16" name="Group 15">
                <a:extLst>
                  <a:ext uri="{FF2B5EF4-FFF2-40B4-BE49-F238E27FC236}">
                    <a16:creationId xmlns:a16="http://schemas.microsoft.com/office/drawing/2014/main" id="{ADE5C8D8-4CC3-F6A9-85D2-0E89D15FE0CD}"/>
                  </a:ext>
                </a:extLst>
              </p:cNvPr>
              <p:cNvGrpSpPr/>
              <p:nvPr/>
            </p:nvGrpSpPr>
            <p:grpSpPr>
              <a:xfrm>
                <a:off x="8232699" y="3170828"/>
                <a:ext cx="3157221" cy="2927298"/>
                <a:chOff x="5783089" y="2534558"/>
                <a:chExt cx="2264627" cy="3599542"/>
              </a:xfrm>
            </p:grpSpPr>
            <p:sp>
              <p:nvSpPr>
                <p:cNvPr id="18" name="Rectangle: Diagonal Corners Snipped 17">
                  <a:extLst>
                    <a:ext uri="{FF2B5EF4-FFF2-40B4-BE49-F238E27FC236}">
                      <a16:creationId xmlns:a16="http://schemas.microsoft.com/office/drawing/2014/main" id="{DC851B74-FC3F-A652-2CE8-937F10A2BB0B}"/>
                    </a:ext>
                  </a:extLst>
                </p:cNvPr>
                <p:cNvSpPr/>
                <p:nvPr/>
              </p:nvSpPr>
              <p:spPr>
                <a:xfrm>
                  <a:off x="5783089" y="2534558"/>
                  <a:ext cx="2264627" cy="3599542"/>
                </a:xfrm>
                <a:prstGeom prst="snip2DiagRect">
                  <a:avLst/>
                </a:prstGeom>
                <a:solidFill>
                  <a:schemeClr val="accent3">
                    <a:alpha val="15000"/>
                  </a:schemeClr>
                </a:solidFill>
                <a:ln w="12700" cap="flat">
                  <a:solidFill>
                    <a:schemeClr val="accent3"/>
                  </a:solidFill>
                  <a:prstDash val="solid"/>
                  <a:miter/>
                </a:ln>
                <a:effectLst/>
              </p:spPr>
              <p:txBody>
                <a:bodyPr rtlCol="0" anchor="ctr"/>
                <a:lstStyle/>
                <a:p>
                  <a:endParaRPr lang="zh-CN" altLang="en-US" sz="1200"/>
                </a:p>
              </p:txBody>
            </p:sp>
            <p:sp>
              <p:nvSpPr>
                <p:cNvPr id="19" name="Rectangle 18">
                  <a:extLst>
                    <a:ext uri="{FF2B5EF4-FFF2-40B4-BE49-F238E27FC236}">
                      <a16:creationId xmlns:a16="http://schemas.microsoft.com/office/drawing/2014/main" id="{CE64FC87-A1A6-C818-7B1B-0FED6198D35E}"/>
                    </a:ext>
                  </a:extLst>
                </p:cNvPr>
                <p:cNvSpPr/>
                <p:nvPr/>
              </p:nvSpPr>
              <p:spPr>
                <a:xfrm>
                  <a:off x="5915421" y="2783390"/>
                  <a:ext cx="1774040"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在环保领域的应用</a:t>
                  </a:r>
                </a:p>
              </p:txBody>
            </p:sp>
            <p:sp>
              <p:nvSpPr>
                <p:cNvPr id="20" name="Rectangle 19">
                  <a:extLst>
                    <a:ext uri="{FF2B5EF4-FFF2-40B4-BE49-F238E27FC236}">
                      <a16:creationId xmlns:a16="http://schemas.microsoft.com/office/drawing/2014/main" id="{11D809CC-5686-9D55-12EA-DD1FE199E894}"/>
                    </a:ext>
                  </a:extLst>
                </p:cNvPr>
                <p:cNvSpPr/>
                <p:nvPr/>
              </p:nvSpPr>
              <p:spPr>
                <a:xfrm>
                  <a:off x="5915422" y="3309277"/>
                  <a:ext cx="1920602" cy="517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研究成果为环保技术改进提供新思路</a:t>
                  </a:r>
                </a:p>
              </p:txBody>
            </p:sp>
          </p:grpSp>
          <p:sp>
            <p:nvSpPr>
              <p:cNvPr id="17" name="Freeform: Shape 16">
                <a:extLst>
                  <a:ext uri="{FF2B5EF4-FFF2-40B4-BE49-F238E27FC236}">
                    <a16:creationId xmlns:a16="http://schemas.microsoft.com/office/drawing/2014/main" id="{6720125D-E248-6BFE-915C-60BDFE7D4C86}"/>
                  </a:ext>
                </a:extLst>
              </p:cNvPr>
              <p:cNvSpPr/>
              <p:nvPr/>
            </p:nvSpPr>
            <p:spPr>
              <a:xfrm>
                <a:off x="8569967" y="5378842"/>
                <a:ext cx="350239" cy="262679"/>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kumimoji="1" lang="zh-CN" altLang="en-US" b="1">
                  <a:solidFill>
                    <a:srgbClr val="FFFFFF"/>
                  </a:solidFill>
                </a:endParaRPr>
              </a:p>
            </p:txBody>
          </p:sp>
        </p:grpSp>
      </p:grpSp>
      <p:sp>
        <p:nvSpPr>
          <p:cNvPr id="24" name="Title 23"/>
          <p:cNvSpPr>
            <a:spLocks noGrp="1"/>
          </p:cNvSpPr>
          <p:nvPr>
            <p:ph type="title"/>
          </p:nvPr>
        </p:nvSpPr>
        <p:spPr/>
        <p:txBody>
          <a:bodyPr wrap="square">
            <a:normAutofit/>
          </a:bodyPr>
          <a:lstStyle/>
          <a:p>
            <a:pPr lvl="0"/>
            <a:r>
              <a:rPr lang="en-US"/>
              <a:t>实践意义和应用</a:t>
            </a:r>
          </a:p>
        </p:txBody>
      </p:sp>
    </p:spTree>
    <p:custDataLst>
      <p:tags r:id="rId1"/>
    </p:custDataLst>
    <p:extLst>
      <p:ext uri="{BB962C8B-B14F-4D97-AF65-F5344CB8AC3E}">
        <p14:creationId xmlns:p14="http://schemas.microsoft.com/office/powerpoint/2010/main" val="2348930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dirty="0"/>
              <a:t>07.</a:t>
            </a:r>
            <a:r>
              <a:rPr lang="zh-CN" altLang="en-US" dirty="0"/>
              <a:t>总结</a:t>
            </a:r>
            <a:endParaRPr lang="en-US" dirty="0"/>
          </a:p>
        </p:txBody>
      </p:sp>
      <p:sp>
        <p:nvSpPr>
          <p:cNvPr id="25" name="Text Placeholder 24"/>
          <p:cNvSpPr>
            <a:spLocks noGrp="1"/>
          </p:cNvSpPr>
          <p:nvPr>
            <p:ph type="body" sz="quarter" idx="1"/>
          </p:nvPr>
        </p:nvSpPr>
        <p:spPr/>
        <p:txBody>
          <a:bodyPr wrap="square">
            <a:normAutofit/>
          </a:bodyPr>
          <a:lstStyle/>
          <a:p>
            <a:pPr lvl="0"/>
            <a:endParaRPr lang="zh-CN" altLang="en-US" dirty="0"/>
          </a:p>
        </p:txBody>
      </p:sp>
    </p:spTree>
    <p:custDataLst>
      <p:tags r:id="rId1"/>
    </p:custDataLst>
    <p:extLst>
      <p:ext uri="{BB962C8B-B14F-4D97-AF65-F5344CB8AC3E}">
        <p14:creationId xmlns:p14="http://schemas.microsoft.com/office/powerpoint/2010/main" val="31839482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74F4CCA-FB43-0E26-0B1D-527851AF917D}"/>
              </a:ext>
            </a:extLst>
          </p:cNvPr>
          <p:cNvGrpSpPr/>
          <p:nvPr/>
        </p:nvGrpSpPr>
        <p:grpSpPr>
          <a:xfrm>
            <a:off x="660400" y="1833789"/>
            <a:ext cx="10845800" cy="3609068"/>
            <a:chOff x="660400" y="1833789"/>
            <a:chExt cx="10845800" cy="3609068"/>
          </a:xfrm>
        </p:grpSpPr>
        <p:sp>
          <p:nvSpPr>
            <p:cNvPr id="3" name="TextBox 2">
              <a:extLst>
                <a:ext uri="{FF2B5EF4-FFF2-40B4-BE49-F238E27FC236}">
                  <a16:creationId xmlns:a16="http://schemas.microsoft.com/office/drawing/2014/main" id="{3F4B000E-DAB8-7786-0920-33EC9F5FE92B}"/>
                </a:ext>
              </a:extLst>
            </p:cNvPr>
            <p:cNvSpPr txBox="1"/>
            <p:nvPr/>
          </p:nvSpPr>
          <p:spPr>
            <a:xfrm>
              <a:off x="660400" y="2295585"/>
              <a:ext cx="2749550" cy="830997"/>
            </a:xfrm>
            <a:prstGeom prst="rect">
              <a:avLst/>
            </a:prstGeom>
            <a:noFill/>
            <a:ln>
              <a:noFill/>
            </a:ln>
          </p:spPr>
          <p:txBody>
            <a:bodyPr wrap="square" lIns="91440" tIns="45720" rIns="91440" bIns="45720" anchor="ctr" anchorCtr="0">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相关领域研究的新思路</a:t>
              </a:r>
            </a:p>
          </p:txBody>
        </p:sp>
        <p:sp>
          <p:nvSpPr>
            <p:cNvPr id="4" name="Rectangle 3">
              <a:extLst>
                <a:ext uri="{FF2B5EF4-FFF2-40B4-BE49-F238E27FC236}">
                  <a16:creationId xmlns:a16="http://schemas.microsoft.com/office/drawing/2014/main" id="{BAABD294-B652-A2AA-6C8C-28D16DABEB5B}"/>
                </a:ext>
              </a:extLst>
            </p:cNvPr>
            <p:cNvSpPr/>
            <p:nvPr/>
          </p:nvSpPr>
          <p:spPr>
            <a:xfrm>
              <a:off x="660400" y="4377829"/>
              <a:ext cx="3302000" cy="64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r>
                <a:rPr lang="zh-CN" altLang="en-US" sz="1200" dirty="0" err="1">
                  <a:solidFill>
                    <a:schemeClr val="tx1">
                      <a:alpha val="60000"/>
                    </a:schemeClr>
                  </a:solidFill>
                  <a:effectLst/>
                </a:rPr>
                <a:t>介绍了为相关领域研究提供的新思路的重要性和应用价值。</a:t>
              </a:r>
            </a:p>
          </p:txBody>
        </p:sp>
        <p:sp>
          <p:nvSpPr>
            <p:cNvPr id="5" name="Rectangle: Diagonal Corners Snipped 4">
              <a:extLst>
                <a:ext uri="{FF2B5EF4-FFF2-40B4-BE49-F238E27FC236}">
                  <a16:creationId xmlns:a16="http://schemas.microsoft.com/office/drawing/2014/main" id="{A0F10A7B-0947-71B0-67A9-1878C99AD043}"/>
                </a:ext>
              </a:extLst>
            </p:cNvPr>
            <p:cNvSpPr/>
            <p:nvPr/>
          </p:nvSpPr>
          <p:spPr>
            <a:xfrm>
              <a:off x="4597576" y="1833789"/>
              <a:ext cx="2171524" cy="3609068"/>
            </a:xfrm>
            <a:prstGeom prst="snip2DiagRect">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p>
              <a:pPr algn="ctr"/>
              <a:endParaRPr kumimoji="1" lang="zh-CN" altLang="en-US" b="1">
                <a:solidFill>
                  <a:srgbClr val="FFFFFF"/>
                </a:solidFill>
              </a:endParaRPr>
            </a:p>
          </p:txBody>
        </p:sp>
        <p:sp>
          <p:nvSpPr>
            <p:cNvPr id="6" name="Rectangle: Diagonal Corners Snipped 5">
              <a:extLst>
                <a:ext uri="{FF2B5EF4-FFF2-40B4-BE49-F238E27FC236}">
                  <a16:creationId xmlns:a16="http://schemas.microsoft.com/office/drawing/2014/main" id="{E27172EA-2671-D425-C46A-5E652F2C62F6}"/>
                </a:ext>
              </a:extLst>
            </p:cNvPr>
            <p:cNvSpPr/>
            <p:nvPr/>
          </p:nvSpPr>
          <p:spPr>
            <a:xfrm>
              <a:off x="6966126" y="1833789"/>
              <a:ext cx="2171524" cy="3609068"/>
            </a:xfrm>
            <a:prstGeom prst="snip2DiagRect">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p>
              <a:pPr algn="ctr"/>
              <a:endParaRPr kumimoji="1" lang="zh-CN" altLang="en-US" b="1">
                <a:solidFill>
                  <a:srgbClr val="FFFFFF"/>
                </a:solidFill>
              </a:endParaRPr>
            </a:p>
          </p:txBody>
        </p:sp>
        <p:sp>
          <p:nvSpPr>
            <p:cNvPr id="7" name="Rectangle: Diagonal Corners Snipped 6">
              <a:extLst>
                <a:ext uri="{FF2B5EF4-FFF2-40B4-BE49-F238E27FC236}">
                  <a16:creationId xmlns:a16="http://schemas.microsoft.com/office/drawing/2014/main" id="{E0C2B346-422D-CFB1-06F5-757B89154EE4}"/>
                </a:ext>
              </a:extLst>
            </p:cNvPr>
            <p:cNvSpPr/>
            <p:nvPr/>
          </p:nvSpPr>
          <p:spPr>
            <a:xfrm>
              <a:off x="9334676" y="1833789"/>
              <a:ext cx="2171524" cy="3609068"/>
            </a:xfrm>
            <a:prstGeom prst="snip2DiagRect">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p>
              <a:pPr algn="ctr"/>
              <a:endParaRPr kumimoji="1" lang="zh-CN" altLang="en-US" b="1" dirty="0">
                <a:solidFill>
                  <a:srgbClr val="FFFFFF"/>
                </a:solidFill>
              </a:endParaRPr>
            </a:p>
          </p:txBody>
        </p:sp>
        <p:sp>
          <p:nvSpPr>
            <p:cNvPr id="8" name="Rectangle 7">
              <a:extLst>
                <a:ext uri="{FF2B5EF4-FFF2-40B4-BE49-F238E27FC236}">
                  <a16:creationId xmlns:a16="http://schemas.microsoft.com/office/drawing/2014/main" id="{A50F2360-D5D8-707F-19B8-D18968BCDA72}"/>
                </a:ext>
              </a:extLst>
            </p:cNvPr>
            <p:cNvSpPr/>
            <p:nvPr/>
          </p:nvSpPr>
          <p:spPr>
            <a:xfrm>
              <a:off x="4748346" y="2030022"/>
              <a:ext cx="1422399" cy="525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rgbClr val="FFFFFF"/>
                  </a:solidFill>
                </a:rPr>
                <a:t>多元学科融合研究</a:t>
              </a:r>
            </a:p>
          </p:txBody>
        </p:sp>
        <p:sp>
          <p:nvSpPr>
            <p:cNvPr id="9" name="Rectangle 8">
              <a:extLst>
                <a:ext uri="{FF2B5EF4-FFF2-40B4-BE49-F238E27FC236}">
                  <a16:creationId xmlns:a16="http://schemas.microsoft.com/office/drawing/2014/main" id="{B2F6E37F-84D3-3577-532F-FE05CBAD3481}"/>
                </a:ext>
              </a:extLst>
            </p:cNvPr>
            <p:cNvSpPr/>
            <p:nvPr/>
          </p:nvSpPr>
          <p:spPr>
            <a:xfrm>
              <a:off x="4748346" y="2555909"/>
              <a:ext cx="1869985" cy="64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rgbClr val="FFFFFF"/>
                  </a:solidFill>
                </a:rPr>
                <a:t>整合不同学科的理论和方法</a:t>
              </a:r>
            </a:p>
          </p:txBody>
        </p:sp>
        <p:sp>
          <p:nvSpPr>
            <p:cNvPr id="10" name="Freeform: Shape 9">
              <a:extLst>
                <a:ext uri="{FF2B5EF4-FFF2-40B4-BE49-F238E27FC236}">
                  <a16:creationId xmlns:a16="http://schemas.microsoft.com/office/drawing/2014/main" id="{7EA4A4E3-0865-5811-FD12-3BF773FD7AA2}"/>
                </a:ext>
              </a:extLst>
            </p:cNvPr>
            <p:cNvSpPr/>
            <p:nvPr/>
          </p:nvSpPr>
          <p:spPr>
            <a:xfrm>
              <a:off x="4853386" y="4868050"/>
              <a:ext cx="310972" cy="378575"/>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 name="Rectangle 10">
              <a:extLst>
                <a:ext uri="{FF2B5EF4-FFF2-40B4-BE49-F238E27FC236}">
                  <a16:creationId xmlns:a16="http://schemas.microsoft.com/office/drawing/2014/main" id="{2917AA8A-1924-9CDC-15D3-EF502E39DE49}"/>
                </a:ext>
              </a:extLst>
            </p:cNvPr>
            <p:cNvSpPr/>
            <p:nvPr/>
          </p:nvSpPr>
          <p:spPr>
            <a:xfrm>
              <a:off x="7116896" y="2030022"/>
              <a:ext cx="1422399" cy="525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rgbClr val="FFFFFF"/>
                  </a:solidFill>
                </a:rPr>
                <a:t>跨文化研究</a:t>
              </a:r>
            </a:p>
          </p:txBody>
        </p:sp>
        <p:sp>
          <p:nvSpPr>
            <p:cNvPr id="12" name="Rectangle 11">
              <a:extLst>
                <a:ext uri="{FF2B5EF4-FFF2-40B4-BE49-F238E27FC236}">
                  <a16:creationId xmlns:a16="http://schemas.microsoft.com/office/drawing/2014/main" id="{FE1809B5-0382-3912-1076-5BCDAF516225}"/>
                </a:ext>
              </a:extLst>
            </p:cNvPr>
            <p:cNvSpPr/>
            <p:nvPr/>
          </p:nvSpPr>
          <p:spPr>
            <a:xfrm>
              <a:off x="7116896" y="2555909"/>
              <a:ext cx="1869985" cy="64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rgbClr val="FFFFFF"/>
                  </a:solidFill>
                </a:rPr>
                <a:t>比较不同文化背景下的研究成果</a:t>
              </a:r>
            </a:p>
          </p:txBody>
        </p:sp>
        <p:sp>
          <p:nvSpPr>
            <p:cNvPr id="13" name="Rectangle 12">
              <a:extLst>
                <a:ext uri="{FF2B5EF4-FFF2-40B4-BE49-F238E27FC236}">
                  <a16:creationId xmlns:a16="http://schemas.microsoft.com/office/drawing/2014/main" id="{8A77C29A-6052-B0F3-64A7-6803D31E673D}"/>
                </a:ext>
              </a:extLst>
            </p:cNvPr>
            <p:cNvSpPr/>
            <p:nvPr/>
          </p:nvSpPr>
          <p:spPr>
            <a:xfrm>
              <a:off x="9485446" y="2030022"/>
              <a:ext cx="1422399" cy="525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rgbClr val="FFFFFF"/>
                  </a:solidFill>
                </a:rPr>
                <a:t>前沿科技应用</a:t>
              </a:r>
            </a:p>
          </p:txBody>
        </p:sp>
        <p:sp>
          <p:nvSpPr>
            <p:cNvPr id="14" name="Rectangle 13">
              <a:extLst>
                <a:ext uri="{FF2B5EF4-FFF2-40B4-BE49-F238E27FC236}">
                  <a16:creationId xmlns:a16="http://schemas.microsoft.com/office/drawing/2014/main" id="{E764762F-8078-4D10-EB01-BFF6A944FBAD}"/>
                </a:ext>
              </a:extLst>
            </p:cNvPr>
            <p:cNvSpPr/>
            <p:nvPr/>
          </p:nvSpPr>
          <p:spPr>
            <a:xfrm>
              <a:off x="9485446" y="2555909"/>
              <a:ext cx="1869985" cy="64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rgbClr val="FFFFFF"/>
                  </a:solidFill>
                </a:rPr>
                <a:t>应用最新科技手段推动研究进展</a:t>
              </a:r>
            </a:p>
          </p:txBody>
        </p:sp>
        <p:sp>
          <p:nvSpPr>
            <p:cNvPr id="15" name="Freeform: Shape 14">
              <a:extLst>
                <a:ext uri="{FF2B5EF4-FFF2-40B4-BE49-F238E27FC236}">
                  <a16:creationId xmlns:a16="http://schemas.microsoft.com/office/drawing/2014/main" id="{8FBC17FB-7157-857A-ECF8-7461571B6786}"/>
                </a:ext>
              </a:extLst>
            </p:cNvPr>
            <p:cNvSpPr/>
            <p:nvPr/>
          </p:nvSpPr>
          <p:spPr>
            <a:xfrm>
              <a:off x="7210956" y="4868050"/>
              <a:ext cx="357926" cy="378575"/>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 name="Freeform: Shape 15">
              <a:extLst>
                <a:ext uri="{FF2B5EF4-FFF2-40B4-BE49-F238E27FC236}">
                  <a16:creationId xmlns:a16="http://schemas.microsoft.com/office/drawing/2014/main" id="{2061731B-9B5F-D949-A0D1-D7B20BC41644}"/>
                </a:ext>
              </a:extLst>
            </p:cNvPr>
            <p:cNvSpPr/>
            <p:nvPr/>
          </p:nvSpPr>
          <p:spPr>
            <a:xfrm>
              <a:off x="9590486" y="4915930"/>
              <a:ext cx="377087" cy="282815"/>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18" name="Title 17"/>
          <p:cNvSpPr>
            <a:spLocks noGrp="1"/>
          </p:cNvSpPr>
          <p:nvPr>
            <p:ph type="title"/>
          </p:nvPr>
        </p:nvSpPr>
        <p:spPr/>
        <p:txBody>
          <a:bodyPr wrap="square">
            <a:normAutofit/>
          </a:bodyPr>
          <a:lstStyle/>
          <a:p>
            <a:pPr lvl="0"/>
            <a:r>
              <a:rPr lang="en-US"/>
              <a:t>新思路展示</a:t>
            </a:r>
          </a:p>
        </p:txBody>
      </p:sp>
    </p:spTree>
    <p:custDataLst>
      <p:tags r:id="rId1"/>
    </p:custDataLst>
    <p:extLst>
      <p:ext uri="{BB962C8B-B14F-4D97-AF65-F5344CB8AC3E}">
        <p14:creationId xmlns:p14="http://schemas.microsoft.com/office/powerpoint/2010/main" val="26505855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0" y="0"/>
            <a:ext cx="12191999" cy="6857998"/>
            <a:chOff x="0" y="0"/>
            <a:chExt cx="12191999" cy="6857998"/>
          </a:xfrm>
        </p:grpSpPr>
        <p:sp>
          <p:nvSpPr>
            <p:cNvPr id="49" name="TextBox 48">
              <a:extLst>
                <a:ext uri="{FF2B5EF4-FFF2-40B4-BE49-F238E27FC236}">
                  <a16:creationId xmlns:a16="http://schemas.microsoft.com/office/drawing/2014/main" id="{DD44FABF-68AD-4949-ACEC-E82019146B8E}"/>
                </a:ext>
              </a:extLst>
            </p:cNvPr>
            <p:cNvSpPr txBox="1"/>
            <p:nvPr/>
          </p:nvSpPr>
          <p:spPr>
            <a:xfrm>
              <a:off x="660400" y="1046843"/>
              <a:ext cx="461010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相关领域研究的新方法</a:t>
              </a:r>
            </a:p>
          </p:txBody>
        </p:sp>
        <p:sp>
          <p:nvSpPr>
            <p:cNvPr id="38" name="TextBox 37">
              <a:extLst>
                <a:ext uri="{FF2B5EF4-FFF2-40B4-BE49-F238E27FC236}">
                  <a16:creationId xmlns:a16="http://schemas.microsoft.com/office/drawing/2014/main" id="{B3BF4DF2-2429-4E75-870B-C0E28B618041}"/>
                </a:ext>
              </a:extLst>
            </p:cNvPr>
            <p:cNvSpPr txBox="1"/>
            <p:nvPr/>
          </p:nvSpPr>
          <p:spPr>
            <a:xfrm>
              <a:off x="6807387" y="1129140"/>
              <a:ext cx="4724213" cy="516423"/>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介绍了为相关领域研究提供的创新方法和技术，以提高研究效果和准确度。</a:t>
              </a:r>
            </a:p>
          </p:txBody>
        </p:sp>
        <p:sp>
          <p:nvSpPr>
            <p:cNvPr id="35" name="Rectangle: Rounded Corners 34">
              <a:extLst>
                <a:ext uri="{FF2B5EF4-FFF2-40B4-BE49-F238E27FC236}">
                  <a16:creationId xmlns:a16="http://schemas.microsoft.com/office/drawing/2014/main" id="{3DF7B392-D87F-4374-B445-84041F515F67}"/>
                </a:ext>
              </a:extLst>
            </p:cNvPr>
            <p:cNvSpPr/>
            <p:nvPr/>
          </p:nvSpPr>
          <p:spPr>
            <a:xfrm>
              <a:off x="660400" y="2633663"/>
              <a:ext cx="3444875" cy="795337"/>
            </a:xfrm>
            <a:prstGeom prst="roundRect">
              <a:avLst>
                <a:gd name="adj" fmla="val 7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36" name="Freeform: Shape 35">
              <a:extLst>
                <a:ext uri="{FF2B5EF4-FFF2-40B4-BE49-F238E27FC236}">
                  <a16:creationId xmlns:a16="http://schemas.microsoft.com/office/drawing/2014/main" id="{2A6300A4-FA94-4001-A5BF-6685ED5627D3}"/>
                </a:ext>
              </a:extLst>
            </p:cNvPr>
            <p:cNvSpPr/>
            <p:nvPr/>
          </p:nvSpPr>
          <p:spPr>
            <a:xfrm>
              <a:off x="666750" y="2633663"/>
              <a:ext cx="415925" cy="500062"/>
            </a:xfrm>
            <a:custGeom>
              <a:avLst/>
              <a:gdLst>
                <a:gd name="connsiteX0" fmla="*/ 111347 w 415925"/>
                <a:gd name="connsiteY0" fmla="*/ 0 h 500062"/>
                <a:gd name="connsiteX1" fmla="*/ 405138 w 415925"/>
                <a:gd name="connsiteY1" fmla="*/ 0 h 500062"/>
                <a:gd name="connsiteX2" fmla="*/ 407604 w 415925"/>
                <a:gd name="connsiteY2" fmla="*/ 7944 h 500062"/>
                <a:gd name="connsiteX3" fmla="*/ 415925 w 415925"/>
                <a:gd name="connsiteY3" fmla="*/ 90487 h 500062"/>
                <a:gd name="connsiteX4" fmla="*/ 6350 w 415925"/>
                <a:gd name="connsiteY4" fmla="*/ 500062 h 500062"/>
                <a:gd name="connsiteX5" fmla="*/ 0 w 415925"/>
                <a:gd name="connsiteY5" fmla="*/ 499422 h 500062"/>
                <a:gd name="connsiteX6" fmla="*/ 0 w 415925"/>
                <a:gd name="connsiteY6" fmla="*/ 111347 h 500062"/>
                <a:gd name="connsiteX7" fmla="*/ 111347 w 415925"/>
                <a:gd name="connsiteY7" fmla="*/ 0 h 5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925" h="500062">
                  <a:moveTo>
                    <a:pt x="111347" y="0"/>
                  </a:moveTo>
                  <a:lnTo>
                    <a:pt x="405138" y="0"/>
                  </a:lnTo>
                  <a:lnTo>
                    <a:pt x="407604" y="7944"/>
                  </a:lnTo>
                  <a:cubicBezTo>
                    <a:pt x="413060" y="34606"/>
                    <a:pt x="415925" y="62212"/>
                    <a:pt x="415925" y="90487"/>
                  </a:cubicBezTo>
                  <a:cubicBezTo>
                    <a:pt x="415925" y="316689"/>
                    <a:pt x="232552" y="500062"/>
                    <a:pt x="6350" y="500062"/>
                  </a:cubicBezTo>
                  <a:lnTo>
                    <a:pt x="0" y="499422"/>
                  </a:lnTo>
                  <a:lnTo>
                    <a:pt x="0" y="111347"/>
                  </a:lnTo>
                  <a:cubicBezTo>
                    <a:pt x="0" y="49852"/>
                    <a:pt x="49852" y="0"/>
                    <a:pt x="111347" y="0"/>
                  </a:cubicBezTo>
                  <a:close/>
                </a:path>
              </a:pathLst>
            </a:cu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a:solidFill>
                  <a:srgbClr val="FFFFFF"/>
                </a:solidFill>
              </a:endParaRPr>
            </a:p>
          </p:txBody>
        </p:sp>
        <p:sp>
          <p:nvSpPr>
            <p:cNvPr id="39" name="TextBox 38">
              <a:extLst>
                <a:ext uri="{FF2B5EF4-FFF2-40B4-BE49-F238E27FC236}">
                  <a16:creationId xmlns:a16="http://schemas.microsoft.com/office/drawing/2014/main" id="{8707F816-9ADE-4E92-88BE-23D76D2B0A9C}"/>
                </a:ext>
              </a:extLst>
            </p:cNvPr>
            <p:cNvSpPr txBox="1"/>
            <p:nvPr/>
          </p:nvSpPr>
          <p:spPr>
            <a:xfrm>
              <a:off x="1350197" y="2843555"/>
              <a:ext cx="2487556" cy="375552"/>
            </a:xfrm>
            <a:prstGeom prst="rect">
              <a:avLst/>
            </a:prstGeom>
            <a:noFill/>
          </p:spPr>
          <p:txBody>
            <a:bodyPr wrap="none" rtlCol="0" anchor="b">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lang="zh-CN" altLang="en-US" sz="1600" dirty="0"/>
                <a:t>数据分析方法</a:t>
              </a:r>
            </a:p>
          </p:txBody>
        </p:sp>
        <p:sp>
          <p:nvSpPr>
            <p:cNvPr id="26" name="Rectangle: Rounded Corners 25">
              <a:extLst>
                <a:ext uri="{FF2B5EF4-FFF2-40B4-BE49-F238E27FC236}">
                  <a16:creationId xmlns:a16="http://schemas.microsoft.com/office/drawing/2014/main" id="{5E5E5A78-7C03-49B9-A964-40DCEE4248B8}"/>
                </a:ext>
              </a:extLst>
            </p:cNvPr>
            <p:cNvSpPr/>
            <p:nvPr/>
          </p:nvSpPr>
          <p:spPr>
            <a:xfrm>
              <a:off x="4359307" y="2633663"/>
              <a:ext cx="3444875" cy="795337"/>
            </a:xfrm>
            <a:prstGeom prst="roundRect">
              <a:avLst>
                <a:gd name="adj" fmla="val 7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27" name="Freeform: Shape 26">
              <a:extLst>
                <a:ext uri="{FF2B5EF4-FFF2-40B4-BE49-F238E27FC236}">
                  <a16:creationId xmlns:a16="http://schemas.microsoft.com/office/drawing/2014/main" id="{3403B1EC-AB0B-4C42-85CD-F8C5F68168E3}"/>
                </a:ext>
              </a:extLst>
            </p:cNvPr>
            <p:cNvSpPr/>
            <p:nvPr/>
          </p:nvSpPr>
          <p:spPr>
            <a:xfrm>
              <a:off x="4365657" y="2633663"/>
              <a:ext cx="415925" cy="500062"/>
            </a:xfrm>
            <a:custGeom>
              <a:avLst/>
              <a:gdLst>
                <a:gd name="connsiteX0" fmla="*/ 111347 w 415925"/>
                <a:gd name="connsiteY0" fmla="*/ 0 h 500062"/>
                <a:gd name="connsiteX1" fmla="*/ 405138 w 415925"/>
                <a:gd name="connsiteY1" fmla="*/ 0 h 500062"/>
                <a:gd name="connsiteX2" fmla="*/ 407604 w 415925"/>
                <a:gd name="connsiteY2" fmla="*/ 7944 h 500062"/>
                <a:gd name="connsiteX3" fmla="*/ 415925 w 415925"/>
                <a:gd name="connsiteY3" fmla="*/ 90487 h 500062"/>
                <a:gd name="connsiteX4" fmla="*/ 6350 w 415925"/>
                <a:gd name="connsiteY4" fmla="*/ 500062 h 500062"/>
                <a:gd name="connsiteX5" fmla="*/ 0 w 415925"/>
                <a:gd name="connsiteY5" fmla="*/ 499422 h 500062"/>
                <a:gd name="connsiteX6" fmla="*/ 0 w 415925"/>
                <a:gd name="connsiteY6" fmla="*/ 111347 h 500062"/>
                <a:gd name="connsiteX7" fmla="*/ 111347 w 415925"/>
                <a:gd name="connsiteY7" fmla="*/ 0 h 5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925" h="500062">
                  <a:moveTo>
                    <a:pt x="111347" y="0"/>
                  </a:moveTo>
                  <a:lnTo>
                    <a:pt x="405138" y="0"/>
                  </a:lnTo>
                  <a:lnTo>
                    <a:pt x="407604" y="7944"/>
                  </a:lnTo>
                  <a:cubicBezTo>
                    <a:pt x="413060" y="34606"/>
                    <a:pt x="415925" y="62212"/>
                    <a:pt x="415925" y="90487"/>
                  </a:cubicBezTo>
                  <a:cubicBezTo>
                    <a:pt x="415925" y="316689"/>
                    <a:pt x="232552" y="500062"/>
                    <a:pt x="6350" y="500062"/>
                  </a:cubicBezTo>
                  <a:lnTo>
                    <a:pt x="0" y="499422"/>
                  </a:lnTo>
                  <a:lnTo>
                    <a:pt x="0" y="111347"/>
                  </a:lnTo>
                  <a:cubicBezTo>
                    <a:pt x="0" y="49852"/>
                    <a:pt x="49852" y="0"/>
                    <a:pt x="111347" y="0"/>
                  </a:cubicBez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000" b="1">
                <a:solidFill>
                  <a:srgbClr val="FFFFFF"/>
                </a:solidFill>
              </a:endParaRPr>
            </a:p>
          </p:txBody>
        </p:sp>
        <p:sp>
          <p:nvSpPr>
            <p:cNvPr id="28" name="TextBox 27">
              <a:extLst>
                <a:ext uri="{FF2B5EF4-FFF2-40B4-BE49-F238E27FC236}">
                  <a16:creationId xmlns:a16="http://schemas.microsoft.com/office/drawing/2014/main" id="{BF9FEF16-D675-4FCB-A817-34B0252609FB}"/>
                </a:ext>
              </a:extLst>
            </p:cNvPr>
            <p:cNvSpPr txBox="1"/>
            <p:nvPr/>
          </p:nvSpPr>
          <p:spPr>
            <a:xfrm>
              <a:off x="5049104" y="2843555"/>
              <a:ext cx="2487556" cy="375552"/>
            </a:xfrm>
            <a:prstGeom prst="rect">
              <a:avLst/>
            </a:prstGeom>
            <a:noFill/>
          </p:spPr>
          <p:txBody>
            <a:bodyPr wrap="none" rtlCol="0" anchor="b">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lang="zh-CN" altLang="en-US" sz="1600" dirty="0"/>
                <a:t>实地调研方法</a:t>
              </a:r>
            </a:p>
          </p:txBody>
        </p:sp>
        <p:sp>
          <p:nvSpPr>
            <p:cNvPr id="29" name="Rectangle: Rounded Corners 28">
              <a:extLst>
                <a:ext uri="{FF2B5EF4-FFF2-40B4-BE49-F238E27FC236}">
                  <a16:creationId xmlns:a16="http://schemas.microsoft.com/office/drawing/2014/main" id="{EB8645A5-C614-4146-A6F2-697E6EEB53F3}"/>
                </a:ext>
              </a:extLst>
            </p:cNvPr>
            <p:cNvSpPr/>
            <p:nvPr/>
          </p:nvSpPr>
          <p:spPr>
            <a:xfrm>
              <a:off x="8061325" y="2633663"/>
              <a:ext cx="3444875" cy="795337"/>
            </a:xfrm>
            <a:prstGeom prst="roundRect">
              <a:avLst>
                <a:gd name="adj" fmla="val 7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30" name="Freeform: Shape 29">
              <a:extLst>
                <a:ext uri="{FF2B5EF4-FFF2-40B4-BE49-F238E27FC236}">
                  <a16:creationId xmlns:a16="http://schemas.microsoft.com/office/drawing/2014/main" id="{62801EC5-A1B5-4ABC-B949-69769690D098}"/>
                </a:ext>
              </a:extLst>
            </p:cNvPr>
            <p:cNvSpPr/>
            <p:nvPr/>
          </p:nvSpPr>
          <p:spPr>
            <a:xfrm>
              <a:off x="8067675" y="2633663"/>
              <a:ext cx="415925" cy="500062"/>
            </a:xfrm>
            <a:custGeom>
              <a:avLst/>
              <a:gdLst>
                <a:gd name="connsiteX0" fmla="*/ 111347 w 415925"/>
                <a:gd name="connsiteY0" fmla="*/ 0 h 500062"/>
                <a:gd name="connsiteX1" fmla="*/ 405138 w 415925"/>
                <a:gd name="connsiteY1" fmla="*/ 0 h 500062"/>
                <a:gd name="connsiteX2" fmla="*/ 407604 w 415925"/>
                <a:gd name="connsiteY2" fmla="*/ 7944 h 500062"/>
                <a:gd name="connsiteX3" fmla="*/ 415925 w 415925"/>
                <a:gd name="connsiteY3" fmla="*/ 90487 h 500062"/>
                <a:gd name="connsiteX4" fmla="*/ 6350 w 415925"/>
                <a:gd name="connsiteY4" fmla="*/ 500062 h 500062"/>
                <a:gd name="connsiteX5" fmla="*/ 0 w 415925"/>
                <a:gd name="connsiteY5" fmla="*/ 499422 h 500062"/>
                <a:gd name="connsiteX6" fmla="*/ 0 w 415925"/>
                <a:gd name="connsiteY6" fmla="*/ 111347 h 500062"/>
                <a:gd name="connsiteX7" fmla="*/ 111347 w 415925"/>
                <a:gd name="connsiteY7" fmla="*/ 0 h 5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925" h="500062">
                  <a:moveTo>
                    <a:pt x="111347" y="0"/>
                  </a:moveTo>
                  <a:lnTo>
                    <a:pt x="405138" y="0"/>
                  </a:lnTo>
                  <a:lnTo>
                    <a:pt x="407604" y="7944"/>
                  </a:lnTo>
                  <a:cubicBezTo>
                    <a:pt x="413060" y="34606"/>
                    <a:pt x="415925" y="62212"/>
                    <a:pt x="415925" y="90487"/>
                  </a:cubicBezTo>
                  <a:cubicBezTo>
                    <a:pt x="415925" y="316689"/>
                    <a:pt x="232552" y="500062"/>
                    <a:pt x="6350" y="500062"/>
                  </a:cubicBezTo>
                  <a:lnTo>
                    <a:pt x="0" y="499422"/>
                  </a:lnTo>
                  <a:lnTo>
                    <a:pt x="0" y="111347"/>
                  </a:lnTo>
                  <a:cubicBezTo>
                    <a:pt x="0" y="49852"/>
                    <a:pt x="49852" y="0"/>
                    <a:pt x="111347" y="0"/>
                  </a:cubicBez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000" b="1">
                <a:solidFill>
                  <a:srgbClr val="FFFFFF"/>
                </a:solidFill>
              </a:endParaRPr>
            </a:p>
          </p:txBody>
        </p:sp>
        <p:sp>
          <p:nvSpPr>
            <p:cNvPr id="31" name="TextBox 30">
              <a:extLst>
                <a:ext uri="{FF2B5EF4-FFF2-40B4-BE49-F238E27FC236}">
                  <a16:creationId xmlns:a16="http://schemas.microsoft.com/office/drawing/2014/main" id="{53590BCA-42B9-47DE-95F0-8C8284FE5D7B}"/>
                </a:ext>
              </a:extLst>
            </p:cNvPr>
            <p:cNvSpPr txBox="1"/>
            <p:nvPr/>
          </p:nvSpPr>
          <p:spPr>
            <a:xfrm>
              <a:off x="8751122" y="2843555"/>
              <a:ext cx="2487556" cy="375552"/>
            </a:xfrm>
            <a:prstGeom prst="rect">
              <a:avLst/>
            </a:prstGeom>
            <a:noFill/>
          </p:spPr>
          <p:txBody>
            <a:bodyPr wrap="none" rtlCol="0" anchor="b">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lang="zh-CN" altLang="en-US" sz="1600" dirty="0"/>
                <a:t>模拟实验方法</a:t>
              </a:r>
            </a:p>
          </p:txBody>
        </p:sp>
        <p:sp>
          <p:nvSpPr>
            <p:cNvPr id="32" name="Rectangle: Rounded Corners 31">
              <a:extLst>
                <a:ext uri="{FF2B5EF4-FFF2-40B4-BE49-F238E27FC236}">
                  <a16:creationId xmlns:a16="http://schemas.microsoft.com/office/drawing/2014/main" id="{811FC654-BD24-448C-B5ED-EFF980299090}"/>
                </a:ext>
              </a:extLst>
            </p:cNvPr>
            <p:cNvSpPr/>
            <p:nvPr/>
          </p:nvSpPr>
          <p:spPr>
            <a:xfrm>
              <a:off x="682558" y="3528059"/>
              <a:ext cx="3422717" cy="2549685"/>
            </a:xfrm>
            <a:prstGeom prst="roundRect">
              <a:avLst>
                <a:gd name="adj" fmla="val 2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58" name="Rectangle: Rounded Corners 57">
              <a:extLst>
                <a:ext uri="{FF2B5EF4-FFF2-40B4-BE49-F238E27FC236}">
                  <a16:creationId xmlns:a16="http://schemas.microsoft.com/office/drawing/2014/main" id="{4E1B2C50-65AB-4B10-B5B7-2A7C11B9E454}"/>
                </a:ext>
              </a:extLst>
            </p:cNvPr>
            <p:cNvSpPr/>
            <p:nvPr/>
          </p:nvSpPr>
          <p:spPr>
            <a:xfrm>
              <a:off x="4365657" y="3528059"/>
              <a:ext cx="3444875" cy="2549685"/>
            </a:xfrm>
            <a:prstGeom prst="roundRect">
              <a:avLst>
                <a:gd name="adj" fmla="val 2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59" name="Rectangle: Rounded Corners 58">
              <a:extLst>
                <a:ext uri="{FF2B5EF4-FFF2-40B4-BE49-F238E27FC236}">
                  <a16:creationId xmlns:a16="http://schemas.microsoft.com/office/drawing/2014/main" id="{C31BFE4B-12D2-4181-AE9F-2C8408369524}"/>
                </a:ext>
              </a:extLst>
            </p:cNvPr>
            <p:cNvSpPr/>
            <p:nvPr/>
          </p:nvSpPr>
          <p:spPr>
            <a:xfrm>
              <a:off x="8061324" y="3528059"/>
              <a:ext cx="3444875" cy="2549685"/>
            </a:xfrm>
            <a:prstGeom prst="roundRect">
              <a:avLst>
                <a:gd name="adj" fmla="val 2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60" name="TextBox 59">
              <a:extLst>
                <a:ext uri="{FF2B5EF4-FFF2-40B4-BE49-F238E27FC236}">
                  <a16:creationId xmlns:a16="http://schemas.microsoft.com/office/drawing/2014/main" id="{976888D0-0453-406F-B68D-B90D52C6FD35}"/>
                </a:ext>
              </a:extLst>
            </p:cNvPr>
            <p:cNvSpPr txBox="1"/>
            <p:nvPr/>
          </p:nvSpPr>
          <p:spPr>
            <a:xfrm>
              <a:off x="939800" y="4165771"/>
              <a:ext cx="2897953"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利用机器学习和数据挖掘技术</a:t>
              </a:r>
            </a:p>
          </p:txBody>
        </p:sp>
        <p:sp>
          <p:nvSpPr>
            <p:cNvPr id="61" name="TextBox 60">
              <a:extLst>
                <a:ext uri="{FF2B5EF4-FFF2-40B4-BE49-F238E27FC236}">
                  <a16:creationId xmlns:a16="http://schemas.microsoft.com/office/drawing/2014/main" id="{230BD1D3-990C-4C18-B056-EDF717EB0C80}"/>
                </a:ext>
              </a:extLst>
            </p:cNvPr>
            <p:cNvSpPr txBox="1"/>
            <p:nvPr/>
          </p:nvSpPr>
          <p:spPr>
            <a:xfrm>
              <a:off x="4647023" y="4165771"/>
              <a:ext cx="2897953"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结合问卷调查和访谈技巧</a:t>
              </a:r>
            </a:p>
          </p:txBody>
        </p:sp>
        <p:sp>
          <p:nvSpPr>
            <p:cNvPr id="62" name="TextBox 61">
              <a:extLst>
                <a:ext uri="{FF2B5EF4-FFF2-40B4-BE49-F238E27FC236}">
                  <a16:creationId xmlns:a16="http://schemas.microsoft.com/office/drawing/2014/main" id="{9B1DBBF3-27BF-4163-B8EB-E8333BB90B41}"/>
                </a:ext>
              </a:extLst>
            </p:cNvPr>
            <p:cNvSpPr txBox="1"/>
            <p:nvPr/>
          </p:nvSpPr>
          <p:spPr>
            <a:xfrm>
              <a:off x="8340725" y="4165771"/>
              <a:ext cx="2897953"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通过虚拟实验平台进行实验</a:t>
              </a:r>
            </a:p>
          </p:txBody>
        </p:sp>
        <p:grpSp>
          <p:nvGrpSpPr>
            <p:cNvPr id="68" name="Group 67">
              <a:extLst>
                <a:ext uri="{FF2B5EF4-FFF2-40B4-BE49-F238E27FC236}">
                  <a16:creationId xmlns:a16="http://schemas.microsoft.com/office/drawing/2014/main" id="{95958F05-D1C1-45FA-B758-FE1DB5BB97B8}"/>
                </a:ext>
              </a:extLst>
            </p:cNvPr>
            <p:cNvGrpSpPr/>
            <p:nvPr/>
          </p:nvGrpSpPr>
          <p:grpSpPr>
            <a:xfrm rot="10800000">
              <a:off x="0" y="0"/>
              <a:ext cx="12191999" cy="6857998"/>
              <a:chOff x="0" y="1"/>
              <a:chExt cx="12191999" cy="6857998"/>
            </a:xfrm>
            <a:solidFill>
              <a:schemeClr val="tx1">
                <a:lumMod val="50000"/>
                <a:lumOff val="50000"/>
                <a:alpha val="5000"/>
              </a:schemeClr>
            </a:solidFill>
          </p:grpSpPr>
          <p:sp>
            <p:nvSpPr>
              <p:cNvPr id="69" name="Freeform: Shape 68">
                <a:extLst>
                  <a:ext uri="{FF2B5EF4-FFF2-40B4-BE49-F238E27FC236}">
                    <a16:creationId xmlns:a16="http://schemas.microsoft.com/office/drawing/2014/main" id="{0247ED10-2D9A-48BE-B785-6F246038B0F0}"/>
                  </a:ext>
                </a:extLst>
              </p:cNvPr>
              <p:cNvSpPr/>
              <p:nvPr/>
            </p:nvSpPr>
            <p:spPr>
              <a:xfrm>
                <a:off x="0" y="1"/>
                <a:ext cx="1893934" cy="1442594"/>
              </a:xfrm>
              <a:custGeom>
                <a:avLst/>
                <a:gdLst>
                  <a:gd name="connsiteX0" fmla="*/ 0 w 3019012"/>
                  <a:gd name="connsiteY0" fmla="*/ 0 h 2299557"/>
                  <a:gd name="connsiteX1" fmla="*/ 1524000 w 3019012"/>
                  <a:gd name="connsiteY1" fmla="*/ 0 h 2299557"/>
                  <a:gd name="connsiteX2" fmla="*/ 2852420 w 3019012"/>
                  <a:gd name="connsiteY2" fmla="*/ 1328420 h 2299557"/>
                  <a:gd name="connsiteX3" fmla="*/ 2852420 w 3019012"/>
                  <a:gd name="connsiteY3" fmla="*/ 2132965 h 2299557"/>
                  <a:gd name="connsiteX4" fmla="*/ 2852420 w 3019012"/>
                  <a:gd name="connsiteY4" fmla="*/ 2132965 h 2299557"/>
                  <a:gd name="connsiteX5" fmla="*/ 2047875 w 3019012"/>
                  <a:gd name="connsiteY5" fmla="*/ 2132965 h 2299557"/>
                  <a:gd name="connsiteX6" fmla="*/ 0 w 3019012"/>
                  <a:gd name="connsiteY6" fmla="*/ 85090 h 2299557"/>
                  <a:gd name="connsiteX7" fmla="*/ 0 w 3019012"/>
                  <a:gd name="connsiteY7" fmla="*/ 0 h 2299557"/>
                  <a:gd name="connsiteX8" fmla="*/ 0 w 3019012"/>
                  <a:gd name="connsiteY8" fmla="*/ 0 h 229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9012" h="2299557">
                    <a:moveTo>
                      <a:pt x="0" y="0"/>
                    </a:moveTo>
                    <a:lnTo>
                      <a:pt x="1524000" y="0"/>
                    </a:lnTo>
                    <a:lnTo>
                      <a:pt x="2852420" y="1328420"/>
                    </a:lnTo>
                    <a:cubicBezTo>
                      <a:pt x="3074543" y="1550543"/>
                      <a:pt x="3074543" y="1910715"/>
                      <a:pt x="2852420" y="2132965"/>
                    </a:cubicBezTo>
                    <a:lnTo>
                      <a:pt x="2852420" y="2132965"/>
                    </a:lnTo>
                    <a:cubicBezTo>
                      <a:pt x="2630297" y="2355088"/>
                      <a:pt x="2270125" y="2355088"/>
                      <a:pt x="2047875" y="2132965"/>
                    </a:cubicBezTo>
                    <a:lnTo>
                      <a:pt x="0" y="85090"/>
                    </a:lnTo>
                    <a:lnTo>
                      <a:pt x="0" y="0"/>
                    </a:lnTo>
                    <a:lnTo>
                      <a:pt x="0" y="0"/>
                    </a:lnTo>
                    <a:close/>
                  </a:path>
                </a:pathLst>
              </a:custGeom>
              <a:grpFill/>
              <a:ln w="12700" cap="flat">
                <a:noFill/>
                <a:prstDash val="solid"/>
                <a:miter/>
              </a:ln>
            </p:spPr>
            <p:txBody>
              <a:bodyPr rtlCol="0" anchor="ctr"/>
              <a:lstStyle/>
              <a:p>
                <a:endParaRPr lang="zh-CN" altLang="en-US" dirty="0"/>
              </a:p>
            </p:txBody>
          </p:sp>
          <p:sp>
            <p:nvSpPr>
              <p:cNvPr id="70" name="Freeform: Shape 69">
                <a:extLst>
                  <a:ext uri="{FF2B5EF4-FFF2-40B4-BE49-F238E27FC236}">
                    <a16:creationId xmlns:a16="http://schemas.microsoft.com/office/drawing/2014/main" id="{0CEEB173-0266-4B0D-969B-7A1AE6518978}"/>
                  </a:ext>
                </a:extLst>
              </p:cNvPr>
              <p:cNvSpPr/>
              <p:nvPr/>
            </p:nvSpPr>
            <p:spPr>
              <a:xfrm>
                <a:off x="10501630" y="5690361"/>
                <a:ext cx="1649602" cy="1167638"/>
              </a:xfrm>
              <a:custGeom>
                <a:avLst/>
                <a:gdLst>
                  <a:gd name="connsiteX0" fmla="*/ 340868 w 1649602"/>
                  <a:gd name="connsiteY0" fmla="*/ 0 h 1167638"/>
                  <a:gd name="connsiteX1" fmla="*/ 581787 w 1649602"/>
                  <a:gd name="connsiteY1" fmla="*/ 99822 h 1167638"/>
                  <a:gd name="connsiteX2" fmla="*/ 1649602 w 1649602"/>
                  <a:gd name="connsiteY2" fmla="*/ 1167638 h 1167638"/>
                  <a:gd name="connsiteX3" fmla="*/ 685673 w 1649602"/>
                  <a:gd name="connsiteY3" fmla="*/ 1167638 h 1167638"/>
                  <a:gd name="connsiteX4" fmla="*/ 99822 w 1649602"/>
                  <a:gd name="connsiteY4" fmla="*/ 581787 h 1167638"/>
                  <a:gd name="connsiteX5" fmla="*/ 99822 w 1649602"/>
                  <a:gd name="connsiteY5" fmla="*/ 99822 h 1167638"/>
                  <a:gd name="connsiteX6" fmla="*/ 340868 w 1649602"/>
                  <a:gd name="connsiteY6" fmla="*/ 0 h 1167638"/>
                  <a:gd name="connsiteX7" fmla="*/ 340868 w 1649602"/>
                  <a:gd name="connsiteY7" fmla="*/ 0 h 116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9602" h="1167638">
                    <a:moveTo>
                      <a:pt x="340868" y="0"/>
                    </a:moveTo>
                    <a:cubicBezTo>
                      <a:pt x="428117" y="0"/>
                      <a:pt x="515238" y="33274"/>
                      <a:pt x="581787" y="99822"/>
                    </a:cubicBezTo>
                    <a:lnTo>
                      <a:pt x="1649602" y="1167638"/>
                    </a:lnTo>
                    <a:lnTo>
                      <a:pt x="685673" y="1167638"/>
                    </a:lnTo>
                    <a:lnTo>
                      <a:pt x="99822" y="581787"/>
                    </a:lnTo>
                    <a:cubicBezTo>
                      <a:pt x="-33274" y="448691"/>
                      <a:pt x="-33274" y="232918"/>
                      <a:pt x="99822" y="99822"/>
                    </a:cubicBezTo>
                    <a:cubicBezTo>
                      <a:pt x="166497" y="33274"/>
                      <a:pt x="253619" y="0"/>
                      <a:pt x="340868" y="0"/>
                    </a:cubicBezTo>
                    <a:lnTo>
                      <a:pt x="340868" y="0"/>
                    </a:lnTo>
                    <a:close/>
                  </a:path>
                </a:pathLst>
              </a:custGeom>
              <a:grpFill/>
              <a:ln w="12700" cap="flat">
                <a:noFill/>
                <a:prstDash val="solid"/>
                <a:miter/>
              </a:ln>
            </p:spPr>
            <p:txBody>
              <a:bodyPr rtlCol="0" anchor="ctr"/>
              <a:lstStyle/>
              <a:p>
                <a:endParaRPr lang="zh-CN" altLang="en-US"/>
              </a:p>
            </p:txBody>
          </p:sp>
          <p:sp>
            <p:nvSpPr>
              <p:cNvPr id="71" name="Freeform: Shape 70">
                <a:extLst>
                  <a:ext uri="{FF2B5EF4-FFF2-40B4-BE49-F238E27FC236}">
                    <a16:creationId xmlns:a16="http://schemas.microsoft.com/office/drawing/2014/main" id="{0D90D9C8-775D-4BBC-8C79-B5679C04204F}"/>
                  </a:ext>
                </a:extLst>
              </p:cNvPr>
              <p:cNvSpPr/>
              <p:nvPr/>
            </p:nvSpPr>
            <p:spPr>
              <a:xfrm>
                <a:off x="11485308" y="5763767"/>
                <a:ext cx="706691" cy="990600"/>
              </a:xfrm>
              <a:custGeom>
                <a:avLst/>
                <a:gdLst>
                  <a:gd name="connsiteX0" fmla="*/ 200850 w 706691"/>
                  <a:gd name="connsiteY0" fmla="*/ 0 h 990600"/>
                  <a:gd name="connsiteX1" fmla="*/ 342836 w 706691"/>
                  <a:gd name="connsiteY1" fmla="*/ 58801 h 990600"/>
                  <a:gd name="connsiteX2" fmla="*/ 706692 w 706691"/>
                  <a:gd name="connsiteY2" fmla="*/ 422529 h 990600"/>
                  <a:gd name="connsiteX3" fmla="*/ 706692 w 706691"/>
                  <a:gd name="connsiteY3" fmla="*/ 990600 h 990600"/>
                  <a:gd name="connsiteX4" fmla="*/ 58864 w 706691"/>
                  <a:gd name="connsiteY4" fmla="*/ 342773 h 990600"/>
                  <a:gd name="connsiteX5" fmla="*/ 58864 w 706691"/>
                  <a:gd name="connsiteY5" fmla="*/ 58801 h 990600"/>
                  <a:gd name="connsiteX6" fmla="*/ 200850 w 706691"/>
                  <a:gd name="connsiteY6" fmla="*/ 0 h 990600"/>
                  <a:gd name="connsiteX7" fmla="*/ 200850 w 706691"/>
                  <a:gd name="connsiteY7" fmla="*/ 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6691" h="990600">
                    <a:moveTo>
                      <a:pt x="200850" y="0"/>
                    </a:moveTo>
                    <a:cubicBezTo>
                      <a:pt x="252285" y="0"/>
                      <a:pt x="303594" y="19558"/>
                      <a:pt x="342836" y="58801"/>
                    </a:cubicBezTo>
                    <a:lnTo>
                      <a:pt x="706692" y="422529"/>
                    </a:lnTo>
                    <a:lnTo>
                      <a:pt x="706692" y="990600"/>
                    </a:lnTo>
                    <a:lnTo>
                      <a:pt x="58864" y="342773"/>
                    </a:lnTo>
                    <a:cubicBezTo>
                      <a:pt x="-19621" y="264287"/>
                      <a:pt x="-19621" y="137160"/>
                      <a:pt x="58864" y="58801"/>
                    </a:cubicBezTo>
                    <a:cubicBezTo>
                      <a:pt x="98108" y="19558"/>
                      <a:pt x="149543" y="0"/>
                      <a:pt x="200850" y="0"/>
                    </a:cubicBezTo>
                    <a:lnTo>
                      <a:pt x="200850" y="0"/>
                    </a:lnTo>
                    <a:close/>
                  </a:path>
                </a:pathLst>
              </a:custGeom>
              <a:solidFill>
                <a:schemeClr val="tx1">
                  <a:lumMod val="50000"/>
                  <a:lumOff val="50000"/>
                  <a:alpha val="10000"/>
                </a:schemeClr>
              </a:solidFill>
              <a:ln w="12700" cap="flat">
                <a:noFill/>
                <a:prstDash val="solid"/>
                <a:miter/>
              </a:ln>
            </p:spPr>
            <p:txBody>
              <a:bodyPr rtlCol="0" anchor="ctr"/>
              <a:lstStyle/>
              <a:p>
                <a:endParaRPr lang="zh-CN" altLang="en-US"/>
              </a:p>
            </p:txBody>
          </p:sp>
          <p:sp>
            <p:nvSpPr>
              <p:cNvPr id="72" name="Freeform: Shape 71">
                <a:extLst>
                  <a:ext uri="{FF2B5EF4-FFF2-40B4-BE49-F238E27FC236}">
                    <a16:creationId xmlns:a16="http://schemas.microsoft.com/office/drawing/2014/main" id="{9436DEB2-3172-4FC7-8232-D1C47E9E7D82}"/>
                  </a:ext>
                </a:extLst>
              </p:cNvPr>
              <p:cNvSpPr/>
              <p:nvPr/>
            </p:nvSpPr>
            <p:spPr>
              <a:xfrm>
                <a:off x="1" y="222505"/>
                <a:ext cx="799887" cy="996695"/>
              </a:xfrm>
              <a:custGeom>
                <a:avLst/>
                <a:gdLst>
                  <a:gd name="connsiteX0" fmla="*/ 0 w 979170"/>
                  <a:gd name="connsiteY0" fmla="*/ 0 h 1220089"/>
                  <a:gd name="connsiteX1" fmla="*/ 929259 w 979170"/>
                  <a:gd name="connsiteY1" fmla="*/ 929259 h 1220089"/>
                  <a:gd name="connsiteX2" fmla="*/ 929259 w 979170"/>
                  <a:gd name="connsiteY2" fmla="*/ 1170178 h 1220089"/>
                  <a:gd name="connsiteX3" fmla="*/ 688340 w 979170"/>
                  <a:gd name="connsiteY3" fmla="*/ 1170178 h 1220089"/>
                  <a:gd name="connsiteX4" fmla="*/ 0 w 979170"/>
                  <a:gd name="connsiteY4" fmla="*/ 481838 h 1220089"/>
                  <a:gd name="connsiteX5" fmla="*/ 0 w 979170"/>
                  <a:gd name="connsiteY5" fmla="*/ 0 h 1220089"/>
                  <a:gd name="connsiteX6" fmla="*/ 0 w 979170"/>
                  <a:gd name="connsiteY6" fmla="*/ 0 h 122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170" h="1220089">
                    <a:moveTo>
                      <a:pt x="0" y="0"/>
                    </a:moveTo>
                    <a:lnTo>
                      <a:pt x="929259" y="929259"/>
                    </a:lnTo>
                    <a:cubicBezTo>
                      <a:pt x="995807" y="995807"/>
                      <a:pt x="995807" y="1103630"/>
                      <a:pt x="929259" y="1170178"/>
                    </a:cubicBezTo>
                    <a:cubicBezTo>
                      <a:pt x="862711" y="1236726"/>
                      <a:pt x="754888" y="1236726"/>
                      <a:pt x="688340" y="1170178"/>
                    </a:cubicBezTo>
                    <a:lnTo>
                      <a:pt x="0" y="481838"/>
                    </a:lnTo>
                    <a:lnTo>
                      <a:pt x="0" y="0"/>
                    </a:lnTo>
                    <a:lnTo>
                      <a:pt x="0" y="0"/>
                    </a:lnTo>
                    <a:close/>
                  </a:path>
                </a:pathLst>
              </a:custGeom>
              <a:solidFill>
                <a:schemeClr val="tx1">
                  <a:lumMod val="50000"/>
                  <a:lumOff val="50000"/>
                  <a:alpha val="10000"/>
                </a:schemeClr>
              </a:solidFill>
              <a:ln w="12700" cap="flat">
                <a:noFill/>
                <a:prstDash val="solid"/>
                <a:miter/>
              </a:ln>
            </p:spPr>
            <p:txBody>
              <a:bodyPr rtlCol="0" anchor="ctr"/>
              <a:lstStyle/>
              <a:p>
                <a:endParaRPr lang="zh-CN" altLang="en-US" dirty="0"/>
              </a:p>
            </p:txBody>
          </p:sp>
        </p:grpSp>
      </p:grpSp>
      <p:sp>
        <p:nvSpPr>
          <p:cNvPr id="74" name="Title 73"/>
          <p:cNvSpPr>
            <a:spLocks noGrp="1"/>
          </p:cNvSpPr>
          <p:nvPr>
            <p:ph type="title"/>
          </p:nvPr>
        </p:nvSpPr>
        <p:spPr/>
        <p:txBody>
          <a:bodyPr wrap="square">
            <a:normAutofit/>
          </a:bodyPr>
          <a:lstStyle/>
          <a:p>
            <a:pPr lvl="0"/>
            <a:r>
              <a:rPr lang="en-US"/>
              <a:t>新方法介绍</a:t>
            </a:r>
          </a:p>
        </p:txBody>
      </p:sp>
    </p:spTree>
    <p:custDataLst>
      <p:tags r:id="rId1"/>
    </p:custDataLst>
    <p:extLst>
      <p:ext uri="{BB962C8B-B14F-4D97-AF65-F5344CB8AC3E}">
        <p14:creationId xmlns:p14="http://schemas.microsoft.com/office/powerpoint/2010/main" val="32669849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0" y="-1091612"/>
            <a:ext cx="13371688" cy="7949612"/>
            <a:chOff x="0" y="-1091612"/>
            <a:chExt cx="13371688" cy="7949612"/>
          </a:xfrm>
        </p:grpSpPr>
        <p:sp>
          <p:nvSpPr>
            <p:cNvPr id="6" name="Oval 5">
              <a:extLst>
                <a:ext uri="{FF2B5EF4-FFF2-40B4-BE49-F238E27FC236}">
                  <a16:creationId xmlns:a16="http://schemas.microsoft.com/office/drawing/2014/main" id="{62995D16-13D5-4832-B6AC-8448C5E63EE6}"/>
                </a:ext>
              </a:extLst>
            </p:cNvPr>
            <p:cNvSpPr/>
            <p:nvPr/>
          </p:nvSpPr>
          <p:spPr>
            <a:xfrm>
              <a:off x="7327076" y="-1091612"/>
              <a:ext cx="6044612" cy="6044612"/>
            </a:xfrm>
            <a:prstGeom prst="ellipse">
              <a:avLst/>
            </a:prstGeom>
            <a:gradFill flip="none" rotWithShape="1">
              <a:gsLst>
                <a:gs pos="0">
                  <a:schemeClr val="accent5">
                    <a:alpha val="0"/>
                  </a:schemeClr>
                </a:gs>
                <a:gs pos="100000">
                  <a:schemeClr val="accent5"/>
                </a:gs>
              </a:gsLst>
              <a:path path="circle">
                <a:fillToRect l="100000" b="100000"/>
              </a:path>
              <a:tileRect t="-100000" r="-100000"/>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1">
              <a:extLst>
                <a:ext uri="{FF2B5EF4-FFF2-40B4-BE49-F238E27FC236}">
                  <a16:creationId xmlns:a16="http://schemas.microsoft.com/office/drawing/2014/main" id="{3A0CBF70-010F-4E9B-BA04-9AB0913BB344}"/>
                </a:ext>
              </a:extLst>
            </p:cNvPr>
            <p:cNvSpPr/>
            <p:nvPr/>
          </p:nvSpPr>
          <p:spPr>
            <a:xfrm>
              <a:off x="660400" y="1314966"/>
              <a:ext cx="4784519" cy="461665"/>
            </a:xfrm>
            <a:prstGeom prst="rect">
              <a:avLst/>
            </a:prstGeom>
          </p:spPr>
          <p:txBody>
            <a:bodyPr wrap="square" anchor="b" anchorCtr="0">
              <a:spAutoFit/>
            </a:bodyPr>
            <a:lstStyle/>
            <a:p>
              <a:pPr>
                <a:lnSpc>
                  <a:spcPct val="100000"/>
                </a:lnSpc>
                <a:buSzPct val="25000"/>
              </a:pPr>
              <a:r>
                <a:rPr lang="zh-CN" altLang="en-US" sz="2400" b="1" dirty="0">
                  <a:solidFill>
                    <a:schemeClr val="tx1"/>
                  </a:solidFill>
                </a:rPr>
                <a:t>新方法在实验中的应用</a:t>
              </a:r>
            </a:p>
          </p:txBody>
        </p:sp>
        <p:cxnSp>
          <p:nvCxnSpPr>
            <p:cNvPr id="3" name="Straight Connector 2">
              <a:extLst>
                <a:ext uri="{FF2B5EF4-FFF2-40B4-BE49-F238E27FC236}">
                  <a16:creationId xmlns:a16="http://schemas.microsoft.com/office/drawing/2014/main" id="{DB43BDFA-5178-4EA5-B42C-0DDC9544F158}"/>
                </a:ext>
              </a:extLst>
            </p:cNvPr>
            <p:cNvCxnSpPr/>
            <p:nvPr/>
          </p:nvCxnSpPr>
          <p:spPr>
            <a:xfrm>
              <a:off x="0" y="226126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B55340-5C07-49E3-A071-A5E44A74CDC6}"/>
                </a:ext>
              </a:extLst>
            </p:cNvPr>
            <p:cNvCxnSpPr/>
            <p:nvPr/>
          </p:nvCxnSpPr>
          <p:spPr>
            <a:xfrm>
              <a:off x="10258969"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82D1FF2-CF8F-43F5-A411-2FADFA75197A}"/>
                </a:ext>
              </a:extLst>
            </p:cNvPr>
            <p:cNvSpPr txBox="1"/>
            <p:nvPr/>
          </p:nvSpPr>
          <p:spPr>
            <a:xfrm flipH="1">
              <a:off x="660398" y="2745892"/>
              <a:ext cx="2832609"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深度学习图像识别</a:t>
              </a:r>
            </a:p>
          </p:txBody>
        </p:sp>
        <p:sp>
          <p:nvSpPr>
            <p:cNvPr id="8" name="Rectangle 7">
              <a:extLst>
                <a:ext uri="{FF2B5EF4-FFF2-40B4-BE49-F238E27FC236}">
                  <a16:creationId xmlns:a16="http://schemas.microsoft.com/office/drawing/2014/main" id="{27FB8BD3-B1BC-4F46-A802-F2FDDCAB1D39}"/>
                </a:ext>
              </a:extLst>
            </p:cNvPr>
            <p:cNvSpPr/>
            <p:nvPr/>
          </p:nvSpPr>
          <p:spPr>
            <a:xfrm flipH="1">
              <a:off x="1032634" y="3162265"/>
              <a:ext cx="2529697" cy="516423"/>
            </a:xfrm>
            <a:prstGeom prst="rect">
              <a:avLst/>
            </a:prstGeom>
          </p:spPr>
          <p:txBody>
            <a:bodyPr wrap="square" anchor="t" anchorCtr="0">
              <a:spAutoFit/>
            </a:bodyPr>
            <a:lstStyle/>
            <a:p>
              <a:pPr>
                <a:lnSpc>
                  <a:spcPct val="120000"/>
                </a:lnSpc>
              </a:pPr>
              <a:r>
                <a:rPr lang="zh-CN" altLang="en-US" sz="1200" dirty="0"/>
                <a:t>通过深度学习算法，我们能够提高图像识别的准确率。</a:t>
              </a:r>
            </a:p>
          </p:txBody>
        </p:sp>
        <p:sp>
          <p:nvSpPr>
            <p:cNvPr id="9" name="TextBox 8">
              <a:extLst>
                <a:ext uri="{FF2B5EF4-FFF2-40B4-BE49-F238E27FC236}">
                  <a16:creationId xmlns:a16="http://schemas.microsoft.com/office/drawing/2014/main" id="{EB285DEE-F159-4D29-B74F-D90552FDA850}"/>
                </a:ext>
              </a:extLst>
            </p:cNvPr>
            <p:cNvSpPr txBox="1"/>
            <p:nvPr/>
          </p:nvSpPr>
          <p:spPr>
            <a:xfrm flipH="1">
              <a:off x="3772744" y="2745892"/>
              <a:ext cx="2832609"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机器学习数据分析</a:t>
              </a:r>
            </a:p>
          </p:txBody>
        </p:sp>
        <p:sp>
          <p:nvSpPr>
            <p:cNvPr id="10" name="Rectangle 9">
              <a:extLst>
                <a:ext uri="{FF2B5EF4-FFF2-40B4-BE49-F238E27FC236}">
                  <a16:creationId xmlns:a16="http://schemas.microsoft.com/office/drawing/2014/main" id="{11D0C90C-CDB9-4509-96B7-65AE24A6C572}"/>
                </a:ext>
              </a:extLst>
            </p:cNvPr>
            <p:cNvSpPr/>
            <p:nvPr/>
          </p:nvSpPr>
          <p:spPr>
            <a:xfrm flipH="1">
              <a:off x="4144980" y="3162265"/>
              <a:ext cx="2529697" cy="294824"/>
            </a:xfrm>
            <a:prstGeom prst="rect">
              <a:avLst/>
            </a:prstGeom>
          </p:spPr>
          <p:txBody>
            <a:bodyPr wrap="square" anchor="t" anchorCtr="0">
              <a:spAutoFit/>
            </a:bodyPr>
            <a:lstStyle/>
            <a:p>
              <a:pPr>
                <a:lnSpc>
                  <a:spcPct val="120000"/>
                </a:lnSpc>
              </a:pPr>
              <a:r>
                <a:rPr lang="zh-CN" altLang="en-US" sz="1200" dirty="0"/>
                <a:t>机器学习分析大数据</a:t>
              </a:r>
            </a:p>
          </p:txBody>
        </p:sp>
        <p:sp>
          <p:nvSpPr>
            <p:cNvPr id="11" name="TextBox 10">
              <a:extLst>
                <a:ext uri="{FF2B5EF4-FFF2-40B4-BE49-F238E27FC236}">
                  <a16:creationId xmlns:a16="http://schemas.microsoft.com/office/drawing/2014/main" id="{3081A886-E456-4D21-AE6A-137208E4BCA3}"/>
                </a:ext>
              </a:extLst>
            </p:cNvPr>
            <p:cNvSpPr txBox="1"/>
            <p:nvPr/>
          </p:nvSpPr>
          <p:spPr>
            <a:xfrm flipH="1">
              <a:off x="6879376" y="2745892"/>
              <a:ext cx="2832609"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虚拟现实实验</a:t>
              </a:r>
            </a:p>
          </p:txBody>
        </p:sp>
        <p:sp>
          <p:nvSpPr>
            <p:cNvPr id="12" name="Rectangle 11">
              <a:extLst>
                <a:ext uri="{FF2B5EF4-FFF2-40B4-BE49-F238E27FC236}">
                  <a16:creationId xmlns:a16="http://schemas.microsoft.com/office/drawing/2014/main" id="{B78FF07F-6474-4079-AB4B-2E06E9AFD6AD}"/>
                </a:ext>
              </a:extLst>
            </p:cNvPr>
            <p:cNvSpPr/>
            <p:nvPr/>
          </p:nvSpPr>
          <p:spPr>
            <a:xfrm flipH="1">
              <a:off x="7251612" y="3162265"/>
              <a:ext cx="2529697" cy="516423"/>
            </a:xfrm>
            <a:prstGeom prst="rect">
              <a:avLst/>
            </a:prstGeom>
          </p:spPr>
          <p:txBody>
            <a:bodyPr wrap="square" anchor="t" anchorCtr="0">
              <a:spAutoFit/>
            </a:bodyPr>
            <a:lstStyle/>
            <a:p>
              <a:pPr>
                <a:lnSpc>
                  <a:spcPct val="120000"/>
                </a:lnSpc>
              </a:pPr>
              <a:r>
                <a:rPr lang="zh-CN" altLang="en-US" sz="1200" dirty="0"/>
                <a:t>利用虚拟现实技术，我们能够进行更真实的模拟实验。</a:t>
              </a:r>
            </a:p>
          </p:txBody>
        </p:sp>
      </p:grpSp>
      <p:sp>
        <p:nvSpPr>
          <p:cNvPr id="14" name="Title 13"/>
          <p:cNvSpPr>
            <a:spLocks noGrp="1"/>
          </p:cNvSpPr>
          <p:nvPr>
            <p:ph type="title"/>
          </p:nvPr>
        </p:nvSpPr>
        <p:spPr/>
        <p:txBody>
          <a:bodyPr wrap="square">
            <a:normAutofit/>
          </a:bodyPr>
          <a:lstStyle/>
          <a:p>
            <a:pPr lvl="0"/>
            <a:r>
              <a:rPr lang="en-US"/>
              <a:t>新思路新方法效果</a:t>
            </a:r>
          </a:p>
        </p:txBody>
      </p:sp>
    </p:spTree>
    <p:custDataLst>
      <p:tags r:id="rId1"/>
    </p:custDataLst>
    <p:extLst>
      <p:ext uri="{BB962C8B-B14F-4D97-AF65-F5344CB8AC3E}">
        <p14:creationId xmlns:p14="http://schemas.microsoft.com/office/powerpoint/2010/main" val="268123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a:t>08.学术研究合作</a:t>
            </a:r>
          </a:p>
        </p:txBody>
      </p:sp>
      <p:sp>
        <p:nvSpPr>
          <p:cNvPr id="25" name="Text Placeholder 24"/>
          <p:cNvSpPr>
            <a:spLocks noGrp="1"/>
          </p:cNvSpPr>
          <p:nvPr>
            <p:ph type="body" sz="quarter" idx="1"/>
          </p:nvPr>
        </p:nvSpPr>
        <p:spPr/>
        <p:txBody>
          <a:bodyPr wrap="square">
            <a:normAutofit/>
          </a:bodyPr>
          <a:lstStyle/>
          <a:p>
            <a:pPr lvl="0"/>
            <a:r>
              <a:rPr lang="zh-CN" altLang="en-US"/>
              <a:t>学术合作关系：方式与好处</a:t>
            </a:r>
          </a:p>
        </p:txBody>
      </p:sp>
    </p:spTree>
    <p:custDataLst>
      <p:tags r:id="rId1"/>
    </p:custDataLst>
    <p:extLst>
      <p:ext uri="{BB962C8B-B14F-4D97-AF65-F5344CB8AC3E}">
        <p14:creationId xmlns:p14="http://schemas.microsoft.com/office/powerpoint/2010/main" val="7473932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4944BC3-51A1-B603-E8C7-3DBF25D29080}"/>
              </a:ext>
            </a:extLst>
          </p:cNvPr>
          <p:cNvGrpSpPr/>
          <p:nvPr/>
        </p:nvGrpSpPr>
        <p:grpSpPr>
          <a:xfrm>
            <a:off x="660400" y="1365469"/>
            <a:ext cx="10978562" cy="4607098"/>
            <a:chOff x="660400" y="1365469"/>
            <a:chExt cx="10978562" cy="4607098"/>
          </a:xfrm>
        </p:grpSpPr>
        <p:grpSp>
          <p:nvGrpSpPr>
            <p:cNvPr id="2" name="Group 1">
              <a:extLst>
                <a:ext uri="{FF2B5EF4-FFF2-40B4-BE49-F238E27FC236}">
                  <a16:creationId xmlns:a16="http://schemas.microsoft.com/office/drawing/2014/main" id="{B8DFC262-8D3B-7DEF-7210-BC5667BA1AF1}"/>
                </a:ext>
              </a:extLst>
            </p:cNvPr>
            <p:cNvGrpSpPr/>
            <p:nvPr/>
          </p:nvGrpSpPr>
          <p:grpSpPr>
            <a:xfrm>
              <a:off x="660400" y="3887591"/>
              <a:ext cx="3333162" cy="1468840"/>
              <a:chOff x="2548085" y="1627780"/>
              <a:chExt cx="3333162" cy="1468840"/>
            </a:xfrm>
          </p:grpSpPr>
          <p:sp>
            <p:nvSpPr>
              <p:cNvPr id="3" name="Rectangle: Diagonal Corners Rounded 2">
                <a:extLst>
                  <a:ext uri="{FF2B5EF4-FFF2-40B4-BE49-F238E27FC236}">
                    <a16:creationId xmlns:a16="http://schemas.microsoft.com/office/drawing/2014/main" id="{EE2FFB5D-9E13-ACFE-29C4-4BC7F5EFF470}"/>
                  </a:ext>
                </a:extLst>
              </p:cNvPr>
              <p:cNvSpPr/>
              <p:nvPr/>
            </p:nvSpPr>
            <p:spPr>
              <a:xfrm>
                <a:off x="2548085" y="1627780"/>
                <a:ext cx="1468800" cy="1468840"/>
              </a:xfrm>
              <a:prstGeom prst="round2DiagRect">
                <a:avLst/>
              </a:prstGeom>
              <a:blipFill rotWithShape="0">
                <a:blip r:embed="rId3"/>
                <a:srcRect/>
                <a:stretch>
                  <a:fillRect t="-25119" b="-25119"/>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4" name="Rectangle 3">
                <a:extLst>
                  <a:ext uri="{FF2B5EF4-FFF2-40B4-BE49-F238E27FC236}">
                    <a16:creationId xmlns:a16="http://schemas.microsoft.com/office/drawing/2014/main" id="{0400157A-AF90-E048-7AE0-79516249A435}"/>
                  </a:ext>
                </a:extLst>
              </p:cNvPr>
              <p:cNvSpPr/>
              <p:nvPr/>
            </p:nvSpPr>
            <p:spPr>
              <a:xfrm>
                <a:off x="4412446" y="1947933"/>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拓宽研究范围</a:t>
                </a:r>
              </a:p>
            </p:txBody>
          </p:sp>
          <p:sp>
            <p:nvSpPr>
              <p:cNvPr id="5" name="Rectangle 4">
                <a:extLst>
                  <a:ext uri="{FF2B5EF4-FFF2-40B4-BE49-F238E27FC236}">
                    <a16:creationId xmlns:a16="http://schemas.microsoft.com/office/drawing/2014/main" id="{850B281F-0FDA-51D2-AD1E-BB82ADC65479}"/>
                  </a:ext>
                </a:extLst>
              </p:cNvPr>
              <p:cNvSpPr/>
              <p:nvPr/>
            </p:nvSpPr>
            <p:spPr>
              <a:xfrm>
                <a:off x="4412446" y="2531536"/>
                <a:ext cx="1468801"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获得新研究思路的跨领域合作</a:t>
                </a:r>
              </a:p>
            </p:txBody>
          </p:sp>
          <p:sp>
            <p:nvSpPr>
              <p:cNvPr id="6" name="TextBox 5">
                <a:extLst>
                  <a:ext uri="{FF2B5EF4-FFF2-40B4-BE49-F238E27FC236}">
                    <a16:creationId xmlns:a16="http://schemas.microsoft.com/office/drawing/2014/main" id="{EC867588-2AB9-153E-A638-567F19CAC79A}"/>
                  </a:ext>
                </a:extLst>
              </p:cNvPr>
              <p:cNvSpPr txBox="1"/>
              <p:nvPr/>
            </p:nvSpPr>
            <p:spPr>
              <a:xfrm>
                <a:off x="3745446" y="2092199"/>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01</a:t>
                </a:r>
                <a:endParaRPr lang="zh-CN" altLang="en-US" dirty="0"/>
              </a:p>
            </p:txBody>
          </p:sp>
          <p:cxnSp>
            <p:nvCxnSpPr>
              <p:cNvPr id="7" name="Straight Connector 6">
                <a:extLst>
                  <a:ext uri="{FF2B5EF4-FFF2-40B4-BE49-F238E27FC236}">
                    <a16:creationId xmlns:a16="http://schemas.microsoft.com/office/drawing/2014/main" id="{F8A5A3E5-EFE4-60E1-CF7F-A21C34A9A351}"/>
                  </a:ext>
                </a:extLst>
              </p:cNvPr>
              <p:cNvCxnSpPr>
                <a:cxnSpLocks/>
              </p:cNvCxnSpPr>
              <p:nvPr/>
            </p:nvCxnSpPr>
            <p:spPr>
              <a:xfrm flipV="1">
                <a:off x="4285446" y="2362198"/>
                <a:ext cx="1595801" cy="2"/>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9AA03EC-4C99-DD37-3917-0347C9307DE3}"/>
                </a:ext>
              </a:extLst>
            </p:cNvPr>
            <p:cNvGrpSpPr/>
            <p:nvPr/>
          </p:nvGrpSpPr>
          <p:grpSpPr>
            <a:xfrm>
              <a:off x="4483100" y="3887590"/>
              <a:ext cx="3333162" cy="2084977"/>
              <a:chOff x="2548085" y="1627780"/>
              <a:chExt cx="3333162" cy="2084977"/>
            </a:xfrm>
          </p:grpSpPr>
          <p:sp>
            <p:nvSpPr>
              <p:cNvPr id="9" name="Rectangle: Diagonal Corners Rounded 8">
                <a:extLst>
                  <a:ext uri="{FF2B5EF4-FFF2-40B4-BE49-F238E27FC236}">
                    <a16:creationId xmlns:a16="http://schemas.microsoft.com/office/drawing/2014/main" id="{3FB0FABE-B31A-F4EB-4D2A-1E0CBF7BD7E4}"/>
                  </a:ext>
                </a:extLst>
              </p:cNvPr>
              <p:cNvSpPr/>
              <p:nvPr/>
            </p:nvSpPr>
            <p:spPr>
              <a:xfrm>
                <a:off x="2548085" y="1627780"/>
                <a:ext cx="1468800" cy="1468840"/>
              </a:xfrm>
              <a:prstGeom prst="round2DiagRect">
                <a:avLst/>
              </a:prstGeom>
              <a:blipFill rotWithShape="0">
                <a:blip r:embed="rId4"/>
                <a:srcRect/>
                <a:stretch>
                  <a:fillRect l="-25050" r="-2505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10" name="Rectangle 9">
                <a:extLst>
                  <a:ext uri="{FF2B5EF4-FFF2-40B4-BE49-F238E27FC236}">
                    <a16:creationId xmlns:a16="http://schemas.microsoft.com/office/drawing/2014/main" id="{869CE5E6-11F6-B2FE-6F75-4BADF44E69DF}"/>
                  </a:ext>
                </a:extLst>
              </p:cNvPr>
              <p:cNvSpPr/>
              <p:nvPr/>
            </p:nvSpPr>
            <p:spPr>
              <a:xfrm>
                <a:off x="4412446" y="1947933"/>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提高研究水平</a:t>
                </a:r>
              </a:p>
            </p:txBody>
          </p:sp>
          <p:sp>
            <p:nvSpPr>
              <p:cNvPr id="11" name="Rectangle 10">
                <a:extLst>
                  <a:ext uri="{FF2B5EF4-FFF2-40B4-BE49-F238E27FC236}">
                    <a16:creationId xmlns:a16="http://schemas.microsoft.com/office/drawing/2014/main" id="{E0A8CEEA-B5FB-57D7-54F6-888685762340}"/>
                  </a:ext>
                </a:extLst>
              </p:cNvPr>
              <p:cNvSpPr/>
              <p:nvPr/>
            </p:nvSpPr>
            <p:spPr>
              <a:xfrm>
                <a:off x="4412446" y="2531536"/>
                <a:ext cx="1468801" cy="1181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与专业领域内的优秀研究人员合作，可以学习到更高水平的研究方法和技能。</a:t>
                </a:r>
              </a:p>
            </p:txBody>
          </p:sp>
          <p:sp>
            <p:nvSpPr>
              <p:cNvPr id="12" name="TextBox 11">
                <a:extLst>
                  <a:ext uri="{FF2B5EF4-FFF2-40B4-BE49-F238E27FC236}">
                    <a16:creationId xmlns:a16="http://schemas.microsoft.com/office/drawing/2014/main" id="{BEC8192E-C77A-F295-97A0-6DBC76C92295}"/>
                  </a:ext>
                </a:extLst>
              </p:cNvPr>
              <p:cNvSpPr txBox="1"/>
              <p:nvPr/>
            </p:nvSpPr>
            <p:spPr>
              <a:xfrm>
                <a:off x="3745446" y="2092199"/>
                <a:ext cx="540000" cy="540000"/>
              </a:xfrm>
              <a:prstGeom prst="roundRect">
                <a:avLst>
                  <a:gd name="adj" fmla="val 50000"/>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02</a:t>
                </a:r>
                <a:endParaRPr lang="zh-CN" altLang="en-US" dirty="0"/>
              </a:p>
            </p:txBody>
          </p:sp>
          <p:cxnSp>
            <p:nvCxnSpPr>
              <p:cNvPr id="13" name="Straight Connector 12">
                <a:extLst>
                  <a:ext uri="{FF2B5EF4-FFF2-40B4-BE49-F238E27FC236}">
                    <a16:creationId xmlns:a16="http://schemas.microsoft.com/office/drawing/2014/main" id="{6E645425-ACCE-4CC3-62EC-9650DBC1B4F8}"/>
                  </a:ext>
                </a:extLst>
              </p:cNvPr>
              <p:cNvCxnSpPr>
                <a:cxnSpLocks/>
              </p:cNvCxnSpPr>
              <p:nvPr/>
            </p:nvCxnSpPr>
            <p:spPr>
              <a:xfrm>
                <a:off x="4285446" y="2362200"/>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EF5E0E1-7F2C-9BF3-0786-BAE01431D48A}"/>
                </a:ext>
              </a:extLst>
            </p:cNvPr>
            <p:cNvSpPr txBox="1"/>
            <p:nvPr/>
          </p:nvSpPr>
          <p:spPr>
            <a:xfrm>
              <a:off x="3003550" y="1365469"/>
              <a:ext cx="6184900" cy="461665"/>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建立合作关系的必要性</a:t>
              </a:r>
            </a:p>
          </p:txBody>
        </p:sp>
        <p:grpSp>
          <p:nvGrpSpPr>
            <p:cNvPr id="15" name="Group 14">
              <a:extLst>
                <a:ext uri="{FF2B5EF4-FFF2-40B4-BE49-F238E27FC236}">
                  <a16:creationId xmlns:a16="http://schemas.microsoft.com/office/drawing/2014/main" id="{5E52BBEE-8E55-6955-3951-0801A6659AD9}"/>
                </a:ext>
              </a:extLst>
            </p:cNvPr>
            <p:cNvGrpSpPr/>
            <p:nvPr/>
          </p:nvGrpSpPr>
          <p:grpSpPr>
            <a:xfrm>
              <a:off x="8305800" y="3887588"/>
              <a:ext cx="3333162" cy="1863378"/>
              <a:chOff x="2548085" y="1627780"/>
              <a:chExt cx="3333162" cy="1863378"/>
            </a:xfrm>
          </p:grpSpPr>
          <p:sp>
            <p:nvSpPr>
              <p:cNvPr id="16" name="Rectangle: Diagonal Corners Rounded 15">
                <a:extLst>
                  <a:ext uri="{FF2B5EF4-FFF2-40B4-BE49-F238E27FC236}">
                    <a16:creationId xmlns:a16="http://schemas.microsoft.com/office/drawing/2014/main" id="{D14495CC-97AD-C093-D814-8D1289581F78}"/>
                  </a:ext>
                </a:extLst>
              </p:cNvPr>
              <p:cNvSpPr/>
              <p:nvPr/>
            </p:nvSpPr>
            <p:spPr>
              <a:xfrm>
                <a:off x="2548085" y="1627780"/>
                <a:ext cx="1468800" cy="1468840"/>
              </a:xfrm>
              <a:prstGeom prst="round2DiagRect">
                <a:avLst/>
              </a:prstGeom>
              <a:blipFill rotWithShape="0">
                <a:blip r:embed="rId5"/>
                <a:srcRect/>
                <a:stretch>
                  <a:fillRect l="-24910" r="-249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17" name="Rectangle 16">
                <a:extLst>
                  <a:ext uri="{FF2B5EF4-FFF2-40B4-BE49-F238E27FC236}">
                    <a16:creationId xmlns:a16="http://schemas.microsoft.com/office/drawing/2014/main" id="{A5106A8E-0A92-BF0B-1D70-6D04145AFF35}"/>
                  </a:ext>
                </a:extLst>
              </p:cNvPr>
              <p:cNvSpPr/>
              <p:nvPr/>
            </p:nvSpPr>
            <p:spPr>
              <a:xfrm>
                <a:off x="4412446" y="1947933"/>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加强研究影响力</a:t>
                </a:r>
              </a:p>
            </p:txBody>
          </p:sp>
          <p:sp>
            <p:nvSpPr>
              <p:cNvPr id="18" name="Rectangle 17">
                <a:extLst>
                  <a:ext uri="{FF2B5EF4-FFF2-40B4-BE49-F238E27FC236}">
                    <a16:creationId xmlns:a16="http://schemas.microsoft.com/office/drawing/2014/main" id="{B3C5A52C-D430-FD63-EB67-57CEDBEEA91A}"/>
                  </a:ext>
                </a:extLst>
              </p:cNvPr>
              <p:cNvSpPr/>
              <p:nvPr/>
            </p:nvSpPr>
            <p:spPr>
              <a:xfrm>
                <a:off x="4412446" y="2531536"/>
                <a:ext cx="1468801" cy="959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与其他知名研究人员合作，可以提高研究成果的知名度和影响力。</a:t>
                </a:r>
              </a:p>
            </p:txBody>
          </p:sp>
          <p:sp>
            <p:nvSpPr>
              <p:cNvPr id="19" name="TextBox 18">
                <a:extLst>
                  <a:ext uri="{FF2B5EF4-FFF2-40B4-BE49-F238E27FC236}">
                    <a16:creationId xmlns:a16="http://schemas.microsoft.com/office/drawing/2014/main" id="{6AE8DE95-2C75-EF63-3F6F-871EEEFD010E}"/>
                  </a:ext>
                </a:extLst>
              </p:cNvPr>
              <p:cNvSpPr txBox="1"/>
              <p:nvPr/>
            </p:nvSpPr>
            <p:spPr>
              <a:xfrm>
                <a:off x="3745446" y="2092199"/>
                <a:ext cx="540000" cy="540000"/>
              </a:xfrm>
              <a:prstGeom prst="roundRect">
                <a:avLst>
                  <a:gd name="adj" fmla="val 50000"/>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03</a:t>
                </a:r>
                <a:endParaRPr lang="zh-CN" altLang="en-US" dirty="0"/>
              </a:p>
            </p:txBody>
          </p:sp>
          <p:cxnSp>
            <p:nvCxnSpPr>
              <p:cNvPr id="20" name="Straight Connector 19">
                <a:extLst>
                  <a:ext uri="{FF2B5EF4-FFF2-40B4-BE49-F238E27FC236}">
                    <a16:creationId xmlns:a16="http://schemas.microsoft.com/office/drawing/2014/main" id="{0E59C318-DF94-6274-E5EA-8A8CB81DAED6}"/>
                  </a:ext>
                </a:extLst>
              </p:cNvPr>
              <p:cNvCxnSpPr>
                <a:cxnSpLocks/>
              </p:cNvCxnSpPr>
              <p:nvPr/>
            </p:nvCxnSpPr>
            <p:spPr>
              <a:xfrm>
                <a:off x="4285446" y="2362200"/>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1CC9BA00-7BFE-8FFA-E03E-1BF691F29C7D}"/>
                </a:ext>
              </a:extLst>
            </p:cNvPr>
            <p:cNvSpPr/>
            <p:nvPr/>
          </p:nvSpPr>
          <p:spPr>
            <a:xfrm>
              <a:off x="3748315" y="2088354"/>
              <a:ext cx="4695371" cy="294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20000"/>
                </a:lnSpc>
              </a:pPr>
              <a:r>
                <a:rPr kumimoji="1" lang="zh-CN" altLang="en-US" sz="1200" dirty="0">
                  <a:solidFill>
                    <a:schemeClr val="tx1"/>
                  </a:solidFill>
                </a:rPr>
                <a:t>合作可以拓宽研究视野，提高研究效率，增加研究质量。</a:t>
              </a:r>
            </a:p>
          </p:txBody>
        </p:sp>
      </p:grpSp>
      <p:sp>
        <p:nvSpPr>
          <p:cNvPr id="41" name="Title 40"/>
          <p:cNvSpPr>
            <a:spLocks noGrp="1"/>
          </p:cNvSpPr>
          <p:nvPr>
            <p:ph type="title"/>
          </p:nvPr>
        </p:nvSpPr>
        <p:spPr/>
        <p:txBody>
          <a:bodyPr wrap="square">
            <a:normAutofit/>
          </a:bodyPr>
          <a:lstStyle/>
          <a:p>
            <a:pPr lvl="0"/>
            <a:r>
              <a:rPr lang="en-US"/>
              <a:t>建立合作关系意愿展示</a:t>
            </a:r>
          </a:p>
        </p:txBody>
      </p:sp>
    </p:spTree>
    <p:custDataLst>
      <p:tags r:id="rId1"/>
    </p:custDataLst>
    <p:extLst>
      <p:ext uri="{BB962C8B-B14F-4D97-AF65-F5344CB8AC3E}">
        <p14:creationId xmlns:p14="http://schemas.microsoft.com/office/powerpoint/2010/main" val="41555993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2" name="Rectangle: Rounded Corners 1">
              <a:extLst>
                <a:ext uri="{FF2B5EF4-FFF2-40B4-BE49-F238E27FC236}">
                  <a16:creationId xmlns:a16="http://schemas.microsoft.com/office/drawing/2014/main" id="{C1908E86-C3FD-48C8-BFDB-DD5FE88A2D1B}"/>
                </a:ext>
              </a:extLst>
            </p:cNvPr>
            <p:cNvSpPr/>
            <p:nvPr/>
          </p:nvSpPr>
          <p:spPr>
            <a:xfrm>
              <a:off x="0" y="0"/>
              <a:ext cx="12192000" cy="6858000"/>
            </a:xfrm>
            <a:prstGeom prst="roundRect">
              <a:avLst>
                <a:gd name="adj" fmla="val 0"/>
              </a:avLst>
            </a:prstGeom>
            <a:solidFill>
              <a:srgbClr val="8E7EF0">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A0F468F6-357F-41F7-A07C-679AE2A0A1A4}"/>
                </a:ext>
              </a:extLst>
            </p:cNvPr>
            <p:cNvSpPr/>
            <p:nvPr/>
          </p:nvSpPr>
          <p:spPr>
            <a:xfrm rot="533347">
              <a:off x="9132948" y="3798948"/>
              <a:ext cx="2855575" cy="2855575"/>
            </a:xfrm>
            <a:prstGeom prst="ellipse">
              <a:avLst/>
            </a:prstGeom>
            <a:gradFill>
              <a:gsLst>
                <a:gs pos="0">
                  <a:schemeClr val="accent1">
                    <a:lumMod val="20000"/>
                    <a:lumOff val="80000"/>
                    <a:alpha val="0"/>
                  </a:schemeClr>
                </a:gs>
                <a:gs pos="60000">
                  <a:schemeClr val="accent1">
                    <a:lumMod val="60000"/>
                    <a:lumOff val="40000"/>
                    <a:alpha val="21000"/>
                  </a:schemeClr>
                </a:gs>
              </a:gsLst>
              <a:lin ang="2700000" scaled="0"/>
            </a:gradFill>
            <a:ln w="57150" cap="rnd">
              <a:noFill/>
              <a:prstDash val="solid"/>
              <a:round/>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2000" b="1">
                <a:solidFill>
                  <a:srgbClr val="FFFFFF"/>
                </a:solidFill>
              </a:endParaRPr>
            </a:p>
          </p:txBody>
        </p:sp>
        <p:sp>
          <p:nvSpPr>
            <p:cNvPr id="35" name="Oval 34">
              <a:extLst>
                <a:ext uri="{FF2B5EF4-FFF2-40B4-BE49-F238E27FC236}">
                  <a16:creationId xmlns:a16="http://schemas.microsoft.com/office/drawing/2014/main" id="{2F5E3989-BC50-43B2-AF49-3032EC4C3724}"/>
                </a:ext>
              </a:extLst>
            </p:cNvPr>
            <p:cNvSpPr/>
            <p:nvPr/>
          </p:nvSpPr>
          <p:spPr>
            <a:xfrm rot="7408701">
              <a:off x="75222" y="295452"/>
              <a:ext cx="1531964" cy="1531964"/>
            </a:xfrm>
            <a:prstGeom prst="ellipse">
              <a:avLst/>
            </a:prstGeom>
            <a:gradFill flip="none" rotWithShape="1">
              <a:gsLst>
                <a:gs pos="0">
                  <a:schemeClr val="accent5">
                    <a:lumMod val="20000"/>
                    <a:lumOff val="80000"/>
                    <a:alpha val="60000"/>
                  </a:schemeClr>
                </a:gs>
                <a:gs pos="88000">
                  <a:schemeClr val="accent5">
                    <a:alpha val="73000"/>
                  </a:schemeClr>
                </a:gs>
                <a:gs pos="47000">
                  <a:schemeClr val="accent5">
                    <a:lumMod val="60000"/>
                    <a:lumOff val="40000"/>
                    <a:alpha val="31000"/>
                  </a:schemeClr>
                </a:gs>
              </a:gsLst>
              <a:path path="circle">
                <a:fillToRect l="50000" t="130000" r="50000" b="-30000"/>
              </a:path>
              <a:tileRect/>
            </a:gradFill>
            <a:ln w="57150" cap="rnd">
              <a:noFill/>
              <a:prstDash val="solid"/>
              <a:round/>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2000" b="1">
                <a:solidFill>
                  <a:srgbClr val="FFFFFF"/>
                </a:solidFill>
              </a:endParaRPr>
            </a:p>
          </p:txBody>
        </p:sp>
        <p:grpSp>
          <p:nvGrpSpPr>
            <p:cNvPr id="3" name="Group 2">
              <a:extLst>
                <a:ext uri="{FF2B5EF4-FFF2-40B4-BE49-F238E27FC236}">
                  <a16:creationId xmlns:a16="http://schemas.microsoft.com/office/drawing/2014/main" id="{8DF3B29C-F94C-4A31-BF4C-2E64B8513EF0}"/>
                </a:ext>
              </a:extLst>
            </p:cNvPr>
            <p:cNvGrpSpPr/>
            <p:nvPr/>
          </p:nvGrpSpPr>
          <p:grpSpPr>
            <a:xfrm>
              <a:off x="870278" y="1353457"/>
              <a:ext cx="10331122" cy="4557486"/>
              <a:chOff x="870278" y="1353457"/>
              <a:chExt cx="7679482" cy="4557486"/>
            </a:xfrm>
          </p:grpSpPr>
          <p:grpSp>
            <p:nvGrpSpPr>
              <p:cNvPr id="5" name="Group 4">
                <a:extLst>
                  <a:ext uri="{FF2B5EF4-FFF2-40B4-BE49-F238E27FC236}">
                    <a16:creationId xmlns:a16="http://schemas.microsoft.com/office/drawing/2014/main" id="{D24DFAC6-40E1-4030-883F-C726D2ED00DE}"/>
                  </a:ext>
                </a:extLst>
              </p:cNvPr>
              <p:cNvGrpSpPr/>
              <p:nvPr/>
            </p:nvGrpSpPr>
            <p:grpSpPr>
              <a:xfrm>
                <a:off x="870278" y="1353457"/>
                <a:ext cx="2392252" cy="4557486"/>
                <a:chOff x="870278" y="1353457"/>
                <a:chExt cx="2392252" cy="4557486"/>
              </a:xfrm>
            </p:grpSpPr>
            <p:grpSp>
              <p:nvGrpSpPr>
                <p:cNvPr id="4" name="Group 3">
                  <a:extLst>
                    <a:ext uri="{FF2B5EF4-FFF2-40B4-BE49-F238E27FC236}">
                      <a16:creationId xmlns:a16="http://schemas.microsoft.com/office/drawing/2014/main" id="{1DEBD4A9-3971-4CE3-B9FB-324406CFDDE8}"/>
                    </a:ext>
                  </a:extLst>
                </p:cNvPr>
                <p:cNvGrpSpPr/>
                <p:nvPr/>
              </p:nvGrpSpPr>
              <p:grpSpPr>
                <a:xfrm>
                  <a:off x="870278" y="1353457"/>
                  <a:ext cx="2392252" cy="4557486"/>
                  <a:chOff x="870278" y="1353457"/>
                  <a:chExt cx="2392252" cy="4557486"/>
                </a:xfrm>
              </p:grpSpPr>
              <p:sp>
                <p:nvSpPr>
                  <p:cNvPr id="32" name="Rectangle: Rounded Corners 31">
                    <a:extLst>
                      <a:ext uri="{FF2B5EF4-FFF2-40B4-BE49-F238E27FC236}">
                        <a16:creationId xmlns:a16="http://schemas.microsoft.com/office/drawing/2014/main" id="{683FAB5E-3AB1-44A7-A73D-EEB95C5E6B20}"/>
                      </a:ext>
                    </a:extLst>
                  </p:cNvPr>
                  <p:cNvSpPr/>
                  <p:nvPr/>
                </p:nvSpPr>
                <p:spPr>
                  <a:xfrm>
                    <a:off x="870278" y="1353457"/>
                    <a:ext cx="2392252" cy="4557486"/>
                  </a:xfrm>
                  <a:prstGeom prst="roundRect">
                    <a:avLst>
                      <a:gd name="adj" fmla="val 3104"/>
                    </a:avLst>
                  </a:prstGeom>
                  <a:solidFill>
                    <a:schemeClr val="bg1"/>
                  </a:solidFill>
                  <a:ln>
                    <a:noFill/>
                  </a:ln>
                  <a:effectLst>
                    <a:outerShdw blurRad="1016000" dist="101600" dir="2400000" algn="ctr" rotWithShape="0">
                      <a:srgbClr val="8E7EF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GB" sz="2000" b="1">
                      <a:solidFill>
                        <a:schemeClr val="tx1"/>
                      </a:solidFill>
                    </a:endParaRPr>
                  </a:p>
                </p:txBody>
              </p:sp>
              <p:sp>
                <p:nvSpPr>
                  <p:cNvPr id="36" name="TextBox 35">
                    <a:extLst>
                      <a:ext uri="{FF2B5EF4-FFF2-40B4-BE49-F238E27FC236}">
                        <a16:creationId xmlns:a16="http://schemas.microsoft.com/office/drawing/2014/main" id="{154325F4-89A2-40B3-95CA-2B18453EFB00}"/>
                      </a:ext>
                    </a:extLst>
                  </p:cNvPr>
                  <p:cNvSpPr txBox="1"/>
                  <p:nvPr/>
                </p:nvSpPr>
                <p:spPr>
                  <a:xfrm>
                    <a:off x="998625" y="2632067"/>
                    <a:ext cx="2194863" cy="294824"/>
                  </a:xfrm>
                  <a:prstGeom prst="rect">
                    <a:avLst/>
                  </a:prstGeom>
                  <a:noFill/>
                </p:spPr>
                <p:txBody>
                  <a:bodyPr wrap="square" rtlCol="0">
                    <a:spAutoFit/>
                  </a:bodyPr>
                  <a:lstStyle/>
                  <a:p>
                    <a:pPr defTabSz="913765">
                      <a:lnSpc>
                        <a:spcPct val="120000"/>
                      </a:lnSpc>
                      <a:buSzPct val="25000"/>
                      <a:defRPr/>
                    </a:pPr>
                    <a:r>
                      <a:rPr lang="zh-CN" altLang="en-US" sz="1200" dirty="0"/>
                      <a:t>与他人共同合作，策划、实施研究项目</a:t>
                    </a:r>
                  </a:p>
                </p:txBody>
              </p:sp>
              <p:sp>
                <p:nvSpPr>
                  <p:cNvPr id="37" name="TextBox 36">
                    <a:extLst>
                      <a:ext uri="{FF2B5EF4-FFF2-40B4-BE49-F238E27FC236}">
                        <a16:creationId xmlns:a16="http://schemas.microsoft.com/office/drawing/2014/main" id="{076D6309-DE7D-469F-9981-07D3967F4D93}"/>
                      </a:ext>
                    </a:extLst>
                  </p:cNvPr>
                  <p:cNvSpPr txBox="1"/>
                  <p:nvPr/>
                </p:nvSpPr>
                <p:spPr>
                  <a:xfrm>
                    <a:off x="998625" y="4695395"/>
                    <a:ext cx="2194863" cy="923330"/>
                  </a:xfrm>
                  <a:prstGeom prst="rect">
                    <a:avLst/>
                  </a:prstGeom>
                  <a:noFill/>
                </p:spPr>
                <p:txBody>
                  <a:bodyPr wrap="none" rtlCol="0" anchor="b">
                    <a:normAutofit/>
                  </a:bodyPr>
                  <a:lstStyle/>
                  <a:p>
                    <a:pPr>
                      <a:lnSpc>
                        <a:spcPct val="100000"/>
                      </a:lnSpc>
                    </a:pPr>
                    <a:r>
                      <a:rPr lang="zh-CN" altLang="en-US" sz="1600" b="1" dirty="0"/>
                      <a:t>联合研究项目</a:t>
                    </a:r>
                  </a:p>
                </p:txBody>
              </p:sp>
            </p:grpSp>
            <p:sp>
              <p:nvSpPr>
                <p:cNvPr id="57" name="TextBox 56">
                  <a:extLst>
                    <a:ext uri="{FF2B5EF4-FFF2-40B4-BE49-F238E27FC236}">
                      <a16:creationId xmlns:a16="http://schemas.microsoft.com/office/drawing/2014/main" id="{1611702F-150F-4763-940A-BA446804E6D0}"/>
                    </a:ext>
                  </a:extLst>
                </p:cNvPr>
                <p:cNvSpPr txBox="1"/>
                <p:nvPr/>
              </p:nvSpPr>
              <p:spPr>
                <a:xfrm>
                  <a:off x="963939" y="1484383"/>
                  <a:ext cx="773566" cy="1015663"/>
                </a:xfrm>
                <a:prstGeom prst="rect">
                  <a:avLst/>
                </a:prstGeom>
                <a:noFill/>
                <a:effectLst>
                  <a:outerShdw blurRad="76200" dist="50800" dir="5400000" algn="ctr" rotWithShape="0">
                    <a:schemeClr val="accent4">
                      <a:alpha val="20000"/>
                    </a:schemeClr>
                  </a:outerShdw>
                </a:effectLst>
              </p:spPr>
              <p:txBody>
                <a:bodyPr wrap="none" rtlCol="0">
                  <a:spAutoFit/>
                </a:bodyPr>
                <a:lstStyle>
                  <a:defPPr>
                    <a:defRPr lang="zh-CN"/>
                  </a:defPPr>
                  <a:lvl1pPr>
                    <a:defRPr sz="6000" b="1" i="1">
                      <a:gradFill>
                        <a:gsLst>
                          <a:gs pos="0">
                            <a:schemeClr val="accent4">
                              <a:lumMod val="60000"/>
                              <a:lumOff val="40000"/>
                            </a:schemeClr>
                          </a:gs>
                          <a:gs pos="60000">
                            <a:schemeClr val="accent4"/>
                          </a:gs>
                        </a:gsLst>
                        <a:lin ang="2700000" scaled="0"/>
                      </a:gradFill>
                    </a:defRPr>
                  </a:lvl1pPr>
                </a:lstStyle>
                <a:p>
                  <a:r>
                    <a:rPr lang="en-US" altLang="zh-CN" dirty="0"/>
                    <a:t>01</a:t>
                  </a:r>
                  <a:endParaRPr lang="en-GB" dirty="0"/>
                </a:p>
              </p:txBody>
            </p:sp>
          </p:grpSp>
          <p:grpSp>
            <p:nvGrpSpPr>
              <p:cNvPr id="58" name="Group 57">
                <a:extLst>
                  <a:ext uri="{FF2B5EF4-FFF2-40B4-BE49-F238E27FC236}">
                    <a16:creationId xmlns:a16="http://schemas.microsoft.com/office/drawing/2014/main" id="{5E86C0D2-3D96-4744-91CF-848ED8B3A6A8}"/>
                  </a:ext>
                </a:extLst>
              </p:cNvPr>
              <p:cNvGrpSpPr/>
              <p:nvPr/>
            </p:nvGrpSpPr>
            <p:grpSpPr>
              <a:xfrm>
                <a:off x="3513893" y="1353457"/>
                <a:ext cx="2392252" cy="4557486"/>
                <a:chOff x="870278" y="1353457"/>
                <a:chExt cx="2392252" cy="4557486"/>
              </a:xfrm>
            </p:grpSpPr>
            <p:grpSp>
              <p:nvGrpSpPr>
                <p:cNvPr id="59" name="Group 58">
                  <a:extLst>
                    <a:ext uri="{FF2B5EF4-FFF2-40B4-BE49-F238E27FC236}">
                      <a16:creationId xmlns:a16="http://schemas.microsoft.com/office/drawing/2014/main" id="{5BE56B91-C717-4CFE-88D9-3931F14651D0}"/>
                    </a:ext>
                  </a:extLst>
                </p:cNvPr>
                <p:cNvGrpSpPr/>
                <p:nvPr/>
              </p:nvGrpSpPr>
              <p:grpSpPr>
                <a:xfrm>
                  <a:off x="870278" y="1353457"/>
                  <a:ext cx="2392252" cy="4557486"/>
                  <a:chOff x="870278" y="1353457"/>
                  <a:chExt cx="2392252" cy="4557486"/>
                </a:xfrm>
              </p:grpSpPr>
              <p:sp>
                <p:nvSpPr>
                  <p:cNvPr id="61" name="Rectangle: Rounded Corners 60">
                    <a:extLst>
                      <a:ext uri="{FF2B5EF4-FFF2-40B4-BE49-F238E27FC236}">
                        <a16:creationId xmlns:a16="http://schemas.microsoft.com/office/drawing/2014/main" id="{6B8554D8-920E-4B34-AF1F-2557B76C7014}"/>
                      </a:ext>
                    </a:extLst>
                  </p:cNvPr>
                  <p:cNvSpPr/>
                  <p:nvPr/>
                </p:nvSpPr>
                <p:spPr>
                  <a:xfrm>
                    <a:off x="870278" y="1353457"/>
                    <a:ext cx="2392252" cy="4557486"/>
                  </a:xfrm>
                  <a:prstGeom prst="roundRect">
                    <a:avLst>
                      <a:gd name="adj" fmla="val 3104"/>
                    </a:avLst>
                  </a:prstGeom>
                  <a:solidFill>
                    <a:schemeClr val="bg1"/>
                  </a:solidFill>
                  <a:ln>
                    <a:noFill/>
                  </a:ln>
                  <a:effectLst>
                    <a:outerShdw blurRad="1016000" dist="101600" dir="2400000" algn="ctr" rotWithShape="0">
                      <a:srgbClr val="8E7EF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GB" sz="2000" b="1">
                      <a:solidFill>
                        <a:schemeClr val="tx1"/>
                      </a:solidFill>
                    </a:endParaRPr>
                  </a:p>
                </p:txBody>
              </p:sp>
              <p:sp>
                <p:nvSpPr>
                  <p:cNvPr id="62" name="TextBox 61">
                    <a:extLst>
                      <a:ext uri="{FF2B5EF4-FFF2-40B4-BE49-F238E27FC236}">
                        <a16:creationId xmlns:a16="http://schemas.microsoft.com/office/drawing/2014/main" id="{74481533-A9B0-4766-9BE3-40D3F8608A2E}"/>
                      </a:ext>
                    </a:extLst>
                  </p:cNvPr>
                  <p:cNvSpPr txBox="1"/>
                  <p:nvPr/>
                </p:nvSpPr>
                <p:spPr>
                  <a:xfrm>
                    <a:off x="998625" y="2632067"/>
                    <a:ext cx="2194863" cy="294824"/>
                  </a:xfrm>
                  <a:prstGeom prst="rect">
                    <a:avLst/>
                  </a:prstGeom>
                  <a:noFill/>
                </p:spPr>
                <p:txBody>
                  <a:bodyPr wrap="square" rtlCol="0">
                    <a:spAutoFit/>
                  </a:bodyPr>
                  <a:lstStyle/>
                  <a:p>
                    <a:pPr defTabSz="913765">
                      <a:lnSpc>
                        <a:spcPct val="120000"/>
                      </a:lnSpc>
                      <a:buSzPct val="25000"/>
                      <a:defRPr/>
                    </a:pPr>
                    <a:r>
                      <a:rPr lang="zh-CN" altLang="en-US" sz="1200" dirty="0"/>
                      <a:t>分享研究成果、数据和方法</a:t>
                    </a:r>
                  </a:p>
                </p:txBody>
              </p:sp>
              <p:sp>
                <p:nvSpPr>
                  <p:cNvPr id="63" name="TextBox 62">
                    <a:extLst>
                      <a:ext uri="{FF2B5EF4-FFF2-40B4-BE49-F238E27FC236}">
                        <a16:creationId xmlns:a16="http://schemas.microsoft.com/office/drawing/2014/main" id="{81606ADD-C7F4-4829-A491-AFFFDECF91E6}"/>
                      </a:ext>
                    </a:extLst>
                  </p:cNvPr>
                  <p:cNvSpPr txBox="1"/>
                  <p:nvPr/>
                </p:nvSpPr>
                <p:spPr>
                  <a:xfrm>
                    <a:off x="998625" y="4695395"/>
                    <a:ext cx="2194863" cy="923330"/>
                  </a:xfrm>
                  <a:prstGeom prst="rect">
                    <a:avLst/>
                  </a:prstGeom>
                  <a:noFill/>
                </p:spPr>
                <p:txBody>
                  <a:bodyPr wrap="none" rtlCol="0" anchor="b">
                    <a:normAutofit/>
                  </a:bodyPr>
                  <a:lstStyle/>
                  <a:p>
                    <a:pPr>
                      <a:lnSpc>
                        <a:spcPct val="100000"/>
                      </a:lnSpc>
                    </a:pPr>
                    <a:r>
                      <a:rPr lang="zh-CN" altLang="en-US" sz="1600" b="1" dirty="0"/>
                      <a:t>知识共享</a:t>
                    </a:r>
                  </a:p>
                </p:txBody>
              </p:sp>
            </p:grpSp>
            <p:sp>
              <p:nvSpPr>
                <p:cNvPr id="60" name="TextBox 59">
                  <a:extLst>
                    <a:ext uri="{FF2B5EF4-FFF2-40B4-BE49-F238E27FC236}">
                      <a16:creationId xmlns:a16="http://schemas.microsoft.com/office/drawing/2014/main" id="{F1A686EE-6CFF-4E85-BE18-F938C0512FD0}"/>
                    </a:ext>
                  </a:extLst>
                </p:cNvPr>
                <p:cNvSpPr txBox="1"/>
                <p:nvPr/>
              </p:nvSpPr>
              <p:spPr>
                <a:xfrm>
                  <a:off x="963939" y="1484383"/>
                  <a:ext cx="773566" cy="1015663"/>
                </a:xfrm>
                <a:prstGeom prst="rect">
                  <a:avLst/>
                </a:prstGeom>
                <a:noFill/>
                <a:effectLst>
                  <a:outerShdw blurRad="76200" dist="50800" dir="5400000" algn="ctr" rotWithShape="0">
                    <a:schemeClr val="accent2">
                      <a:alpha val="20000"/>
                    </a:schemeClr>
                  </a:outerShdw>
                </a:effectLst>
              </p:spPr>
              <p:txBody>
                <a:bodyPr wrap="none" rtlCol="0">
                  <a:spAutoFit/>
                </a:bodyPr>
                <a:lstStyle>
                  <a:defPPr>
                    <a:defRPr lang="zh-CN"/>
                  </a:defPPr>
                  <a:lvl1pPr>
                    <a:defRPr sz="6000" b="1" i="1">
                      <a:gradFill>
                        <a:gsLst>
                          <a:gs pos="0">
                            <a:schemeClr val="accent2">
                              <a:lumMod val="60000"/>
                              <a:lumOff val="40000"/>
                            </a:schemeClr>
                          </a:gs>
                          <a:gs pos="60000">
                            <a:schemeClr val="accent2"/>
                          </a:gs>
                        </a:gsLst>
                        <a:lin ang="2700000" scaled="0"/>
                      </a:gradFill>
                    </a:defRPr>
                  </a:lvl1pPr>
                </a:lstStyle>
                <a:p>
                  <a:r>
                    <a:rPr lang="en-US" altLang="zh-CN" dirty="0"/>
                    <a:t>02</a:t>
                  </a:r>
                  <a:endParaRPr lang="en-GB" dirty="0"/>
                </a:p>
              </p:txBody>
            </p:sp>
          </p:grpSp>
          <p:grpSp>
            <p:nvGrpSpPr>
              <p:cNvPr id="64" name="Group 63">
                <a:extLst>
                  <a:ext uri="{FF2B5EF4-FFF2-40B4-BE49-F238E27FC236}">
                    <a16:creationId xmlns:a16="http://schemas.microsoft.com/office/drawing/2014/main" id="{3FCFCCB5-549E-47D3-97B8-BC1D67CDA12C}"/>
                  </a:ext>
                </a:extLst>
              </p:cNvPr>
              <p:cNvGrpSpPr/>
              <p:nvPr/>
            </p:nvGrpSpPr>
            <p:grpSpPr>
              <a:xfrm>
                <a:off x="6157508" y="1353457"/>
                <a:ext cx="2392252" cy="4557486"/>
                <a:chOff x="870278" y="1353457"/>
                <a:chExt cx="2392252" cy="4557486"/>
              </a:xfrm>
            </p:grpSpPr>
            <p:grpSp>
              <p:nvGrpSpPr>
                <p:cNvPr id="65" name="Group 64">
                  <a:extLst>
                    <a:ext uri="{FF2B5EF4-FFF2-40B4-BE49-F238E27FC236}">
                      <a16:creationId xmlns:a16="http://schemas.microsoft.com/office/drawing/2014/main" id="{374E7A43-95CC-4B0B-87A7-284F1193A655}"/>
                    </a:ext>
                  </a:extLst>
                </p:cNvPr>
                <p:cNvGrpSpPr/>
                <p:nvPr/>
              </p:nvGrpSpPr>
              <p:grpSpPr>
                <a:xfrm>
                  <a:off x="870278" y="1353457"/>
                  <a:ext cx="2392252" cy="4557486"/>
                  <a:chOff x="870278" y="1353457"/>
                  <a:chExt cx="2392252" cy="4557486"/>
                </a:xfrm>
              </p:grpSpPr>
              <p:sp>
                <p:nvSpPr>
                  <p:cNvPr id="67" name="Rectangle: Rounded Corners 66">
                    <a:extLst>
                      <a:ext uri="{FF2B5EF4-FFF2-40B4-BE49-F238E27FC236}">
                        <a16:creationId xmlns:a16="http://schemas.microsoft.com/office/drawing/2014/main" id="{8BA77DFF-FEB8-4CCB-87F3-F8FEAB6F82AD}"/>
                      </a:ext>
                    </a:extLst>
                  </p:cNvPr>
                  <p:cNvSpPr/>
                  <p:nvPr/>
                </p:nvSpPr>
                <p:spPr>
                  <a:xfrm>
                    <a:off x="870278" y="1353457"/>
                    <a:ext cx="2392252" cy="4557486"/>
                  </a:xfrm>
                  <a:prstGeom prst="roundRect">
                    <a:avLst>
                      <a:gd name="adj" fmla="val 3104"/>
                    </a:avLst>
                  </a:prstGeom>
                  <a:solidFill>
                    <a:schemeClr val="bg1"/>
                  </a:solidFill>
                  <a:ln>
                    <a:noFill/>
                  </a:ln>
                  <a:effectLst>
                    <a:outerShdw blurRad="1016000" dist="101600" dir="2400000" algn="ctr" rotWithShape="0">
                      <a:srgbClr val="8E7EF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GB" sz="2000" b="1">
                      <a:solidFill>
                        <a:schemeClr val="tx1"/>
                      </a:solidFill>
                    </a:endParaRPr>
                  </a:p>
                </p:txBody>
              </p:sp>
              <p:sp>
                <p:nvSpPr>
                  <p:cNvPr id="68" name="TextBox 67">
                    <a:extLst>
                      <a:ext uri="{FF2B5EF4-FFF2-40B4-BE49-F238E27FC236}">
                        <a16:creationId xmlns:a16="http://schemas.microsoft.com/office/drawing/2014/main" id="{0F41F2DD-E97E-450E-B093-098B2CAD9636}"/>
                      </a:ext>
                    </a:extLst>
                  </p:cNvPr>
                  <p:cNvSpPr txBox="1"/>
                  <p:nvPr/>
                </p:nvSpPr>
                <p:spPr>
                  <a:xfrm>
                    <a:off x="998625" y="2632067"/>
                    <a:ext cx="2194863" cy="294824"/>
                  </a:xfrm>
                  <a:prstGeom prst="rect">
                    <a:avLst/>
                  </a:prstGeom>
                  <a:noFill/>
                </p:spPr>
                <p:txBody>
                  <a:bodyPr wrap="square" rtlCol="0">
                    <a:spAutoFit/>
                  </a:bodyPr>
                  <a:lstStyle/>
                  <a:p>
                    <a:pPr defTabSz="913765">
                      <a:lnSpc>
                        <a:spcPct val="120000"/>
                      </a:lnSpc>
                      <a:buSzPct val="25000"/>
                      <a:defRPr/>
                    </a:pPr>
                    <a:r>
                      <a:rPr lang="zh-CN" altLang="en-US" sz="1200" dirty="0"/>
                      <a:t>共同合著研究论文</a:t>
                    </a:r>
                  </a:p>
                </p:txBody>
              </p:sp>
              <p:sp>
                <p:nvSpPr>
                  <p:cNvPr id="69" name="TextBox 68">
                    <a:extLst>
                      <a:ext uri="{FF2B5EF4-FFF2-40B4-BE49-F238E27FC236}">
                        <a16:creationId xmlns:a16="http://schemas.microsoft.com/office/drawing/2014/main" id="{0DB67F50-E723-4754-B220-15AC81401849}"/>
                      </a:ext>
                    </a:extLst>
                  </p:cNvPr>
                  <p:cNvSpPr txBox="1"/>
                  <p:nvPr/>
                </p:nvSpPr>
                <p:spPr>
                  <a:xfrm>
                    <a:off x="998625" y="4695395"/>
                    <a:ext cx="2194863" cy="923330"/>
                  </a:xfrm>
                  <a:prstGeom prst="rect">
                    <a:avLst/>
                  </a:prstGeom>
                  <a:noFill/>
                </p:spPr>
                <p:txBody>
                  <a:bodyPr wrap="none" rtlCol="0" anchor="b">
                    <a:normAutofit/>
                  </a:bodyPr>
                  <a:lstStyle/>
                  <a:p>
                    <a:pPr>
                      <a:lnSpc>
                        <a:spcPct val="100000"/>
                      </a:lnSpc>
                    </a:pPr>
                    <a:r>
                      <a:rPr lang="zh-CN" altLang="en-US" sz="1600" b="1" dirty="0"/>
                      <a:t>合作论文撰写</a:t>
                    </a:r>
                  </a:p>
                </p:txBody>
              </p:sp>
            </p:grpSp>
            <p:sp>
              <p:nvSpPr>
                <p:cNvPr id="66" name="TextBox 65">
                  <a:extLst>
                    <a:ext uri="{FF2B5EF4-FFF2-40B4-BE49-F238E27FC236}">
                      <a16:creationId xmlns:a16="http://schemas.microsoft.com/office/drawing/2014/main" id="{0C10BCBA-D730-4E14-B7AF-9C0E63FE1DD3}"/>
                    </a:ext>
                  </a:extLst>
                </p:cNvPr>
                <p:cNvSpPr txBox="1"/>
                <p:nvPr/>
              </p:nvSpPr>
              <p:spPr>
                <a:xfrm>
                  <a:off x="963939" y="1484383"/>
                  <a:ext cx="773566" cy="1015663"/>
                </a:xfrm>
                <a:prstGeom prst="rect">
                  <a:avLst/>
                </a:prstGeom>
                <a:noFill/>
                <a:effectLst>
                  <a:outerShdw blurRad="76200" dist="50800" dir="5400000" algn="ctr" rotWithShape="0">
                    <a:schemeClr val="accent5">
                      <a:alpha val="20000"/>
                    </a:schemeClr>
                  </a:outerShdw>
                </a:effectLst>
              </p:spPr>
              <p:txBody>
                <a:bodyPr wrap="none" rtlCol="0">
                  <a:spAutoFit/>
                </a:bodyPr>
                <a:lstStyle>
                  <a:defPPr>
                    <a:defRPr lang="zh-CN"/>
                  </a:defPPr>
                  <a:lvl1pPr>
                    <a:defRPr sz="6000" b="1" i="1">
                      <a:gradFill>
                        <a:gsLst>
                          <a:gs pos="0">
                            <a:schemeClr val="accent5">
                              <a:lumMod val="60000"/>
                              <a:lumOff val="40000"/>
                            </a:schemeClr>
                          </a:gs>
                          <a:gs pos="60000">
                            <a:schemeClr val="accent5"/>
                          </a:gs>
                        </a:gsLst>
                        <a:lin ang="2700000" scaled="0"/>
                      </a:gradFill>
                    </a:defRPr>
                  </a:lvl1pPr>
                </a:lstStyle>
                <a:p>
                  <a:r>
                    <a:rPr lang="en-US" altLang="zh-CN" dirty="0"/>
                    <a:t>03</a:t>
                  </a:r>
                  <a:endParaRPr lang="en-GB" dirty="0"/>
                </a:p>
              </p:txBody>
            </p:sp>
          </p:grpSp>
        </p:grpSp>
      </p:grpSp>
      <p:sp>
        <p:nvSpPr>
          <p:cNvPr id="71" name="Title 70"/>
          <p:cNvSpPr>
            <a:spLocks noGrp="1"/>
          </p:cNvSpPr>
          <p:nvPr>
            <p:ph type="title"/>
          </p:nvPr>
        </p:nvSpPr>
        <p:spPr/>
        <p:txBody>
          <a:bodyPr wrap="square">
            <a:normAutofit/>
          </a:bodyPr>
          <a:lstStyle/>
          <a:p>
            <a:pPr lvl="0"/>
            <a:r>
              <a:rPr lang="en-US"/>
              <a:t>合作关系具体方式</a:t>
            </a:r>
          </a:p>
        </p:txBody>
      </p:sp>
    </p:spTree>
    <p:custDataLst>
      <p:tags r:id="rId1"/>
    </p:custDataLst>
    <p:extLst>
      <p:ext uri="{BB962C8B-B14F-4D97-AF65-F5344CB8AC3E}">
        <p14:creationId xmlns:p14="http://schemas.microsoft.com/office/powerpoint/2010/main" val="24350563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0AF0901-C3A2-8DD9-F5F0-184144F6327D}"/>
              </a:ext>
            </a:extLst>
          </p:cNvPr>
          <p:cNvGrpSpPr/>
          <p:nvPr/>
        </p:nvGrpSpPr>
        <p:grpSpPr>
          <a:xfrm>
            <a:off x="660400" y="1130300"/>
            <a:ext cx="10858500" cy="5003800"/>
            <a:chOff x="660400" y="1130300"/>
            <a:chExt cx="10858500" cy="5003800"/>
          </a:xfrm>
        </p:grpSpPr>
        <p:sp>
          <p:nvSpPr>
            <p:cNvPr id="2" name="Rectangle: Rounded Corners 1">
              <a:extLst>
                <a:ext uri="{FF2B5EF4-FFF2-40B4-BE49-F238E27FC236}">
                  <a16:creationId xmlns:a16="http://schemas.microsoft.com/office/drawing/2014/main" id="{8A3DF441-AB3C-2E46-CB73-E1C16401DE2A}"/>
                </a:ext>
              </a:extLst>
            </p:cNvPr>
            <p:cNvSpPr/>
            <p:nvPr/>
          </p:nvSpPr>
          <p:spPr>
            <a:xfrm>
              <a:off x="660400" y="1130300"/>
              <a:ext cx="10858500" cy="5003800"/>
            </a:xfrm>
            <a:prstGeom prst="roundRect">
              <a:avLst>
                <a:gd name="adj" fmla="val 4254"/>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Rectangle 3">
              <a:extLst>
                <a:ext uri="{FF2B5EF4-FFF2-40B4-BE49-F238E27FC236}">
                  <a16:creationId xmlns:a16="http://schemas.microsoft.com/office/drawing/2014/main" id="{36F1F256-6845-1D3A-0687-18971E3E8C50}"/>
                </a:ext>
              </a:extLst>
            </p:cNvPr>
            <p:cNvSpPr>
              <a:spLocks/>
            </p:cNvSpPr>
            <p:nvPr/>
          </p:nvSpPr>
          <p:spPr>
            <a:xfrm>
              <a:off x="660400" y="1552579"/>
              <a:ext cx="108585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lnSpc>
                  <a:spcPct val="100000"/>
                </a:lnSpc>
                <a:buSzPct val="25000"/>
              </a:pPr>
              <a:r>
                <a:rPr lang="zh-CN" altLang="en-US" sz="2400" b="1" dirty="0">
                  <a:solidFill>
                    <a:schemeClr val="tx1"/>
                  </a:solidFill>
                </a:rPr>
                <a:t>合作关系的好处和意义</a:t>
              </a:r>
            </a:p>
          </p:txBody>
        </p:sp>
        <p:grpSp>
          <p:nvGrpSpPr>
            <p:cNvPr id="36" name="Group 35">
              <a:extLst>
                <a:ext uri="{FF2B5EF4-FFF2-40B4-BE49-F238E27FC236}">
                  <a16:creationId xmlns:a16="http://schemas.microsoft.com/office/drawing/2014/main" id="{D9D6D201-0E00-DC92-B4AC-BAAF1C9ABF5B}"/>
                </a:ext>
              </a:extLst>
            </p:cNvPr>
            <p:cNvGrpSpPr/>
            <p:nvPr/>
          </p:nvGrpSpPr>
          <p:grpSpPr>
            <a:xfrm>
              <a:off x="1035777" y="2899612"/>
              <a:ext cx="2523112" cy="2828088"/>
              <a:chOff x="1035777" y="2899612"/>
              <a:chExt cx="2523112" cy="2828088"/>
            </a:xfrm>
          </p:grpSpPr>
          <p:grpSp>
            <p:nvGrpSpPr>
              <p:cNvPr id="10" name="Group 9">
                <a:extLst>
                  <a:ext uri="{FF2B5EF4-FFF2-40B4-BE49-F238E27FC236}">
                    <a16:creationId xmlns:a16="http://schemas.microsoft.com/office/drawing/2014/main" id="{E36E1997-6DC9-AF0A-232E-C3BCED0D1657}"/>
                  </a:ext>
                </a:extLst>
              </p:cNvPr>
              <p:cNvGrpSpPr/>
              <p:nvPr/>
            </p:nvGrpSpPr>
            <p:grpSpPr>
              <a:xfrm>
                <a:off x="1305777" y="2899612"/>
                <a:ext cx="2253112" cy="2573634"/>
                <a:chOff x="1587500" y="2597783"/>
                <a:chExt cx="2676255" cy="3056975"/>
              </a:xfrm>
            </p:grpSpPr>
            <p:sp>
              <p:nvSpPr>
                <p:cNvPr id="8" name="Rectangle: Rounded Corners 7">
                  <a:extLst>
                    <a:ext uri="{FF2B5EF4-FFF2-40B4-BE49-F238E27FC236}">
                      <a16:creationId xmlns:a16="http://schemas.microsoft.com/office/drawing/2014/main" id="{7FC4419A-FD4B-18BF-8672-D63C44BECB59}"/>
                    </a:ext>
                  </a:extLst>
                </p:cNvPr>
                <p:cNvSpPr/>
                <p:nvPr/>
              </p:nvSpPr>
              <p:spPr>
                <a:xfrm rot="2018841">
                  <a:off x="2180955" y="2597783"/>
                  <a:ext cx="2082800" cy="1577271"/>
                </a:xfrm>
                <a:prstGeom prst="roundRect">
                  <a:avLst>
                    <a:gd name="adj" fmla="val 3862"/>
                  </a:avLst>
                </a:prstGeom>
                <a:gradFill>
                  <a:gsLst>
                    <a:gs pos="0">
                      <a:schemeClr val="accent1">
                        <a:lumMod val="60000"/>
                        <a:lumOff val="40000"/>
                      </a:schemeClr>
                    </a:gs>
                    <a:gs pos="50000">
                      <a:schemeClr val="accent1"/>
                    </a:gs>
                  </a:gsLst>
                  <a:lin ang="2700000" scaled="0"/>
                </a:gradFill>
                <a:ln w="6055" cap="flat">
                  <a:noFill/>
                  <a:prstDash val="solid"/>
                  <a:miter/>
                </a:ln>
              </p:spPr>
              <p:txBody>
                <a:bodyPr lIns="108000" tIns="108000" rIns="108000" bIns="108000" rtlCol="0" anchor="ctr"/>
                <a:lstStyle/>
                <a:p>
                  <a:pPr algn="ctr"/>
                  <a:endParaRPr lang="zh-CN" altLang="en-US" dirty="0">
                    <a:solidFill>
                      <a:schemeClr val="tx1"/>
                    </a:solidFill>
                    <a:latin typeface="Arial" panose="020B0604020202020204" pitchFamily="34" charset="0"/>
                    <a:ea typeface="微软雅黑" panose="020B0503020204020204" pitchFamily="34" charset="-122"/>
                  </a:endParaRPr>
                </a:p>
              </p:txBody>
            </p:sp>
            <p:sp>
              <p:nvSpPr>
                <p:cNvPr id="7" name="Rectangle: Rounded Corners 6">
                  <a:extLst>
                    <a:ext uri="{FF2B5EF4-FFF2-40B4-BE49-F238E27FC236}">
                      <a16:creationId xmlns:a16="http://schemas.microsoft.com/office/drawing/2014/main" id="{CD61CA5B-0A40-5C77-2B02-B1FD24EC3575}"/>
                    </a:ext>
                  </a:extLst>
                </p:cNvPr>
                <p:cNvSpPr/>
                <p:nvPr/>
              </p:nvSpPr>
              <p:spPr>
                <a:xfrm>
                  <a:off x="1587500" y="2744904"/>
                  <a:ext cx="2082800" cy="2909854"/>
                </a:xfrm>
                <a:prstGeom prst="roundRect">
                  <a:avLst>
                    <a:gd name="adj" fmla="val 38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sz="1200" dirty="0"/>
                    <a:t>与他人交流，获取新思路和方法</a:t>
                  </a:r>
                  <a:endParaRPr kumimoji="1" lang="en-US" altLang="zh-CN" sz="105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Group 22">
                <a:extLst>
                  <a:ext uri="{FF2B5EF4-FFF2-40B4-BE49-F238E27FC236}">
                    <a16:creationId xmlns:a16="http://schemas.microsoft.com/office/drawing/2014/main" id="{C98ECB0E-E1DD-9EA4-A632-41E771846D6D}"/>
                  </a:ext>
                </a:extLst>
              </p:cNvPr>
              <p:cNvGrpSpPr/>
              <p:nvPr/>
            </p:nvGrpSpPr>
            <p:grpSpPr>
              <a:xfrm>
                <a:off x="1035777" y="5187700"/>
                <a:ext cx="540000" cy="540000"/>
                <a:chOff x="2832175" y="5599496"/>
                <a:chExt cx="540000" cy="540000"/>
              </a:xfrm>
            </p:grpSpPr>
            <p:sp>
              <p:nvSpPr>
                <p:cNvPr id="24" name="TextBox 23">
                  <a:extLst>
                    <a:ext uri="{FF2B5EF4-FFF2-40B4-BE49-F238E27FC236}">
                      <a16:creationId xmlns:a16="http://schemas.microsoft.com/office/drawing/2014/main" id="{543A7F82-4445-1AE8-3C60-1B193C9E90F3}"/>
                    </a:ext>
                  </a:extLst>
                </p:cNvPr>
                <p:cNvSpPr txBox="1">
                  <a:spLocks noChangeAspect="1"/>
                </p:cNvSpPr>
                <p:nvPr/>
              </p:nvSpPr>
              <p:spPr>
                <a:xfrm>
                  <a:off x="2832175" y="5599496"/>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Shape 24">
                  <a:extLst>
                    <a:ext uri="{FF2B5EF4-FFF2-40B4-BE49-F238E27FC236}">
                      <a16:creationId xmlns:a16="http://schemas.microsoft.com/office/drawing/2014/main" id="{5862245D-2622-8FBC-2488-70BA3F45FEDF}"/>
                    </a:ext>
                  </a:extLst>
                </p:cNvPr>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Rectangle 31">
                <a:extLst>
                  <a:ext uri="{FF2B5EF4-FFF2-40B4-BE49-F238E27FC236}">
                    <a16:creationId xmlns:a16="http://schemas.microsoft.com/office/drawing/2014/main" id="{43F31F1E-D1FB-B62F-CCB0-ED9D69BAAFBD}"/>
                  </a:ext>
                </a:extLst>
              </p:cNvPr>
              <p:cNvSpPr>
                <a:spLocks noChangeAspect="1"/>
              </p:cNvSpPr>
              <p:nvPr/>
            </p:nvSpPr>
            <p:spPr>
              <a:xfrm>
                <a:off x="1596797" y="3394278"/>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ctr">
                  <a:lnSpc>
                    <a:spcPct val="100000"/>
                  </a:lnSpc>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知识分享</a:t>
                </a:r>
              </a:p>
            </p:txBody>
          </p:sp>
        </p:grpSp>
        <p:grpSp>
          <p:nvGrpSpPr>
            <p:cNvPr id="37" name="Group 36">
              <a:extLst>
                <a:ext uri="{FF2B5EF4-FFF2-40B4-BE49-F238E27FC236}">
                  <a16:creationId xmlns:a16="http://schemas.microsoft.com/office/drawing/2014/main" id="{72D47664-B55C-C7EF-1C07-12E42C58540C}"/>
                </a:ext>
              </a:extLst>
            </p:cNvPr>
            <p:cNvGrpSpPr/>
            <p:nvPr/>
          </p:nvGrpSpPr>
          <p:grpSpPr>
            <a:xfrm>
              <a:off x="4697860" y="2899612"/>
              <a:ext cx="2524696" cy="2843634"/>
              <a:chOff x="4697860" y="2899612"/>
              <a:chExt cx="2524696" cy="2843634"/>
            </a:xfrm>
          </p:grpSpPr>
          <p:grpSp>
            <p:nvGrpSpPr>
              <p:cNvPr id="11" name="Group 10">
                <a:extLst>
                  <a:ext uri="{FF2B5EF4-FFF2-40B4-BE49-F238E27FC236}">
                    <a16:creationId xmlns:a16="http://schemas.microsoft.com/office/drawing/2014/main" id="{41E84E6A-984D-1AB0-8029-A8B4ADDB567B}"/>
                  </a:ext>
                </a:extLst>
              </p:cNvPr>
              <p:cNvGrpSpPr/>
              <p:nvPr/>
            </p:nvGrpSpPr>
            <p:grpSpPr>
              <a:xfrm>
                <a:off x="4969444" y="2899612"/>
                <a:ext cx="2253112" cy="2573634"/>
                <a:chOff x="1587500" y="2597783"/>
                <a:chExt cx="2676255" cy="3056975"/>
              </a:xfrm>
            </p:grpSpPr>
            <p:sp>
              <p:nvSpPr>
                <p:cNvPr id="12" name="Rectangle: Rounded Corners 11">
                  <a:extLst>
                    <a:ext uri="{FF2B5EF4-FFF2-40B4-BE49-F238E27FC236}">
                      <a16:creationId xmlns:a16="http://schemas.microsoft.com/office/drawing/2014/main" id="{9AEE4C8C-1DCD-8ED7-1D30-5160256B5B13}"/>
                    </a:ext>
                  </a:extLst>
                </p:cNvPr>
                <p:cNvSpPr/>
                <p:nvPr/>
              </p:nvSpPr>
              <p:spPr>
                <a:xfrm rot="2018841">
                  <a:off x="2180955" y="2597783"/>
                  <a:ext cx="2082800" cy="1577271"/>
                </a:xfrm>
                <a:prstGeom prst="roundRect">
                  <a:avLst>
                    <a:gd name="adj" fmla="val 3862"/>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endParaRPr>
                </a:p>
              </p:txBody>
            </p:sp>
            <p:sp>
              <p:nvSpPr>
                <p:cNvPr id="13" name="Rectangle: Rounded Corners 12">
                  <a:extLst>
                    <a:ext uri="{FF2B5EF4-FFF2-40B4-BE49-F238E27FC236}">
                      <a16:creationId xmlns:a16="http://schemas.microsoft.com/office/drawing/2014/main" id="{78A35460-9495-8002-A2E4-FDD429D4A7F4}"/>
                    </a:ext>
                  </a:extLst>
                </p:cNvPr>
                <p:cNvSpPr/>
                <p:nvPr/>
              </p:nvSpPr>
              <p:spPr>
                <a:xfrm>
                  <a:off x="1587500" y="2744904"/>
                  <a:ext cx="2082800" cy="2909854"/>
                </a:xfrm>
                <a:prstGeom prst="roundRect">
                  <a:avLst>
                    <a:gd name="adj" fmla="val 38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sz="1200" dirty="0"/>
                    <a:t>合作可以共享实验设备、数据和人力资源，提高研究效率</a:t>
                  </a:r>
                  <a:endParaRPr kumimoji="1" lang="en-US" altLang="zh-CN" sz="105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6" name="Group 25">
                <a:extLst>
                  <a:ext uri="{FF2B5EF4-FFF2-40B4-BE49-F238E27FC236}">
                    <a16:creationId xmlns:a16="http://schemas.microsoft.com/office/drawing/2014/main" id="{13F6EC27-6FD8-BA2E-7BFD-B1F1172B6DA9}"/>
                  </a:ext>
                </a:extLst>
              </p:cNvPr>
              <p:cNvGrpSpPr/>
              <p:nvPr/>
            </p:nvGrpSpPr>
            <p:grpSpPr>
              <a:xfrm>
                <a:off x="4697860" y="5203246"/>
                <a:ext cx="540000" cy="540000"/>
                <a:chOff x="3708127" y="5599496"/>
                <a:chExt cx="540000" cy="540000"/>
              </a:xfrm>
            </p:grpSpPr>
            <p:sp>
              <p:nvSpPr>
                <p:cNvPr id="27" name="TextBox 26">
                  <a:extLst>
                    <a:ext uri="{FF2B5EF4-FFF2-40B4-BE49-F238E27FC236}">
                      <a16:creationId xmlns:a16="http://schemas.microsoft.com/office/drawing/2014/main" id="{0977C421-98EB-1621-3824-414CD9BAC042}"/>
                    </a:ext>
                  </a:extLst>
                </p:cNvPr>
                <p:cNvSpPr txBox="1">
                  <a:spLocks noChangeAspect="1"/>
                </p:cNvSpPr>
                <p:nvPr/>
              </p:nvSpPr>
              <p:spPr>
                <a:xfrm>
                  <a:off x="3708127" y="5599496"/>
                  <a:ext cx="540000" cy="540000"/>
                </a:xfrm>
                <a:prstGeom prst="roundRect">
                  <a:avLst>
                    <a:gd name="adj" fmla="val 50000"/>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sz="2000" b="1">
                      <a:noFill/>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28" name="Freeform: Shape 27">
                  <a:extLst>
                    <a:ext uri="{FF2B5EF4-FFF2-40B4-BE49-F238E27FC236}">
                      <a16:creationId xmlns:a16="http://schemas.microsoft.com/office/drawing/2014/main" id="{23050787-6194-213A-7E9B-1B0A0EFBC660}"/>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Rectangle 33">
                <a:extLst>
                  <a:ext uri="{FF2B5EF4-FFF2-40B4-BE49-F238E27FC236}">
                    <a16:creationId xmlns:a16="http://schemas.microsoft.com/office/drawing/2014/main" id="{533B524B-E2C8-0716-C785-AED4E3754EE2}"/>
                  </a:ext>
                </a:extLst>
              </p:cNvPr>
              <p:cNvSpPr>
                <a:spLocks noChangeAspect="1"/>
              </p:cNvSpPr>
              <p:nvPr/>
            </p:nvSpPr>
            <p:spPr>
              <a:xfrm>
                <a:off x="5260464" y="3394278"/>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ctr">
                  <a:lnSpc>
                    <a:spcPct val="100000"/>
                  </a:lnSpc>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资源互补</a:t>
                </a:r>
              </a:p>
            </p:txBody>
          </p:sp>
        </p:grpSp>
        <p:grpSp>
          <p:nvGrpSpPr>
            <p:cNvPr id="38" name="Group 37">
              <a:extLst>
                <a:ext uri="{FF2B5EF4-FFF2-40B4-BE49-F238E27FC236}">
                  <a16:creationId xmlns:a16="http://schemas.microsoft.com/office/drawing/2014/main" id="{0E143F22-2F6B-7B20-6C2A-57603165CE60}"/>
                </a:ext>
              </a:extLst>
            </p:cNvPr>
            <p:cNvGrpSpPr/>
            <p:nvPr/>
          </p:nvGrpSpPr>
          <p:grpSpPr>
            <a:xfrm>
              <a:off x="8359943" y="2899612"/>
              <a:ext cx="2526280" cy="2843634"/>
              <a:chOff x="8359943" y="2899612"/>
              <a:chExt cx="2526280" cy="2843634"/>
            </a:xfrm>
          </p:grpSpPr>
          <p:grpSp>
            <p:nvGrpSpPr>
              <p:cNvPr id="14" name="Group 13">
                <a:extLst>
                  <a:ext uri="{FF2B5EF4-FFF2-40B4-BE49-F238E27FC236}">
                    <a16:creationId xmlns:a16="http://schemas.microsoft.com/office/drawing/2014/main" id="{8290FBD1-87DB-4577-9D33-E2A580922F4F}"/>
                  </a:ext>
                </a:extLst>
              </p:cNvPr>
              <p:cNvGrpSpPr/>
              <p:nvPr/>
            </p:nvGrpSpPr>
            <p:grpSpPr>
              <a:xfrm>
                <a:off x="8633111" y="2899612"/>
                <a:ext cx="2253112" cy="2573634"/>
                <a:chOff x="1587500" y="2597783"/>
                <a:chExt cx="2676255" cy="3056975"/>
              </a:xfrm>
            </p:grpSpPr>
            <p:sp>
              <p:nvSpPr>
                <p:cNvPr id="15" name="Rectangle: Rounded Corners 14">
                  <a:extLst>
                    <a:ext uri="{FF2B5EF4-FFF2-40B4-BE49-F238E27FC236}">
                      <a16:creationId xmlns:a16="http://schemas.microsoft.com/office/drawing/2014/main" id="{CD47E5C4-25DA-F9C7-105A-44E1016DB880}"/>
                    </a:ext>
                  </a:extLst>
                </p:cNvPr>
                <p:cNvSpPr/>
                <p:nvPr/>
              </p:nvSpPr>
              <p:spPr>
                <a:xfrm rot="2018841">
                  <a:off x="2180955" y="2597783"/>
                  <a:ext cx="2082800" cy="1577271"/>
                </a:xfrm>
                <a:prstGeom prst="roundRect">
                  <a:avLst>
                    <a:gd name="adj" fmla="val 3862"/>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p>
                  <a:pPr algn="ctr"/>
                  <a:endParaRPr kumimoji="1" lang="zh-CN" altLang="en-US" sz="2000" b="1">
                    <a:noFill/>
                    <a:latin typeface="Arial" panose="020B0604020202020204" pitchFamily="34" charset="0"/>
                    <a:ea typeface="微软雅黑" panose="020B0503020204020204" pitchFamily="34" charset="-122"/>
                  </a:endParaRPr>
                </a:p>
              </p:txBody>
            </p:sp>
            <p:sp>
              <p:nvSpPr>
                <p:cNvPr id="16" name="Rectangle: Rounded Corners 15">
                  <a:extLst>
                    <a:ext uri="{FF2B5EF4-FFF2-40B4-BE49-F238E27FC236}">
                      <a16:creationId xmlns:a16="http://schemas.microsoft.com/office/drawing/2014/main" id="{54A07569-D078-573C-CF9E-DF8D97AFEC04}"/>
                    </a:ext>
                  </a:extLst>
                </p:cNvPr>
                <p:cNvSpPr/>
                <p:nvPr/>
              </p:nvSpPr>
              <p:spPr>
                <a:xfrm>
                  <a:off x="1587500" y="2744904"/>
                  <a:ext cx="2082800" cy="2909854"/>
                </a:xfrm>
                <a:prstGeom prst="roundRect">
                  <a:avLst>
                    <a:gd name="adj" fmla="val 38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sz="1200" dirty="0"/>
                    <a:t>与合作伙伴共同发表研究论文，增加论文的引用和学术声誉</a:t>
                  </a:r>
                  <a:endParaRPr kumimoji="1" lang="en-US" altLang="zh-CN" sz="105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9" name="Group 28">
                <a:extLst>
                  <a:ext uri="{FF2B5EF4-FFF2-40B4-BE49-F238E27FC236}">
                    <a16:creationId xmlns:a16="http://schemas.microsoft.com/office/drawing/2014/main" id="{57B47419-E07E-CADA-E1A2-03029E773672}"/>
                  </a:ext>
                </a:extLst>
              </p:cNvPr>
              <p:cNvGrpSpPr/>
              <p:nvPr/>
            </p:nvGrpSpPr>
            <p:grpSpPr>
              <a:xfrm>
                <a:off x="8359943" y="5203246"/>
                <a:ext cx="540000" cy="540000"/>
                <a:chOff x="4584079" y="5599496"/>
                <a:chExt cx="540000" cy="540000"/>
              </a:xfrm>
            </p:grpSpPr>
            <p:sp>
              <p:nvSpPr>
                <p:cNvPr id="30" name="TextBox 29">
                  <a:extLst>
                    <a:ext uri="{FF2B5EF4-FFF2-40B4-BE49-F238E27FC236}">
                      <a16:creationId xmlns:a16="http://schemas.microsoft.com/office/drawing/2014/main" id="{FEE57017-EBBA-05AD-E188-8AE368ED4D6B}"/>
                    </a:ext>
                  </a:extLst>
                </p:cNvPr>
                <p:cNvSpPr txBox="1">
                  <a:spLocks noChangeAspect="1"/>
                </p:cNvSpPr>
                <p:nvPr/>
              </p:nvSpPr>
              <p:spPr>
                <a:xfrm>
                  <a:off x="4584079" y="5599496"/>
                  <a:ext cx="540000" cy="540000"/>
                </a:xfrm>
                <a:prstGeom prst="roundRect">
                  <a:avLst>
                    <a:gd name="adj" fmla="val 50000"/>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sz="2000" b="1">
                      <a:noFill/>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31" name="Freeform: Shape 30">
                  <a:extLst>
                    <a:ext uri="{FF2B5EF4-FFF2-40B4-BE49-F238E27FC236}">
                      <a16:creationId xmlns:a16="http://schemas.microsoft.com/office/drawing/2014/main" id="{63E006CC-C1BA-62EC-062E-6F20D0D4E74B}"/>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5" name="Rectangle 34">
                <a:extLst>
                  <a:ext uri="{FF2B5EF4-FFF2-40B4-BE49-F238E27FC236}">
                    <a16:creationId xmlns:a16="http://schemas.microsoft.com/office/drawing/2014/main" id="{D28DEBFF-8203-54D0-167E-B47DE32A4351}"/>
                  </a:ext>
                </a:extLst>
              </p:cNvPr>
              <p:cNvSpPr>
                <a:spLocks noChangeAspect="1"/>
              </p:cNvSpPr>
              <p:nvPr/>
            </p:nvSpPr>
            <p:spPr>
              <a:xfrm>
                <a:off x="8924131" y="3394278"/>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ctr">
                  <a:lnSpc>
                    <a:spcPct val="100000"/>
                  </a:lnSpc>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学术影响力</a:t>
                </a:r>
              </a:p>
            </p:txBody>
          </p:sp>
        </p:grpSp>
      </p:grpSp>
      <p:sp>
        <p:nvSpPr>
          <p:cNvPr id="40" name="Title 39"/>
          <p:cNvSpPr>
            <a:spLocks noGrp="1"/>
          </p:cNvSpPr>
          <p:nvPr>
            <p:ph type="title"/>
          </p:nvPr>
        </p:nvSpPr>
        <p:spPr/>
        <p:txBody>
          <a:bodyPr wrap="square">
            <a:normAutofit/>
          </a:bodyPr>
          <a:lstStyle/>
          <a:p>
            <a:pPr lvl="0"/>
            <a:r>
              <a:rPr lang="en-US"/>
              <a:t>合作的益处</a:t>
            </a:r>
          </a:p>
        </p:txBody>
      </p:sp>
    </p:spTree>
    <p:custDataLst>
      <p:tags r:id="rId1"/>
    </p:custDataLst>
    <p:extLst>
      <p:ext uri="{BB962C8B-B14F-4D97-AF65-F5344CB8AC3E}">
        <p14:creationId xmlns:p14="http://schemas.microsoft.com/office/powerpoint/2010/main" val="7935994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a:t>09.提交学术期刊</a:t>
            </a:r>
          </a:p>
        </p:txBody>
      </p:sp>
      <p:sp>
        <p:nvSpPr>
          <p:cNvPr id="25" name="Text Placeholder 24"/>
          <p:cNvSpPr>
            <a:spLocks noGrp="1"/>
          </p:cNvSpPr>
          <p:nvPr>
            <p:ph type="body" sz="quarter" idx="1"/>
          </p:nvPr>
        </p:nvSpPr>
        <p:spPr/>
        <p:txBody>
          <a:bodyPr wrap="square">
            <a:normAutofit/>
          </a:bodyPr>
          <a:lstStyle/>
          <a:p>
            <a:pPr lvl="0"/>
            <a:r>
              <a:rPr lang="zh-CN" altLang="en-US"/>
              <a:t>论文提交过程与学术期刊选择</a:t>
            </a:r>
          </a:p>
        </p:txBody>
      </p:sp>
    </p:spTree>
    <p:custDataLst>
      <p:tags r:id="rId1"/>
    </p:custDataLst>
    <p:extLst>
      <p:ext uri="{BB962C8B-B14F-4D97-AF65-F5344CB8AC3E}">
        <p14:creationId xmlns:p14="http://schemas.microsoft.com/office/powerpoint/2010/main" val="2276767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33E0E644-B275-A83B-9A79-624C9C999182}"/>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56F6125F-A642-3787-BC2C-6AF6B899E9A6}"/>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6DF2308D-5595-6AF8-7696-FE7ABBD80AB8}"/>
                </a:ext>
              </a:extLst>
            </p:cNvPr>
            <p:cNvSpPr txBox="1"/>
            <p:nvPr/>
          </p:nvSpPr>
          <p:spPr>
            <a:xfrm>
              <a:off x="660400" y="1130300"/>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6B7C35D8-D52A-6E1C-EE6D-2158867556F7}"/>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075669FA-BC3E-2694-074E-92314D2E2618}"/>
                </a:ext>
              </a:extLst>
            </p:cNvPr>
            <p:cNvGrpSpPr/>
            <p:nvPr/>
          </p:nvGrpSpPr>
          <p:grpSpPr>
            <a:xfrm>
              <a:off x="660400" y="2027491"/>
              <a:ext cx="5422900" cy="3468335"/>
              <a:chOff x="660400" y="2027491"/>
              <a:chExt cx="5422900" cy="3468335"/>
            </a:xfrm>
          </p:grpSpPr>
          <p:sp>
            <p:nvSpPr>
              <p:cNvPr id="2" name="矩形 1">
                <a:extLst>
                  <a:ext uri="{FF2B5EF4-FFF2-40B4-BE49-F238E27FC236}">
                    <a16:creationId xmlns:a16="http://schemas.microsoft.com/office/drawing/2014/main" id="{46D167D6-9D94-6C07-5EA6-D0AB46CE577F}"/>
                  </a:ext>
                </a:extLst>
              </p:cNvPr>
              <p:cNvSpPr>
                <a:spLocks/>
              </p:cNvSpPr>
              <p:nvPr/>
            </p:nvSpPr>
            <p:spPr>
              <a:xfrm>
                <a:off x="660400" y="2935035"/>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Object detection is a computer vision task that aims to detect and locate objects of interest from images or videos, and identify their categories. Object detection has wide-ranging applications in numerous fields, such as security monitoring, autonomous driving, medical diagnosis, and industrial inspection.</a:t>
                </a:r>
              </a:p>
            </p:txBody>
          </p:sp>
          <p:sp>
            <p:nvSpPr>
              <p:cNvPr id="3" name="矩形 2">
                <a:extLst>
                  <a:ext uri="{FF2B5EF4-FFF2-40B4-BE49-F238E27FC236}">
                    <a16:creationId xmlns:a16="http://schemas.microsoft.com/office/drawing/2014/main" id="{CE74FC1F-D59A-985E-5CC9-CBCA995B9E98}"/>
                  </a:ext>
                </a:extLst>
              </p:cNvPr>
              <p:cNvSpPr>
                <a:spLocks/>
              </p:cNvSpPr>
              <p:nvPr/>
            </p:nvSpPr>
            <p:spPr>
              <a:xfrm>
                <a:off x="660400" y="2027491"/>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Object Detection</a:t>
                </a:r>
              </a:p>
            </p:txBody>
          </p:sp>
        </p:grpSp>
        <p:sp>
          <p:nvSpPr>
            <p:cNvPr id="11" name="任意多边形: 形状 10">
              <a:extLst>
                <a:ext uri="{FF2B5EF4-FFF2-40B4-BE49-F238E27FC236}">
                  <a16:creationId xmlns:a16="http://schemas.microsoft.com/office/drawing/2014/main" id="{B5F1A665-DB1E-74A2-184B-1D70A5C6EA78}"/>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920055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0" y="1529291"/>
            <a:ext cx="11359243" cy="4009411"/>
            <a:chOff x="0" y="1529291"/>
            <a:chExt cx="11359243" cy="4009411"/>
          </a:xfrm>
        </p:grpSpPr>
        <p:sp>
          <p:nvSpPr>
            <p:cNvPr id="4" name="Freeform: Shape 3">
              <a:extLst>
                <a:ext uri="{FF2B5EF4-FFF2-40B4-BE49-F238E27FC236}">
                  <a16:creationId xmlns:a16="http://schemas.microsoft.com/office/drawing/2014/main" id="{3A6563E5-9150-43FC-9A44-557F6EB5051F}"/>
                </a:ext>
              </a:extLst>
            </p:cNvPr>
            <p:cNvSpPr/>
            <p:nvPr/>
          </p:nvSpPr>
          <p:spPr>
            <a:xfrm>
              <a:off x="0" y="1529291"/>
              <a:ext cx="3164114" cy="4009411"/>
            </a:xfrm>
            <a:custGeom>
              <a:avLst/>
              <a:gdLst>
                <a:gd name="connsiteX0" fmla="*/ 1220133 w 3329836"/>
                <a:gd name="connsiteY0" fmla="*/ 0 h 4219406"/>
                <a:gd name="connsiteX1" fmla="*/ 3329836 w 3329836"/>
                <a:gd name="connsiteY1" fmla="*/ 2109703 h 4219406"/>
                <a:gd name="connsiteX2" fmla="*/ 1220133 w 3329836"/>
                <a:gd name="connsiteY2" fmla="*/ 4219406 h 4219406"/>
                <a:gd name="connsiteX3" fmla="*/ 40578 w 3329836"/>
                <a:gd name="connsiteY3" fmla="*/ 3859102 h 4219406"/>
                <a:gd name="connsiteX4" fmla="*/ 0 w 3329836"/>
                <a:gd name="connsiteY4" fmla="*/ 3828759 h 4219406"/>
                <a:gd name="connsiteX5" fmla="*/ 0 w 3329836"/>
                <a:gd name="connsiteY5" fmla="*/ 390648 h 4219406"/>
                <a:gd name="connsiteX6" fmla="*/ 40578 w 3329836"/>
                <a:gd name="connsiteY6" fmla="*/ 360304 h 4219406"/>
                <a:gd name="connsiteX7" fmla="*/ 1220133 w 3329836"/>
                <a:gd name="connsiteY7" fmla="*/ 0 h 4219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9836" h="4219406">
                  <a:moveTo>
                    <a:pt x="1220133" y="0"/>
                  </a:moveTo>
                  <a:cubicBezTo>
                    <a:pt x="2385290" y="0"/>
                    <a:pt x="3329836" y="944546"/>
                    <a:pt x="3329836" y="2109703"/>
                  </a:cubicBezTo>
                  <a:cubicBezTo>
                    <a:pt x="3329836" y="3274860"/>
                    <a:pt x="2385290" y="4219406"/>
                    <a:pt x="1220133" y="4219406"/>
                  </a:cubicBezTo>
                  <a:cubicBezTo>
                    <a:pt x="783199" y="4219406"/>
                    <a:pt x="377289" y="4086579"/>
                    <a:pt x="40578" y="3859102"/>
                  </a:cubicBezTo>
                  <a:lnTo>
                    <a:pt x="0" y="3828759"/>
                  </a:lnTo>
                  <a:lnTo>
                    <a:pt x="0" y="390648"/>
                  </a:lnTo>
                  <a:lnTo>
                    <a:pt x="40578" y="360304"/>
                  </a:lnTo>
                  <a:cubicBezTo>
                    <a:pt x="377289" y="132827"/>
                    <a:pt x="783199" y="0"/>
                    <a:pt x="1220133" y="0"/>
                  </a:cubicBezTo>
                  <a:close/>
                </a:path>
              </a:pathLst>
            </a:custGeom>
            <a:blipFill rotWithShape="0">
              <a:blip r:embed="rId3"/>
              <a:srcRect/>
              <a:stretch>
                <a:fillRect l="-44760" r="-4476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 name="Group 1">
              <a:extLst>
                <a:ext uri="{FF2B5EF4-FFF2-40B4-BE49-F238E27FC236}">
                  <a16:creationId xmlns:a16="http://schemas.microsoft.com/office/drawing/2014/main" id="{0A6B230B-1133-4305-AE0A-5C79A1CF619D}"/>
                </a:ext>
              </a:extLst>
            </p:cNvPr>
            <p:cNvGrpSpPr/>
            <p:nvPr/>
          </p:nvGrpSpPr>
          <p:grpSpPr>
            <a:xfrm>
              <a:off x="3879191" y="1788831"/>
              <a:ext cx="7480052" cy="3519985"/>
              <a:chOff x="4038848" y="1788831"/>
              <a:chExt cx="7480052" cy="3519985"/>
            </a:xfrm>
          </p:grpSpPr>
          <p:sp>
            <p:nvSpPr>
              <p:cNvPr id="5" name="Oval 4">
                <a:extLst>
                  <a:ext uri="{FF2B5EF4-FFF2-40B4-BE49-F238E27FC236}">
                    <a16:creationId xmlns:a16="http://schemas.microsoft.com/office/drawing/2014/main" id="{2F989B83-7276-48DC-847E-7167FC065BB4}"/>
                  </a:ext>
                </a:extLst>
              </p:cNvPr>
              <p:cNvSpPr/>
              <p:nvPr/>
            </p:nvSpPr>
            <p:spPr>
              <a:xfrm>
                <a:off x="4038848" y="3118675"/>
                <a:ext cx="1027050" cy="1027050"/>
              </a:xfrm>
              <a:prstGeom prst="ellipse">
                <a:avLst/>
              </a:prstGeom>
              <a:solidFill>
                <a:schemeClr val="tx1">
                  <a:lumMod val="50000"/>
                  <a:lumOff val="50000"/>
                  <a:alpha val="10000"/>
                </a:schemeClr>
              </a:solidFill>
              <a:ln w="9525" cap="rnd">
                <a:noFill/>
                <a:prstDash val="lgDash"/>
                <a:round/>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800" b="1" dirty="0">
                  <a:gradFill>
                    <a:gsLst>
                      <a:gs pos="60000">
                        <a:schemeClr val="accent1">
                          <a:lumMod val="60000"/>
                          <a:lumOff val="40000"/>
                        </a:schemeClr>
                      </a:gs>
                      <a:gs pos="100000">
                        <a:schemeClr val="accent1"/>
                      </a:gs>
                    </a:gsLst>
                    <a:lin ang="2700000" scaled="0"/>
                  </a:gradFill>
                </a:endParaRPr>
              </a:p>
            </p:txBody>
          </p:sp>
          <p:sp>
            <p:nvSpPr>
              <p:cNvPr id="6" name="Oval 5">
                <a:extLst>
                  <a:ext uri="{FF2B5EF4-FFF2-40B4-BE49-F238E27FC236}">
                    <a16:creationId xmlns:a16="http://schemas.microsoft.com/office/drawing/2014/main" id="{7111D412-AC83-498A-BF55-8AE1BD58DBB4}"/>
                  </a:ext>
                </a:extLst>
              </p:cNvPr>
              <p:cNvSpPr/>
              <p:nvPr/>
            </p:nvSpPr>
            <p:spPr>
              <a:xfrm>
                <a:off x="6738504" y="3118675"/>
                <a:ext cx="1027050" cy="1027050"/>
              </a:xfrm>
              <a:prstGeom prst="ellipse">
                <a:avLst/>
              </a:prstGeom>
              <a:solidFill>
                <a:schemeClr val="tx1">
                  <a:lumMod val="50000"/>
                  <a:lumOff val="50000"/>
                  <a:alpha val="10000"/>
                </a:schemeClr>
              </a:solidFill>
              <a:ln w="9525" cap="rnd">
                <a:noFill/>
                <a:prstDash val="lgDash"/>
                <a:round/>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800" b="1" dirty="0"/>
              </a:p>
            </p:txBody>
          </p:sp>
          <p:sp>
            <p:nvSpPr>
              <p:cNvPr id="7" name="Oval 6">
                <a:extLst>
                  <a:ext uri="{FF2B5EF4-FFF2-40B4-BE49-F238E27FC236}">
                    <a16:creationId xmlns:a16="http://schemas.microsoft.com/office/drawing/2014/main" id="{185B34D9-82CE-43FE-A21F-BF3141DFA7F7}"/>
                  </a:ext>
                </a:extLst>
              </p:cNvPr>
              <p:cNvSpPr/>
              <p:nvPr/>
            </p:nvSpPr>
            <p:spPr>
              <a:xfrm>
                <a:off x="9438161" y="3118675"/>
                <a:ext cx="1027050" cy="1027050"/>
              </a:xfrm>
              <a:prstGeom prst="ellipse">
                <a:avLst/>
              </a:prstGeom>
              <a:solidFill>
                <a:schemeClr val="tx1">
                  <a:lumMod val="50000"/>
                  <a:lumOff val="50000"/>
                  <a:alpha val="10000"/>
                </a:schemeClr>
              </a:solidFill>
              <a:ln w="9525" cap="rnd">
                <a:noFill/>
                <a:prstDash val="lgDash"/>
                <a:round/>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800" b="1" dirty="0"/>
              </a:p>
            </p:txBody>
          </p:sp>
          <p:cxnSp>
            <p:nvCxnSpPr>
              <p:cNvPr id="8" name="Straight Connector 7">
                <a:extLst>
                  <a:ext uri="{FF2B5EF4-FFF2-40B4-BE49-F238E27FC236}">
                    <a16:creationId xmlns:a16="http://schemas.microsoft.com/office/drawing/2014/main" id="{A9ACB8CC-0EC6-4C9F-A707-A714E1900C1F}"/>
                  </a:ext>
                </a:extLst>
              </p:cNvPr>
              <p:cNvCxnSpPr>
                <a:cxnSpLocks/>
                <a:stCxn id="5" idx="6"/>
                <a:endCxn id="6" idx="2"/>
              </p:cNvCxnSpPr>
              <p:nvPr/>
            </p:nvCxnSpPr>
            <p:spPr>
              <a:xfrm>
                <a:off x="5065898" y="3632200"/>
                <a:ext cx="1672606" cy="0"/>
              </a:xfrm>
              <a:prstGeom prst="line">
                <a:avLst/>
              </a:prstGeom>
              <a:ln w="19050">
                <a:solidFill>
                  <a:schemeClr val="tx1">
                    <a:lumMod val="95000"/>
                    <a:lumOff val="5000"/>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96FEAB7-DA7F-441E-AECF-AB6104887191}"/>
                  </a:ext>
                </a:extLst>
              </p:cNvPr>
              <p:cNvCxnSpPr>
                <a:cxnSpLocks/>
                <a:stCxn id="6" idx="6"/>
                <a:endCxn id="7" idx="2"/>
              </p:cNvCxnSpPr>
              <p:nvPr/>
            </p:nvCxnSpPr>
            <p:spPr>
              <a:xfrm>
                <a:off x="7765554" y="3632200"/>
                <a:ext cx="1672607" cy="0"/>
              </a:xfrm>
              <a:prstGeom prst="line">
                <a:avLst/>
              </a:prstGeom>
              <a:ln w="19050">
                <a:solidFill>
                  <a:schemeClr val="tx1">
                    <a:lumMod val="95000"/>
                    <a:lumOff val="5000"/>
                    <a:alpha val="1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ED81673-058C-442A-A16A-239C9A393853}"/>
                  </a:ext>
                </a:extLst>
              </p:cNvPr>
              <p:cNvSpPr txBox="1"/>
              <p:nvPr/>
            </p:nvSpPr>
            <p:spPr>
              <a:xfrm>
                <a:off x="4232413" y="3339812"/>
                <a:ext cx="639919" cy="584775"/>
              </a:xfrm>
              <a:prstGeom prst="rect">
                <a:avLst/>
              </a:prstGeom>
              <a:noFill/>
              <a:effectLst/>
            </p:spPr>
            <p:txBody>
              <a:bodyPr wrap="none" rtlCol="0">
                <a:spAutoFit/>
              </a:bodyPr>
              <a:lstStyle/>
              <a:p>
                <a:r>
                  <a:rPr lang="en-US" altLang="zh-CN"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01</a:t>
                </a:r>
                <a:endParaRPr lang="zh-CN" altLang="en-US"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sp>
            <p:nvSpPr>
              <p:cNvPr id="15" name="TextBox 14">
                <a:extLst>
                  <a:ext uri="{FF2B5EF4-FFF2-40B4-BE49-F238E27FC236}">
                    <a16:creationId xmlns:a16="http://schemas.microsoft.com/office/drawing/2014/main" id="{09B2E386-431E-4BE5-8EEA-5A8E7151B4CC}"/>
                  </a:ext>
                </a:extLst>
              </p:cNvPr>
              <p:cNvSpPr txBox="1"/>
              <p:nvPr/>
            </p:nvSpPr>
            <p:spPr>
              <a:xfrm>
                <a:off x="6932069" y="3339812"/>
                <a:ext cx="639919" cy="584775"/>
              </a:xfrm>
              <a:prstGeom prst="rect">
                <a:avLst/>
              </a:prstGeom>
              <a:noFill/>
              <a:effectLst/>
            </p:spPr>
            <p:txBody>
              <a:bodyPr wrap="none" rtlCol="0">
                <a:spAutoFit/>
              </a:bodyPr>
              <a:lstStyle>
                <a:defPPr>
                  <a:defRPr lang="zh-CN"/>
                </a:defPPr>
                <a:lvl1pPr>
                  <a:defRPr sz="3200" b="1" i="1">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defRPr>
                </a:lvl1pPr>
              </a:lstStyle>
              <a:p>
                <a:r>
                  <a:rPr lang="en-US" altLang="zh-CN" dirty="0"/>
                  <a:t>02</a:t>
                </a:r>
                <a:endParaRPr lang="zh-CN" altLang="en-US" dirty="0"/>
              </a:p>
            </p:txBody>
          </p:sp>
          <p:sp>
            <p:nvSpPr>
              <p:cNvPr id="16" name="TextBox 15">
                <a:extLst>
                  <a:ext uri="{FF2B5EF4-FFF2-40B4-BE49-F238E27FC236}">
                    <a16:creationId xmlns:a16="http://schemas.microsoft.com/office/drawing/2014/main" id="{6002FA7B-2A12-4B1A-BDCE-B66B984499EE}"/>
                  </a:ext>
                </a:extLst>
              </p:cNvPr>
              <p:cNvSpPr txBox="1"/>
              <p:nvPr/>
            </p:nvSpPr>
            <p:spPr>
              <a:xfrm>
                <a:off x="9631726" y="3339811"/>
                <a:ext cx="639919" cy="584775"/>
              </a:xfrm>
              <a:prstGeom prst="rect">
                <a:avLst/>
              </a:prstGeom>
              <a:noFill/>
              <a:effectLst/>
            </p:spPr>
            <p:txBody>
              <a:bodyPr wrap="none" rtlCol="0">
                <a:spAutoFit/>
              </a:bodyPr>
              <a:lstStyle>
                <a:defPPr>
                  <a:defRPr lang="zh-CN"/>
                </a:defPPr>
                <a:lvl1pPr>
                  <a:defRPr sz="3200" b="1" i="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stStyle>
              <a:p>
                <a:r>
                  <a:rPr lang="en-US" altLang="zh-CN" dirty="0"/>
                  <a:t>03</a:t>
                </a:r>
                <a:endParaRPr lang="zh-CN" altLang="en-US" dirty="0"/>
              </a:p>
            </p:txBody>
          </p:sp>
          <p:grpSp>
            <p:nvGrpSpPr>
              <p:cNvPr id="21" name="Group 20">
                <a:extLst>
                  <a:ext uri="{FF2B5EF4-FFF2-40B4-BE49-F238E27FC236}">
                    <a16:creationId xmlns:a16="http://schemas.microsoft.com/office/drawing/2014/main" id="{D5CB4D05-0687-4B6C-B1A1-59225146A54A}"/>
                  </a:ext>
                </a:extLst>
              </p:cNvPr>
              <p:cNvGrpSpPr/>
              <p:nvPr/>
            </p:nvGrpSpPr>
            <p:grpSpPr>
              <a:xfrm>
                <a:off x="4038848" y="4366862"/>
                <a:ext cx="2138385" cy="941954"/>
                <a:chOff x="3885673" y="4163662"/>
                <a:chExt cx="1905527" cy="941954"/>
              </a:xfrm>
            </p:grpSpPr>
            <p:sp>
              <p:nvSpPr>
                <p:cNvPr id="17" name="TextBox 16">
                  <a:extLst>
                    <a:ext uri="{FF2B5EF4-FFF2-40B4-BE49-F238E27FC236}">
                      <a16:creationId xmlns:a16="http://schemas.microsoft.com/office/drawing/2014/main" id="{4B314262-3543-4F49-A344-19A94D0A0159}"/>
                    </a:ext>
                  </a:extLst>
                </p:cNvPr>
                <p:cNvSpPr txBox="1"/>
                <p:nvPr/>
              </p:nvSpPr>
              <p:spPr>
                <a:xfrm>
                  <a:off x="3885673" y="4589193"/>
                  <a:ext cx="1905527"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根据研究领域和目标读者选择合适的期刊</a:t>
                  </a:r>
                </a:p>
              </p:txBody>
            </p:sp>
            <p:sp>
              <p:nvSpPr>
                <p:cNvPr id="18" name="TextBox 17">
                  <a:extLst>
                    <a:ext uri="{FF2B5EF4-FFF2-40B4-BE49-F238E27FC236}">
                      <a16:creationId xmlns:a16="http://schemas.microsoft.com/office/drawing/2014/main" id="{72D891DA-0C22-4CEE-8A4F-929A4013CEB5}"/>
                    </a:ext>
                  </a:extLst>
                </p:cNvPr>
                <p:cNvSpPr txBox="1"/>
                <p:nvPr/>
              </p:nvSpPr>
              <p:spPr>
                <a:xfrm>
                  <a:off x="3885673" y="4163662"/>
                  <a:ext cx="1905527"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选择学术期刊</a:t>
                  </a:r>
                </a:p>
              </p:txBody>
            </p:sp>
          </p:grpSp>
          <p:grpSp>
            <p:nvGrpSpPr>
              <p:cNvPr id="22" name="Group 21">
                <a:extLst>
                  <a:ext uri="{FF2B5EF4-FFF2-40B4-BE49-F238E27FC236}">
                    <a16:creationId xmlns:a16="http://schemas.microsoft.com/office/drawing/2014/main" id="{519EFA46-BA6E-4A5D-8AA6-811E07B49104}"/>
                  </a:ext>
                </a:extLst>
              </p:cNvPr>
              <p:cNvGrpSpPr/>
              <p:nvPr/>
            </p:nvGrpSpPr>
            <p:grpSpPr>
              <a:xfrm>
                <a:off x="9380515" y="4366862"/>
                <a:ext cx="2138385" cy="941954"/>
                <a:chOff x="3885673" y="4163662"/>
                <a:chExt cx="1905527" cy="941954"/>
              </a:xfrm>
            </p:grpSpPr>
            <p:sp>
              <p:nvSpPr>
                <p:cNvPr id="23" name="TextBox 22">
                  <a:extLst>
                    <a:ext uri="{FF2B5EF4-FFF2-40B4-BE49-F238E27FC236}">
                      <a16:creationId xmlns:a16="http://schemas.microsoft.com/office/drawing/2014/main" id="{75B61802-ABF2-4CEC-8432-5D8CAFBBDFFA}"/>
                    </a:ext>
                  </a:extLst>
                </p:cNvPr>
                <p:cNvSpPr txBox="1"/>
                <p:nvPr/>
              </p:nvSpPr>
              <p:spPr>
                <a:xfrm>
                  <a:off x="3885673" y="4589193"/>
                  <a:ext cx="1905527"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按照期刊要求，通过在线系统或电子邮件提交研究论文</a:t>
                  </a:r>
                </a:p>
              </p:txBody>
            </p:sp>
            <p:sp>
              <p:nvSpPr>
                <p:cNvPr id="24" name="TextBox 23">
                  <a:extLst>
                    <a:ext uri="{FF2B5EF4-FFF2-40B4-BE49-F238E27FC236}">
                      <a16:creationId xmlns:a16="http://schemas.microsoft.com/office/drawing/2014/main" id="{B64EE1C4-3FDC-4238-BA20-0B666ECC51A6}"/>
                    </a:ext>
                  </a:extLst>
                </p:cNvPr>
                <p:cNvSpPr txBox="1"/>
                <p:nvPr/>
              </p:nvSpPr>
              <p:spPr>
                <a:xfrm>
                  <a:off x="3885673" y="4163662"/>
                  <a:ext cx="1905527"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提交论文</a:t>
                  </a:r>
                </a:p>
              </p:txBody>
            </p:sp>
          </p:grpSp>
          <p:grpSp>
            <p:nvGrpSpPr>
              <p:cNvPr id="25" name="Group 24">
                <a:extLst>
                  <a:ext uri="{FF2B5EF4-FFF2-40B4-BE49-F238E27FC236}">
                    <a16:creationId xmlns:a16="http://schemas.microsoft.com/office/drawing/2014/main" id="{671A9A78-4EC2-4BE2-9CF5-63B656C5210E}"/>
                  </a:ext>
                </a:extLst>
              </p:cNvPr>
              <p:cNvGrpSpPr/>
              <p:nvPr/>
            </p:nvGrpSpPr>
            <p:grpSpPr>
              <a:xfrm>
                <a:off x="6738504" y="1788831"/>
                <a:ext cx="2158753" cy="941954"/>
                <a:chOff x="3885673" y="4163662"/>
                <a:chExt cx="1905527" cy="941954"/>
              </a:xfrm>
            </p:grpSpPr>
            <p:sp>
              <p:nvSpPr>
                <p:cNvPr id="26" name="TextBox 25">
                  <a:extLst>
                    <a:ext uri="{FF2B5EF4-FFF2-40B4-BE49-F238E27FC236}">
                      <a16:creationId xmlns:a16="http://schemas.microsoft.com/office/drawing/2014/main" id="{C57EFE4A-4061-41FB-8F2D-8787848D2B76}"/>
                    </a:ext>
                  </a:extLst>
                </p:cNvPr>
                <p:cNvSpPr txBox="1"/>
                <p:nvPr/>
              </p:nvSpPr>
              <p:spPr>
                <a:xfrm>
                  <a:off x="3885673" y="4589193"/>
                  <a:ext cx="1905527"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整理研究论文、作者信息和附加材料，准备投稿</a:t>
                  </a:r>
                </a:p>
              </p:txBody>
            </p:sp>
            <p:sp>
              <p:nvSpPr>
                <p:cNvPr id="27" name="TextBox 26">
                  <a:extLst>
                    <a:ext uri="{FF2B5EF4-FFF2-40B4-BE49-F238E27FC236}">
                      <a16:creationId xmlns:a16="http://schemas.microsoft.com/office/drawing/2014/main" id="{AF19A79E-CEB4-499A-96A8-5996209A1BAD}"/>
                    </a:ext>
                  </a:extLst>
                </p:cNvPr>
                <p:cNvSpPr txBox="1"/>
                <p:nvPr/>
              </p:nvSpPr>
              <p:spPr>
                <a:xfrm>
                  <a:off x="3885673" y="4163662"/>
                  <a:ext cx="1905527"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准备提交材料</a:t>
                  </a:r>
                </a:p>
              </p:txBody>
            </p:sp>
          </p:grpSp>
        </p:grpSp>
      </p:grpSp>
      <p:sp>
        <p:nvSpPr>
          <p:cNvPr id="29" name="Title 28"/>
          <p:cNvSpPr>
            <a:spLocks noGrp="1"/>
          </p:cNvSpPr>
          <p:nvPr>
            <p:ph type="title"/>
          </p:nvPr>
        </p:nvSpPr>
        <p:spPr/>
        <p:txBody>
          <a:bodyPr wrap="square">
            <a:normAutofit/>
          </a:bodyPr>
          <a:lstStyle/>
          <a:p>
            <a:pPr lvl="0"/>
            <a:r>
              <a:rPr lang="en-US"/>
              <a:t>提交过程解释</a:t>
            </a:r>
          </a:p>
        </p:txBody>
      </p:sp>
    </p:spTree>
    <p:custDataLst>
      <p:tags r:id="rId1"/>
    </p:custDataLst>
    <p:extLst>
      <p:ext uri="{BB962C8B-B14F-4D97-AF65-F5344CB8AC3E}">
        <p14:creationId xmlns:p14="http://schemas.microsoft.com/office/powerpoint/2010/main" val="1813010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E1B2084-334D-3597-1D69-2599825EF7A8}"/>
              </a:ext>
            </a:extLst>
          </p:cNvPr>
          <p:cNvGrpSpPr/>
          <p:nvPr/>
        </p:nvGrpSpPr>
        <p:grpSpPr>
          <a:xfrm>
            <a:off x="660401" y="1622742"/>
            <a:ext cx="9895949" cy="5235258"/>
            <a:chOff x="660401" y="1622742"/>
            <a:chExt cx="9895949" cy="5235258"/>
          </a:xfrm>
        </p:grpSpPr>
        <p:sp>
          <p:nvSpPr>
            <p:cNvPr id="17" name="Rectangle 16">
              <a:extLst>
                <a:ext uri="{FF2B5EF4-FFF2-40B4-BE49-F238E27FC236}">
                  <a16:creationId xmlns:a16="http://schemas.microsoft.com/office/drawing/2014/main" id="{0C5D1AED-E22D-521A-5456-F1D2616697F9}"/>
                </a:ext>
              </a:extLst>
            </p:cNvPr>
            <p:cNvSpPr>
              <a:spLocks/>
            </p:cNvSpPr>
            <p:nvPr/>
          </p:nvSpPr>
          <p:spPr>
            <a:xfrm>
              <a:off x="660401" y="1622742"/>
              <a:ext cx="477787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nSpc>
                  <a:spcPct val="100000"/>
                </a:lnSpc>
                <a:buSzPct val="25000"/>
              </a:pPr>
              <a:r>
                <a:rPr lang="zh-CN" altLang="en-US" sz="2400" b="1" dirty="0">
                  <a:solidFill>
                    <a:schemeClr val="tx1"/>
                  </a:solidFill>
                </a:rPr>
                <a:t>选择学术期刊的标准</a:t>
              </a:r>
              <a:endParaRPr lang="en-US" altLang="zh-CN" sz="36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32" name="Group 131">
              <a:extLst>
                <a:ext uri="{FF2B5EF4-FFF2-40B4-BE49-F238E27FC236}">
                  <a16:creationId xmlns:a16="http://schemas.microsoft.com/office/drawing/2014/main" id="{2FB8E34E-157F-DB2F-B613-B2726E566585}"/>
                </a:ext>
              </a:extLst>
            </p:cNvPr>
            <p:cNvGrpSpPr/>
            <p:nvPr/>
          </p:nvGrpSpPr>
          <p:grpSpPr>
            <a:xfrm>
              <a:off x="1657876" y="2965184"/>
              <a:ext cx="8898474" cy="3892816"/>
              <a:chOff x="1657876" y="2965184"/>
              <a:chExt cx="8898474" cy="3892816"/>
            </a:xfrm>
          </p:grpSpPr>
          <p:grpSp>
            <p:nvGrpSpPr>
              <p:cNvPr id="129" name="Group 128">
                <a:extLst>
                  <a:ext uri="{FF2B5EF4-FFF2-40B4-BE49-F238E27FC236}">
                    <a16:creationId xmlns:a16="http://schemas.microsoft.com/office/drawing/2014/main" id="{03996928-D67C-2D50-8C9A-66BCCF354C22}"/>
                  </a:ext>
                </a:extLst>
              </p:cNvPr>
              <p:cNvGrpSpPr/>
              <p:nvPr/>
            </p:nvGrpSpPr>
            <p:grpSpPr>
              <a:xfrm>
                <a:off x="1657876" y="4159000"/>
                <a:ext cx="2182877" cy="2699000"/>
                <a:chOff x="2518530" y="4159000"/>
                <a:chExt cx="2182877" cy="2699000"/>
              </a:xfrm>
            </p:grpSpPr>
            <p:grpSp>
              <p:nvGrpSpPr>
                <p:cNvPr id="84" name="Group 83">
                  <a:extLst>
                    <a:ext uri="{FF2B5EF4-FFF2-40B4-BE49-F238E27FC236}">
                      <a16:creationId xmlns:a16="http://schemas.microsoft.com/office/drawing/2014/main" id="{B0E34821-DCF1-5AC2-C07D-F60E72CCE13D}"/>
                    </a:ext>
                  </a:extLst>
                </p:cNvPr>
                <p:cNvGrpSpPr/>
                <p:nvPr/>
              </p:nvGrpSpPr>
              <p:grpSpPr>
                <a:xfrm>
                  <a:off x="2518530" y="4159000"/>
                  <a:ext cx="540000" cy="2699000"/>
                  <a:chOff x="1465936" y="4159000"/>
                  <a:chExt cx="540000" cy="2699000"/>
                </a:xfrm>
              </p:grpSpPr>
              <p:cxnSp>
                <p:nvCxnSpPr>
                  <p:cNvPr id="25" name="Straight Connector 24">
                    <a:extLst>
                      <a:ext uri="{FF2B5EF4-FFF2-40B4-BE49-F238E27FC236}">
                        <a16:creationId xmlns:a16="http://schemas.microsoft.com/office/drawing/2014/main" id="{778BE339-9948-E879-CB8D-2D6D88309920}"/>
                      </a:ext>
                    </a:extLst>
                  </p:cNvPr>
                  <p:cNvCxnSpPr>
                    <a:cxnSpLocks/>
                  </p:cNvCxnSpPr>
                  <p:nvPr/>
                </p:nvCxnSpPr>
                <p:spPr>
                  <a:xfrm>
                    <a:off x="1735936" y="4459697"/>
                    <a:ext cx="0" cy="2398303"/>
                  </a:xfrm>
                  <a:prstGeom prst="line">
                    <a:avLst/>
                  </a:prstGeom>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4270F004-212C-C24E-B2AE-962DC96B773D}"/>
                      </a:ext>
                    </a:extLst>
                  </p:cNvPr>
                  <p:cNvGrpSpPr/>
                  <p:nvPr/>
                </p:nvGrpSpPr>
                <p:grpSpPr>
                  <a:xfrm>
                    <a:off x="1465936" y="4159000"/>
                    <a:ext cx="540000" cy="540000"/>
                    <a:chOff x="8161012" y="5599496"/>
                    <a:chExt cx="540000" cy="540000"/>
                  </a:xfrm>
                </p:grpSpPr>
                <p:sp>
                  <p:nvSpPr>
                    <p:cNvPr id="77" name="TextBox 76">
                      <a:extLst>
                        <a:ext uri="{FF2B5EF4-FFF2-40B4-BE49-F238E27FC236}">
                          <a16:creationId xmlns:a16="http://schemas.microsoft.com/office/drawing/2014/main" id="{DF0ACC6D-3705-F69C-5054-4FE6B2A7AD40}"/>
                        </a:ext>
                      </a:extLst>
                    </p:cNvPr>
                    <p:cNvSpPr txBox="1">
                      <a:spLocks noChangeAspect="1"/>
                    </p:cNvSpPr>
                    <p:nvPr/>
                  </p:nvSpPr>
                  <p:spPr>
                    <a:xfrm>
                      <a:off x="8161012" y="5599496"/>
                      <a:ext cx="540000" cy="540000"/>
                    </a:xfrm>
                    <a:prstGeom prst="roundRect">
                      <a:avLst>
                        <a:gd name="adj" fmla="val 50000"/>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tlCol="0" anchor="ctr"/>
                    <a:lstStyle>
                      <a:defPPr>
                        <a:defRPr lang="zh-CN"/>
                      </a:defPPr>
                      <a:lvl1pPr>
                        <a:defRPr>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78" name="Freeform: Shape 77">
                      <a:extLst>
                        <a:ext uri="{FF2B5EF4-FFF2-40B4-BE49-F238E27FC236}">
                          <a16:creationId xmlns:a16="http://schemas.microsoft.com/office/drawing/2014/main" id="{217C2AFA-60C0-692F-82FA-9CC1D7061B08}"/>
                        </a:ext>
                      </a:extLst>
                    </p:cNvPr>
                    <p:cNvSpPr/>
                    <p:nvPr/>
                  </p:nvSpPr>
                  <p:spPr>
                    <a:xfrm>
                      <a:off x="8303144" y="5729334"/>
                      <a:ext cx="255736" cy="280324"/>
                    </a:xfrm>
                    <a:custGeom>
                      <a:avLst/>
                      <a:gdLst>
                        <a:gd name="connsiteX0" fmla="*/ 248770 w 495300"/>
                        <a:gd name="connsiteY0" fmla="*/ 621 h 542925"/>
                        <a:gd name="connsiteX1" fmla="*/ 496420 w 495300"/>
                        <a:gd name="connsiteY1" fmla="*/ 248271 h 542925"/>
                        <a:gd name="connsiteX2" fmla="*/ 324017 w 495300"/>
                        <a:gd name="connsiteY2" fmla="*/ 484491 h 542925"/>
                        <a:gd name="connsiteX3" fmla="*/ 346877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663 w 495300"/>
                        <a:gd name="connsiteY8" fmla="*/ 524496 h 542925"/>
                        <a:gd name="connsiteX9" fmla="*/ 173523 w 495300"/>
                        <a:gd name="connsiteY9" fmla="*/ 484491 h 542925"/>
                        <a:gd name="connsiteX10" fmla="*/ 1120 w 495300"/>
                        <a:gd name="connsiteY10" fmla="*/ 248271 h 542925"/>
                        <a:gd name="connsiteX11" fmla="*/ 248770 w 495300"/>
                        <a:gd name="connsiteY11" fmla="*/ 621 h 542925"/>
                        <a:gd name="connsiteX12" fmla="*/ 192573 w 495300"/>
                        <a:gd name="connsiteY12" fmla="*/ 489254 h 542925"/>
                        <a:gd name="connsiteX13" fmla="*/ 172570 w 495300"/>
                        <a:gd name="connsiteY13" fmla="*/ 524496 h 542925"/>
                        <a:gd name="connsiteX14" fmla="*/ 324970 w 495300"/>
                        <a:gd name="connsiteY14" fmla="*/ 524496 h 542925"/>
                        <a:gd name="connsiteX15" fmla="*/ 304967 w 495300"/>
                        <a:gd name="connsiteY15" fmla="*/ 489254 h 542925"/>
                        <a:gd name="connsiteX16" fmla="*/ 248770 w 495300"/>
                        <a:gd name="connsiteY16" fmla="*/ 495921 h 542925"/>
                        <a:gd name="connsiteX17" fmla="*/ 192573 w 495300"/>
                        <a:gd name="connsiteY17" fmla="*/ 489254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16" name="Group 115">
                  <a:extLst>
                    <a:ext uri="{FF2B5EF4-FFF2-40B4-BE49-F238E27FC236}">
                      <a16:creationId xmlns:a16="http://schemas.microsoft.com/office/drawing/2014/main" id="{43ACF7CC-411F-03C2-1253-267EBB4A4349}"/>
                    </a:ext>
                  </a:extLst>
                </p:cNvPr>
                <p:cNvGrpSpPr/>
                <p:nvPr/>
              </p:nvGrpSpPr>
              <p:grpSpPr>
                <a:xfrm>
                  <a:off x="2934120" y="5019627"/>
                  <a:ext cx="1767287" cy="1107057"/>
                  <a:chOff x="2934120" y="5019627"/>
                  <a:chExt cx="1767287" cy="1107057"/>
                </a:xfrm>
              </p:grpSpPr>
              <p:sp>
                <p:nvSpPr>
                  <p:cNvPr id="112" name="TextBox 111">
                    <a:extLst>
                      <a:ext uri="{FF2B5EF4-FFF2-40B4-BE49-F238E27FC236}">
                        <a16:creationId xmlns:a16="http://schemas.microsoft.com/office/drawing/2014/main" id="{560DE107-288D-2734-3710-7AF98EC52021}"/>
                      </a:ext>
                    </a:extLst>
                  </p:cNvPr>
                  <p:cNvSpPr txBox="1">
                    <a:spLocks/>
                  </p:cNvSpPr>
                  <p:nvPr/>
                </p:nvSpPr>
                <p:spPr>
                  <a:xfrm>
                    <a:off x="2934120" y="5388661"/>
                    <a:ext cx="1767287" cy="738023"/>
                  </a:xfrm>
                  <a:prstGeom prst="rect">
                    <a:avLst/>
                  </a:prstGeom>
                  <a:noFill/>
                </p:spPr>
                <p:txBody>
                  <a:bodyPr wrap="square" rtlCol="0">
                    <a:spAutoFit/>
                  </a:body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期刊影响力的重要指标：衡量期刊影响力的重要指标。</a:t>
                    </a:r>
                  </a:p>
                </p:txBody>
              </p:sp>
              <p:sp>
                <p:nvSpPr>
                  <p:cNvPr id="113" name="TextBox 112">
                    <a:extLst>
                      <a:ext uri="{FF2B5EF4-FFF2-40B4-BE49-F238E27FC236}">
                        <a16:creationId xmlns:a16="http://schemas.microsoft.com/office/drawing/2014/main" id="{B92E00B0-2BDE-EF58-C3E0-D8DF632FA6D8}"/>
                      </a:ext>
                    </a:extLst>
                  </p:cNvPr>
                  <p:cNvSpPr txBox="1">
                    <a:spLocks/>
                  </p:cNvSpPr>
                  <p:nvPr/>
                </p:nvSpPr>
                <p:spPr>
                  <a:xfrm>
                    <a:off x="2934120" y="5019627"/>
                    <a:ext cx="1767287" cy="338554"/>
                  </a:xfrm>
                  <a:prstGeom prst="rect">
                    <a:avLst/>
                  </a:prstGeom>
                  <a:noFill/>
                </p:spPr>
                <p:txBody>
                  <a:bodyPr wrap="none" anchor="b">
                    <a:normAutofit/>
                  </a:bodyPr>
                  <a:lstStyle/>
                  <a:p>
                    <a:pPr>
                      <a:lnSpc>
                        <a:spcPct val="100000"/>
                      </a:lnSpc>
                    </a:pPr>
                    <a:r>
                      <a:rPr lang="zh-CN" altLang="en-US" sz="1600" b="1" dirty="0">
                        <a:solidFill>
                          <a:schemeClr val="accent1"/>
                        </a:solidFill>
                      </a:rPr>
                      <a:t>影响因子</a:t>
                    </a:r>
                  </a:p>
                </p:txBody>
              </p:sp>
            </p:grpSp>
          </p:grpSp>
          <p:grpSp>
            <p:nvGrpSpPr>
              <p:cNvPr id="128" name="Group 127">
                <a:extLst>
                  <a:ext uri="{FF2B5EF4-FFF2-40B4-BE49-F238E27FC236}">
                    <a16:creationId xmlns:a16="http://schemas.microsoft.com/office/drawing/2014/main" id="{C340DA3F-E47A-245C-6CA0-A9A48890A4FD}"/>
                  </a:ext>
                </a:extLst>
              </p:cNvPr>
              <p:cNvGrpSpPr/>
              <p:nvPr/>
            </p:nvGrpSpPr>
            <p:grpSpPr>
              <a:xfrm>
                <a:off x="5000503" y="3522853"/>
                <a:ext cx="2178293" cy="3335147"/>
                <a:chOff x="4661675" y="3522853"/>
                <a:chExt cx="2178293" cy="3335147"/>
              </a:xfrm>
            </p:grpSpPr>
            <p:grpSp>
              <p:nvGrpSpPr>
                <p:cNvPr id="85" name="Group 84">
                  <a:extLst>
                    <a:ext uri="{FF2B5EF4-FFF2-40B4-BE49-F238E27FC236}">
                      <a16:creationId xmlns:a16="http://schemas.microsoft.com/office/drawing/2014/main" id="{6F9D0BA0-A45C-33B4-C232-A7C64BEEB6B4}"/>
                    </a:ext>
                  </a:extLst>
                </p:cNvPr>
                <p:cNvGrpSpPr/>
                <p:nvPr/>
              </p:nvGrpSpPr>
              <p:grpSpPr>
                <a:xfrm>
                  <a:off x="4661675" y="3522853"/>
                  <a:ext cx="540000" cy="3335147"/>
                  <a:chOff x="3258687" y="3522853"/>
                  <a:chExt cx="540000" cy="3335147"/>
                </a:xfrm>
              </p:grpSpPr>
              <p:cxnSp>
                <p:nvCxnSpPr>
                  <p:cNvPr id="32" name="Straight Connector 31">
                    <a:extLst>
                      <a:ext uri="{FF2B5EF4-FFF2-40B4-BE49-F238E27FC236}">
                        <a16:creationId xmlns:a16="http://schemas.microsoft.com/office/drawing/2014/main" id="{659DEBAF-9FF2-9B3A-DD5B-97B201ABC787}"/>
                      </a:ext>
                    </a:extLst>
                  </p:cNvPr>
                  <p:cNvCxnSpPr>
                    <a:cxnSpLocks/>
                  </p:cNvCxnSpPr>
                  <p:nvPr/>
                </p:nvCxnSpPr>
                <p:spPr>
                  <a:xfrm>
                    <a:off x="3528687" y="3792853"/>
                    <a:ext cx="0" cy="306514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FFF5B6C8-0AB6-950A-7516-99CE3B72EE16}"/>
                      </a:ext>
                    </a:extLst>
                  </p:cNvPr>
                  <p:cNvGrpSpPr/>
                  <p:nvPr/>
                </p:nvGrpSpPr>
                <p:grpSpPr>
                  <a:xfrm>
                    <a:off x="3258687" y="3522853"/>
                    <a:ext cx="540000" cy="540000"/>
                    <a:chOff x="3708127" y="5599496"/>
                    <a:chExt cx="540000" cy="540000"/>
                  </a:xfrm>
                </p:grpSpPr>
                <p:sp>
                  <p:nvSpPr>
                    <p:cNvPr id="68" name="TextBox 67">
                      <a:extLst>
                        <a:ext uri="{FF2B5EF4-FFF2-40B4-BE49-F238E27FC236}">
                          <a16:creationId xmlns:a16="http://schemas.microsoft.com/office/drawing/2014/main" id="{BA0D754C-A233-5D42-1116-034E5884B401}"/>
                        </a:ext>
                      </a:extLst>
                    </p:cNvPr>
                    <p:cNvSpPr txBox="1">
                      <a:spLocks noChangeAspect="1"/>
                    </p:cNvSpPr>
                    <p:nvPr/>
                  </p:nvSpPr>
                  <p:spPr>
                    <a:xfrm>
                      <a:off x="3708127" y="5599496"/>
                      <a:ext cx="540000" cy="540000"/>
                    </a:xfrm>
                    <a:prstGeom prst="roundRect">
                      <a:avLst>
                        <a:gd name="adj" fmla="val 50000"/>
                      </a:avLst>
                    </a:prstGeom>
                    <a:solidFill>
                      <a:schemeClr val="accent2"/>
                    </a:solidFill>
                    <a:ln w="12700" cap="flat">
                      <a:noFill/>
                      <a:prstDash val="solid"/>
                      <a:miter/>
                    </a:ln>
                    <a:effectLst>
                      <a:outerShdw blurRad="127000" dist="63500" dir="2700000" algn="tl" rotWithShape="0">
                        <a:schemeClr val="accent2">
                          <a:alpha val="40000"/>
                        </a:schemeClr>
                      </a:outerShdw>
                    </a:effectLst>
                  </p:spPr>
                  <p:txBody>
                    <a:bodyPr rtlCol="0" anchor="ctr"/>
                    <a:lstStyle>
                      <a:defPPr>
                        <a:defRPr lang="zh-CN"/>
                      </a:defPPr>
                      <a:lvl1pPr>
                        <a:defRPr>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69" name="Freeform: Shape 68">
                      <a:extLst>
                        <a:ext uri="{FF2B5EF4-FFF2-40B4-BE49-F238E27FC236}">
                          <a16:creationId xmlns:a16="http://schemas.microsoft.com/office/drawing/2014/main" id="{B441F3DB-0310-FDEA-569A-9181829F4E0B}"/>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17" name="Group 116">
                  <a:extLst>
                    <a:ext uri="{FF2B5EF4-FFF2-40B4-BE49-F238E27FC236}">
                      <a16:creationId xmlns:a16="http://schemas.microsoft.com/office/drawing/2014/main" id="{C0C7BC8E-82F7-D5D8-7472-E310E28E93C3}"/>
                    </a:ext>
                  </a:extLst>
                </p:cNvPr>
                <p:cNvGrpSpPr/>
                <p:nvPr/>
              </p:nvGrpSpPr>
              <p:grpSpPr>
                <a:xfrm>
                  <a:off x="5072681" y="4459697"/>
                  <a:ext cx="1767287" cy="885457"/>
                  <a:chOff x="2934120" y="5019627"/>
                  <a:chExt cx="1767287" cy="885457"/>
                </a:xfrm>
              </p:grpSpPr>
              <p:sp>
                <p:nvSpPr>
                  <p:cNvPr id="118" name="TextBox 117">
                    <a:extLst>
                      <a:ext uri="{FF2B5EF4-FFF2-40B4-BE49-F238E27FC236}">
                        <a16:creationId xmlns:a16="http://schemas.microsoft.com/office/drawing/2014/main" id="{2FBF8B92-1000-2B55-27EF-AB8F0397F460}"/>
                      </a:ext>
                    </a:extLst>
                  </p:cNvPr>
                  <p:cNvSpPr txBox="1">
                    <a:spLocks/>
                  </p:cNvSpPr>
                  <p:nvPr/>
                </p:nvSpPr>
                <p:spPr>
                  <a:xfrm>
                    <a:off x="2934120" y="5388661"/>
                    <a:ext cx="1767287" cy="516423"/>
                  </a:xfrm>
                  <a:prstGeom prst="rect">
                    <a:avLst/>
                  </a:prstGeom>
                  <a:noFill/>
                </p:spPr>
                <p:txBody>
                  <a:bodyPr wrap="square" rtlCol="0">
                    <a:spAutoFit/>
                  </a:body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选择与研究领域相关的期刊</a:t>
                    </a:r>
                  </a:p>
                </p:txBody>
              </p:sp>
              <p:sp>
                <p:nvSpPr>
                  <p:cNvPr id="119" name="TextBox 118">
                    <a:extLst>
                      <a:ext uri="{FF2B5EF4-FFF2-40B4-BE49-F238E27FC236}">
                        <a16:creationId xmlns:a16="http://schemas.microsoft.com/office/drawing/2014/main" id="{E7E6DCD2-228E-8EFB-592E-9348C40D5C69}"/>
                      </a:ext>
                    </a:extLst>
                  </p:cNvPr>
                  <p:cNvSpPr txBox="1">
                    <a:spLocks/>
                  </p:cNvSpPr>
                  <p:nvPr/>
                </p:nvSpPr>
                <p:spPr>
                  <a:xfrm>
                    <a:off x="2934120" y="5019627"/>
                    <a:ext cx="1767287" cy="338554"/>
                  </a:xfrm>
                  <a:prstGeom prst="rect">
                    <a:avLst/>
                  </a:prstGeom>
                  <a:noFill/>
                </p:spPr>
                <p:txBody>
                  <a:bodyPr wrap="none" anchor="b">
                    <a:normAutofit/>
                  </a:bodyPr>
                  <a:lstStyle/>
                  <a:p>
                    <a:pPr>
                      <a:lnSpc>
                        <a:spcPct val="100000"/>
                      </a:lnSpc>
                    </a:pPr>
                    <a:r>
                      <a:rPr lang="zh-CN" altLang="en-US" sz="1600" b="1" dirty="0">
                        <a:solidFill>
                          <a:schemeClr val="accent2"/>
                        </a:solidFill>
                      </a:rPr>
                      <a:t>同领域研究</a:t>
                    </a:r>
                  </a:p>
                </p:txBody>
              </p:sp>
            </p:grpSp>
          </p:grpSp>
          <p:grpSp>
            <p:nvGrpSpPr>
              <p:cNvPr id="127" name="Group 126">
                <a:extLst>
                  <a:ext uri="{FF2B5EF4-FFF2-40B4-BE49-F238E27FC236}">
                    <a16:creationId xmlns:a16="http://schemas.microsoft.com/office/drawing/2014/main" id="{D5D638D8-67F8-59AE-FB32-8190AA67A9EA}"/>
                  </a:ext>
                </a:extLst>
              </p:cNvPr>
              <p:cNvGrpSpPr/>
              <p:nvPr/>
            </p:nvGrpSpPr>
            <p:grpSpPr>
              <a:xfrm>
                <a:off x="8364734" y="2965184"/>
                <a:ext cx="2191616" cy="3892816"/>
                <a:chOff x="6874259" y="2965184"/>
                <a:chExt cx="2191616" cy="3892816"/>
              </a:xfrm>
            </p:grpSpPr>
            <p:grpSp>
              <p:nvGrpSpPr>
                <p:cNvPr id="87" name="Group 86">
                  <a:extLst>
                    <a:ext uri="{FF2B5EF4-FFF2-40B4-BE49-F238E27FC236}">
                      <a16:creationId xmlns:a16="http://schemas.microsoft.com/office/drawing/2014/main" id="{5C521556-9D77-59CD-7CCD-F076DD65FF86}"/>
                    </a:ext>
                  </a:extLst>
                </p:cNvPr>
                <p:cNvGrpSpPr/>
                <p:nvPr/>
              </p:nvGrpSpPr>
              <p:grpSpPr>
                <a:xfrm>
                  <a:off x="6874259" y="2965184"/>
                  <a:ext cx="540000" cy="3892816"/>
                  <a:chOff x="5014553" y="2965184"/>
                  <a:chExt cx="540000" cy="3892816"/>
                </a:xfrm>
              </p:grpSpPr>
              <p:cxnSp>
                <p:nvCxnSpPr>
                  <p:cNvPr id="38" name="Straight Connector 37">
                    <a:extLst>
                      <a:ext uri="{FF2B5EF4-FFF2-40B4-BE49-F238E27FC236}">
                        <a16:creationId xmlns:a16="http://schemas.microsoft.com/office/drawing/2014/main" id="{F1BBB7A2-8E8F-E631-BD6B-4F1F49ECB2B2}"/>
                      </a:ext>
                    </a:extLst>
                  </p:cNvPr>
                  <p:cNvCxnSpPr>
                    <a:cxnSpLocks/>
                  </p:cNvCxnSpPr>
                  <p:nvPr/>
                </p:nvCxnSpPr>
                <p:spPr>
                  <a:xfrm flipH="1">
                    <a:off x="5284553" y="3237417"/>
                    <a:ext cx="11228" cy="362058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6C9F5125-BC45-D914-5475-A1D1A996BB5E}"/>
                      </a:ext>
                    </a:extLst>
                  </p:cNvPr>
                  <p:cNvGrpSpPr/>
                  <p:nvPr/>
                </p:nvGrpSpPr>
                <p:grpSpPr>
                  <a:xfrm>
                    <a:off x="5014553" y="2965184"/>
                    <a:ext cx="540000" cy="540000"/>
                    <a:chOff x="4584079" y="5599496"/>
                    <a:chExt cx="540000" cy="540000"/>
                  </a:xfrm>
                </p:grpSpPr>
                <p:sp>
                  <p:nvSpPr>
                    <p:cNvPr id="71" name="TextBox 70">
                      <a:extLst>
                        <a:ext uri="{FF2B5EF4-FFF2-40B4-BE49-F238E27FC236}">
                          <a16:creationId xmlns:a16="http://schemas.microsoft.com/office/drawing/2014/main" id="{BCC8598F-7A35-E583-AFA8-18EF5974895A}"/>
                        </a:ext>
                      </a:extLst>
                    </p:cNvPr>
                    <p:cNvSpPr txBox="1">
                      <a:spLocks noChangeAspect="1"/>
                    </p:cNvSpPr>
                    <p:nvPr/>
                  </p:nvSpPr>
                  <p:spPr>
                    <a:xfrm>
                      <a:off x="4584079" y="5599496"/>
                      <a:ext cx="540000" cy="540000"/>
                    </a:xfrm>
                    <a:prstGeom prst="roundRect">
                      <a:avLst>
                        <a:gd name="adj" fmla="val 50000"/>
                      </a:avLst>
                    </a:prstGeom>
                    <a:solidFill>
                      <a:schemeClr val="accent3"/>
                    </a:solidFill>
                    <a:ln w="12700" cap="flat">
                      <a:noFill/>
                      <a:prstDash val="solid"/>
                      <a:miter/>
                    </a:ln>
                    <a:effectLst>
                      <a:outerShdw blurRad="127000" dist="63500" dir="2700000" algn="tl" rotWithShape="0">
                        <a:schemeClr val="accent3">
                          <a:alpha val="40000"/>
                        </a:schemeClr>
                      </a:outerShdw>
                    </a:effectLst>
                  </p:spPr>
                  <p:txBody>
                    <a:bodyPr rtlCol="0" anchor="ctr"/>
                    <a:lstStyle>
                      <a:defPPr>
                        <a:defRPr lang="zh-CN"/>
                      </a:defPPr>
                      <a:lvl1pPr>
                        <a:defRPr>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72" name="Freeform: Shape 71">
                      <a:extLst>
                        <a:ext uri="{FF2B5EF4-FFF2-40B4-BE49-F238E27FC236}">
                          <a16:creationId xmlns:a16="http://schemas.microsoft.com/office/drawing/2014/main" id="{3404E55B-3780-68DF-850F-076405EAA554}"/>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20" name="Group 119">
                  <a:extLst>
                    <a:ext uri="{FF2B5EF4-FFF2-40B4-BE49-F238E27FC236}">
                      <a16:creationId xmlns:a16="http://schemas.microsoft.com/office/drawing/2014/main" id="{ECF8DFC0-58B5-F1BD-F178-1816410F8F54}"/>
                    </a:ext>
                  </a:extLst>
                </p:cNvPr>
                <p:cNvGrpSpPr/>
                <p:nvPr/>
              </p:nvGrpSpPr>
              <p:grpSpPr>
                <a:xfrm>
                  <a:off x="7298588" y="3938994"/>
                  <a:ext cx="1767287" cy="885457"/>
                  <a:chOff x="2934120" y="5019627"/>
                  <a:chExt cx="1767287" cy="885457"/>
                </a:xfrm>
              </p:grpSpPr>
              <p:sp>
                <p:nvSpPr>
                  <p:cNvPr id="121" name="TextBox 120">
                    <a:extLst>
                      <a:ext uri="{FF2B5EF4-FFF2-40B4-BE49-F238E27FC236}">
                        <a16:creationId xmlns:a16="http://schemas.microsoft.com/office/drawing/2014/main" id="{FC1D2D8A-B573-A72A-0A5C-79FD00B34C90}"/>
                      </a:ext>
                    </a:extLst>
                  </p:cNvPr>
                  <p:cNvSpPr txBox="1">
                    <a:spLocks/>
                  </p:cNvSpPr>
                  <p:nvPr/>
                </p:nvSpPr>
                <p:spPr>
                  <a:xfrm>
                    <a:off x="2934120" y="5388661"/>
                    <a:ext cx="1767287" cy="516423"/>
                  </a:xfrm>
                  <a:prstGeom prst="rect">
                    <a:avLst/>
                  </a:prstGeom>
                  <a:noFill/>
                </p:spPr>
                <p:txBody>
                  <a:bodyPr wrap="square" rtlCol="0">
                    <a:spAutoFit/>
                  </a:body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考虑期刊的审稿速度以避免延误</a:t>
                    </a:r>
                  </a:p>
                </p:txBody>
              </p:sp>
              <p:sp>
                <p:nvSpPr>
                  <p:cNvPr id="122" name="TextBox 121">
                    <a:extLst>
                      <a:ext uri="{FF2B5EF4-FFF2-40B4-BE49-F238E27FC236}">
                        <a16:creationId xmlns:a16="http://schemas.microsoft.com/office/drawing/2014/main" id="{A5EC60CD-13A0-095A-1379-C457D6627E38}"/>
                      </a:ext>
                    </a:extLst>
                  </p:cNvPr>
                  <p:cNvSpPr txBox="1">
                    <a:spLocks/>
                  </p:cNvSpPr>
                  <p:nvPr/>
                </p:nvSpPr>
                <p:spPr>
                  <a:xfrm>
                    <a:off x="2934120" y="5019627"/>
                    <a:ext cx="1767287" cy="338554"/>
                  </a:xfrm>
                  <a:prstGeom prst="rect">
                    <a:avLst/>
                  </a:prstGeom>
                  <a:noFill/>
                </p:spPr>
                <p:txBody>
                  <a:bodyPr wrap="none" anchor="b">
                    <a:normAutofit/>
                  </a:bodyPr>
                  <a:lstStyle/>
                  <a:p>
                    <a:pPr>
                      <a:lnSpc>
                        <a:spcPct val="100000"/>
                      </a:lnSpc>
                    </a:pPr>
                    <a:r>
                      <a:rPr lang="zh-CN" altLang="en-US" sz="1600" b="1" dirty="0">
                        <a:solidFill>
                          <a:schemeClr val="accent3"/>
                        </a:solidFill>
                      </a:rPr>
                      <a:t>审稿周期</a:t>
                    </a:r>
                  </a:p>
                </p:txBody>
              </p:sp>
            </p:grpSp>
          </p:grpSp>
        </p:grpSp>
      </p:grpSp>
      <p:sp>
        <p:nvSpPr>
          <p:cNvPr id="134" name="Title 133"/>
          <p:cNvSpPr>
            <a:spLocks noGrp="1"/>
          </p:cNvSpPr>
          <p:nvPr>
            <p:ph type="title"/>
          </p:nvPr>
        </p:nvSpPr>
        <p:spPr/>
        <p:txBody>
          <a:bodyPr wrap="square">
            <a:normAutofit/>
          </a:bodyPr>
          <a:lstStyle/>
          <a:p>
            <a:pPr lvl="0"/>
            <a:r>
              <a:rPr lang="en-US"/>
              <a:t>选择学术期刊重要</a:t>
            </a:r>
          </a:p>
        </p:txBody>
      </p:sp>
    </p:spTree>
    <p:custDataLst>
      <p:tags r:id="rId1"/>
    </p:custDataLst>
    <p:extLst>
      <p:ext uri="{BB962C8B-B14F-4D97-AF65-F5344CB8AC3E}">
        <p14:creationId xmlns:p14="http://schemas.microsoft.com/office/powerpoint/2010/main" val="19053954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D985554-2E5A-D722-CD43-DE03C41AD8E3}"/>
              </a:ext>
            </a:extLst>
          </p:cNvPr>
          <p:cNvGrpSpPr/>
          <p:nvPr/>
        </p:nvGrpSpPr>
        <p:grpSpPr>
          <a:xfrm>
            <a:off x="658853" y="1130300"/>
            <a:ext cx="11186652" cy="4403447"/>
            <a:chOff x="658853" y="1130300"/>
            <a:chExt cx="11186652" cy="4403447"/>
          </a:xfrm>
        </p:grpSpPr>
        <p:sp>
          <p:nvSpPr>
            <p:cNvPr id="3" name="TextBox 2">
              <a:extLst>
                <a:ext uri="{FF2B5EF4-FFF2-40B4-BE49-F238E27FC236}">
                  <a16:creationId xmlns:a16="http://schemas.microsoft.com/office/drawing/2014/main" id="{0891B196-2E38-29D1-3CDB-85FF38E46829}"/>
                </a:ext>
              </a:extLst>
            </p:cNvPr>
            <p:cNvSpPr txBox="1"/>
            <p:nvPr/>
          </p:nvSpPr>
          <p:spPr>
            <a:xfrm>
              <a:off x="660400" y="1130300"/>
              <a:ext cx="5082032"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选择合适期刊的重要性</a:t>
              </a:r>
            </a:p>
          </p:txBody>
        </p:sp>
        <p:grpSp>
          <p:nvGrpSpPr>
            <p:cNvPr id="6" name="Group 5">
              <a:extLst>
                <a:ext uri="{FF2B5EF4-FFF2-40B4-BE49-F238E27FC236}">
                  <a16:creationId xmlns:a16="http://schemas.microsoft.com/office/drawing/2014/main" id="{F3E2E21D-A899-E7DF-CD85-A188B2F62DEE}"/>
                </a:ext>
              </a:extLst>
            </p:cNvPr>
            <p:cNvGrpSpPr/>
            <p:nvPr/>
          </p:nvGrpSpPr>
          <p:grpSpPr>
            <a:xfrm>
              <a:off x="658853" y="3515693"/>
              <a:ext cx="1794777" cy="1337628"/>
              <a:chOff x="6096000" y="1653520"/>
              <a:chExt cx="1794777" cy="1337628"/>
            </a:xfrm>
          </p:grpSpPr>
          <p:sp>
            <p:nvSpPr>
              <p:cNvPr id="13" name="Rectangle 12">
                <a:extLst>
                  <a:ext uri="{FF2B5EF4-FFF2-40B4-BE49-F238E27FC236}">
                    <a16:creationId xmlns:a16="http://schemas.microsoft.com/office/drawing/2014/main" id="{C8E16D6B-C190-1435-E90A-FC35AA1994E3}"/>
                  </a:ext>
                </a:extLst>
              </p:cNvPr>
              <p:cNvSpPr/>
              <p:nvPr/>
            </p:nvSpPr>
            <p:spPr>
              <a:xfrm>
                <a:off x="6096000" y="2353947"/>
                <a:ext cx="176664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期刊声誉</a:t>
                </a:r>
              </a:p>
            </p:txBody>
          </p:sp>
          <p:sp>
            <p:nvSpPr>
              <p:cNvPr id="14" name="Rectangle 13">
                <a:extLst>
                  <a:ext uri="{FF2B5EF4-FFF2-40B4-BE49-F238E27FC236}">
                    <a16:creationId xmlns:a16="http://schemas.microsoft.com/office/drawing/2014/main" id="{3D9049A5-944B-B880-39D5-15F2B9C58BA5}"/>
                  </a:ext>
                </a:extLst>
              </p:cNvPr>
              <p:cNvSpPr/>
              <p:nvPr/>
            </p:nvSpPr>
            <p:spPr>
              <a:xfrm>
                <a:off x="6124136" y="2696324"/>
                <a:ext cx="1766641" cy="294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选择可信赖的研究期刊</a:t>
                </a:r>
              </a:p>
            </p:txBody>
          </p:sp>
          <p:grpSp>
            <p:nvGrpSpPr>
              <p:cNvPr id="15" name="Group 14">
                <a:extLst>
                  <a:ext uri="{FF2B5EF4-FFF2-40B4-BE49-F238E27FC236}">
                    <a16:creationId xmlns:a16="http://schemas.microsoft.com/office/drawing/2014/main" id="{59BDE2FE-51E6-33A1-2DD3-5069795FDF63}"/>
                  </a:ext>
                </a:extLst>
              </p:cNvPr>
              <p:cNvGrpSpPr/>
              <p:nvPr/>
            </p:nvGrpSpPr>
            <p:grpSpPr>
              <a:xfrm>
                <a:off x="6222610" y="1653520"/>
                <a:ext cx="540000" cy="540000"/>
                <a:chOff x="6335984" y="5599496"/>
                <a:chExt cx="540000" cy="540000"/>
              </a:xfrm>
            </p:grpSpPr>
            <p:sp>
              <p:nvSpPr>
                <p:cNvPr id="16" name="TextBox 15">
                  <a:extLst>
                    <a:ext uri="{FF2B5EF4-FFF2-40B4-BE49-F238E27FC236}">
                      <a16:creationId xmlns:a16="http://schemas.microsoft.com/office/drawing/2014/main" id="{97183FE4-1B74-4BC3-E4AD-640E822A9EBD}"/>
                    </a:ext>
                  </a:extLst>
                </p:cNvPr>
                <p:cNvSpPr txBox="1"/>
                <p:nvPr/>
              </p:nvSpPr>
              <p:spPr>
                <a:xfrm>
                  <a:off x="6335984"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7" name="Freeform: Shape 16">
                  <a:extLst>
                    <a:ext uri="{FF2B5EF4-FFF2-40B4-BE49-F238E27FC236}">
                      <a16:creationId xmlns:a16="http://schemas.microsoft.com/office/drawing/2014/main" id="{75499148-B082-D11E-ACE0-E56410CDC569}"/>
                    </a:ext>
                  </a:extLst>
                </p:cNvPr>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7" name="Group 6">
              <a:extLst>
                <a:ext uri="{FF2B5EF4-FFF2-40B4-BE49-F238E27FC236}">
                  <a16:creationId xmlns:a16="http://schemas.microsoft.com/office/drawing/2014/main" id="{7AAEFCC5-1298-37D8-1731-0898DCA00453}"/>
                </a:ext>
              </a:extLst>
            </p:cNvPr>
            <p:cNvGrpSpPr/>
            <p:nvPr/>
          </p:nvGrpSpPr>
          <p:grpSpPr>
            <a:xfrm>
              <a:off x="2763085" y="3515693"/>
              <a:ext cx="1794777" cy="1559227"/>
              <a:chOff x="9134621" y="1653520"/>
              <a:chExt cx="1794777" cy="1559227"/>
            </a:xfrm>
          </p:grpSpPr>
          <p:sp>
            <p:nvSpPr>
              <p:cNvPr id="8" name="Rectangle 7">
                <a:extLst>
                  <a:ext uri="{FF2B5EF4-FFF2-40B4-BE49-F238E27FC236}">
                    <a16:creationId xmlns:a16="http://schemas.microsoft.com/office/drawing/2014/main" id="{B8C6C0D5-BF41-97BC-FA27-B6379E896356}"/>
                  </a:ext>
                </a:extLst>
              </p:cNvPr>
              <p:cNvSpPr/>
              <p:nvPr/>
            </p:nvSpPr>
            <p:spPr>
              <a:xfrm>
                <a:off x="9134621" y="2353947"/>
                <a:ext cx="176664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期刊的专业领域</a:t>
                </a:r>
              </a:p>
            </p:txBody>
          </p:sp>
          <p:sp>
            <p:nvSpPr>
              <p:cNvPr id="9" name="Rectangle 8">
                <a:extLst>
                  <a:ext uri="{FF2B5EF4-FFF2-40B4-BE49-F238E27FC236}">
                    <a16:creationId xmlns:a16="http://schemas.microsoft.com/office/drawing/2014/main" id="{DFEA1BF1-C010-105A-0F34-9B22099CF65A}"/>
                  </a:ext>
                </a:extLst>
              </p:cNvPr>
              <p:cNvSpPr/>
              <p:nvPr/>
            </p:nvSpPr>
            <p:spPr>
              <a:xfrm>
                <a:off x="9162757" y="2696324"/>
                <a:ext cx="1766641"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选择与研究内容相关的专业期刊</a:t>
                </a:r>
              </a:p>
            </p:txBody>
          </p:sp>
          <p:grpSp>
            <p:nvGrpSpPr>
              <p:cNvPr id="10" name="Group 9">
                <a:extLst>
                  <a:ext uri="{FF2B5EF4-FFF2-40B4-BE49-F238E27FC236}">
                    <a16:creationId xmlns:a16="http://schemas.microsoft.com/office/drawing/2014/main" id="{0978B42E-E719-DADA-D08C-F6ABD37DDE52}"/>
                  </a:ext>
                </a:extLst>
              </p:cNvPr>
              <p:cNvGrpSpPr>
                <a:grpSpLocks/>
              </p:cNvGrpSpPr>
              <p:nvPr/>
            </p:nvGrpSpPr>
            <p:grpSpPr>
              <a:xfrm>
                <a:off x="9261231" y="1653520"/>
                <a:ext cx="540000" cy="540000"/>
                <a:chOff x="9036964" y="5599496"/>
                <a:chExt cx="540000" cy="540000"/>
              </a:xfrm>
            </p:grpSpPr>
            <p:sp>
              <p:nvSpPr>
                <p:cNvPr id="11" name="TextBox 10">
                  <a:extLst>
                    <a:ext uri="{FF2B5EF4-FFF2-40B4-BE49-F238E27FC236}">
                      <a16:creationId xmlns:a16="http://schemas.microsoft.com/office/drawing/2014/main" id="{7CED69F0-18BC-6F85-4652-6D0435C9255B}"/>
                    </a:ext>
                  </a:extLst>
                </p:cNvPr>
                <p:cNvSpPr txBox="1"/>
                <p:nvPr/>
              </p:nvSpPr>
              <p:spPr>
                <a:xfrm>
                  <a:off x="9036964"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endParaRPr>
                </a:p>
              </p:txBody>
            </p:sp>
            <p:sp>
              <p:nvSpPr>
                <p:cNvPr id="12" name="Freeform: Shape 11">
                  <a:extLst>
                    <a:ext uri="{FF2B5EF4-FFF2-40B4-BE49-F238E27FC236}">
                      <a16:creationId xmlns:a16="http://schemas.microsoft.com/office/drawing/2014/main" id="{E59A308A-0E71-3F30-5ECA-8AF246E43F24}"/>
                    </a:ext>
                  </a:extLst>
                </p:cNvPr>
                <p:cNvSpPr/>
                <p:nvPr/>
              </p:nvSpPr>
              <p:spPr>
                <a:xfrm>
                  <a:off x="9208605" y="5736711"/>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18" name="Group 17">
              <a:extLst>
                <a:ext uri="{FF2B5EF4-FFF2-40B4-BE49-F238E27FC236}">
                  <a16:creationId xmlns:a16="http://schemas.microsoft.com/office/drawing/2014/main" id="{6FB1CE8A-FB46-DB75-3856-167FDF31AF59}"/>
                </a:ext>
              </a:extLst>
            </p:cNvPr>
            <p:cNvGrpSpPr/>
            <p:nvPr/>
          </p:nvGrpSpPr>
          <p:grpSpPr>
            <a:xfrm>
              <a:off x="6633959" y="1324252"/>
              <a:ext cx="5211546" cy="4209495"/>
              <a:chOff x="4252913" y="1922463"/>
              <a:chExt cx="3740151" cy="3021013"/>
            </a:xfrm>
          </p:grpSpPr>
          <p:sp>
            <p:nvSpPr>
              <p:cNvPr id="19" name="Rectangle 18">
                <a:extLst>
                  <a:ext uri="{FF2B5EF4-FFF2-40B4-BE49-F238E27FC236}">
                    <a16:creationId xmlns:a16="http://schemas.microsoft.com/office/drawing/2014/main" id="{343CDD3E-6F6B-2FAE-B8C6-5CD82AEFFB6D}"/>
                  </a:ext>
                </a:extLst>
              </p:cNvPr>
              <p:cNvSpPr/>
              <p:nvPr/>
            </p:nvSpPr>
            <p:spPr bwMode="auto">
              <a:xfrm>
                <a:off x="4256088" y="1922463"/>
                <a:ext cx="367982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Shape 19">
                <a:extLst>
                  <a:ext uri="{FF2B5EF4-FFF2-40B4-BE49-F238E27FC236}">
                    <a16:creationId xmlns:a16="http://schemas.microsoft.com/office/drawing/2014/main" id="{8A9D5648-02F0-755C-BDA6-EDB05CE56C57}"/>
                  </a:ext>
                </a:extLst>
              </p:cNvPr>
              <p:cNvSpPr/>
              <p:nvPr/>
            </p:nvSpPr>
            <p:spPr bwMode="auto">
              <a:xfrm>
                <a:off x="7158038" y="3825876"/>
                <a:ext cx="87313" cy="452438"/>
              </a:xfrm>
              <a:custGeom>
                <a:avLst/>
                <a:gdLst>
                  <a:gd name="T0" fmla="*/ 21 w 23"/>
                  <a:gd name="T1" fmla="*/ 120 h 120"/>
                  <a:gd name="T2" fmla="*/ 19 w 23"/>
                  <a:gd name="T3" fmla="*/ 119 h 120"/>
                  <a:gd name="T4" fmla="*/ 0 w 23"/>
                  <a:gd name="T5" fmla="*/ 2 h 120"/>
                  <a:gd name="T6" fmla="*/ 2 w 23"/>
                  <a:gd name="T7" fmla="*/ 0 h 120"/>
                  <a:gd name="T8" fmla="*/ 4 w 23"/>
                  <a:gd name="T9" fmla="*/ 2 h 120"/>
                  <a:gd name="T10" fmla="*/ 23 w 23"/>
                  <a:gd name="T11" fmla="*/ 118 h 120"/>
                  <a:gd name="T12" fmla="*/ 21 w 23"/>
                  <a:gd name="T13" fmla="*/ 120 h 120"/>
                  <a:gd name="T14" fmla="*/ 21 w 23"/>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0">
                    <a:moveTo>
                      <a:pt x="21" y="120"/>
                    </a:moveTo>
                    <a:cubicBezTo>
                      <a:pt x="20" y="120"/>
                      <a:pt x="19" y="120"/>
                      <a:pt x="19" y="119"/>
                    </a:cubicBezTo>
                    <a:cubicBezTo>
                      <a:pt x="0" y="2"/>
                      <a:pt x="0" y="2"/>
                      <a:pt x="0" y="2"/>
                    </a:cubicBezTo>
                    <a:cubicBezTo>
                      <a:pt x="0" y="1"/>
                      <a:pt x="1" y="0"/>
                      <a:pt x="2" y="0"/>
                    </a:cubicBezTo>
                    <a:cubicBezTo>
                      <a:pt x="3" y="0"/>
                      <a:pt x="4" y="1"/>
                      <a:pt x="4" y="2"/>
                    </a:cubicBezTo>
                    <a:cubicBezTo>
                      <a:pt x="23" y="118"/>
                      <a:pt x="23" y="118"/>
                      <a:pt x="23" y="118"/>
                    </a:cubicBezTo>
                    <a:cubicBezTo>
                      <a:pt x="23" y="119"/>
                      <a:pt x="22" y="120"/>
                      <a:pt x="21" y="120"/>
                    </a:cubicBezTo>
                    <a:cubicBezTo>
                      <a:pt x="21" y="120"/>
                      <a:pt x="21" y="120"/>
                      <a:pt x="21" y="120"/>
                    </a:cubicBezTo>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Shape 20">
                <a:extLst>
                  <a:ext uri="{FF2B5EF4-FFF2-40B4-BE49-F238E27FC236}">
                    <a16:creationId xmlns:a16="http://schemas.microsoft.com/office/drawing/2014/main" id="{20F1E84E-A952-5C39-7B69-0690F06FCF05}"/>
                  </a:ext>
                </a:extLst>
              </p:cNvPr>
              <p:cNvSpPr/>
              <p:nvPr/>
            </p:nvSpPr>
            <p:spPr bwMode="auto">
              <a:xfrm>
                <a:off x="4833938" y="2820988"/>
                <a:ext cx="2928938" cy="2092325"/>
              </a:xfrm>
              <a:custGeom>
                <a:avLst/>
                <a:gdLst>
                  <a:gd name="T0" fmla="*/ 33 w 776"/>
                  <a:gd name="T1" fmla="*/ 554 h 554"/>
                  <a:gd name="T2" fmla="*/ 0 w 776"/>
                  <a:gd name="T3" fmla="*/ 521 h 554"/>
                  <a:gd name="T4" fmla="*/ 0 w 776"/>
                  <a:gd name="T5" fmla="*/ 34 h 554"/>
                  <a:gd name="T6" fmla="*/ 33 w 776"/>
                  <a:gd name="T7" fmla="*/ 0 h 554"/>
                  <a:gd name="T8" fmla="*/ 743 w 776"/>
                  <a:gd name="T9" fmla="*/ 0 h 554"/>
                  <a:gd name="T10" fmla="*/ 776 w 776"/>
                  <a:gd name="T11" fmla="*/ 34 h 554"/>
                  <a:gd name="T12" fmla="*/ 776 w 776"/>
                  <a:gd name="T13" fmla="*/ 521 h 554"/>
                  <a:gd name="T14" fmla="*/ 743 w 776"/>
                  <a:gd name="T15" fmla="*/ 554 h 554"/>
                  <a:gd name="T16" fmla="*/ 33 w 776"/>
                  <a:gd name="T17"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6" h="554">
                    <a:moveTo>
                      <a:pt x="33" y="554"/>
                    </a:moveTo>
                    <a:cubicBezTo>
                      <a:pt x="15" y="554"/>
                      <a:pt x="0" y="539"/>
                      <a:pt x="0" y="521"/>
                    </a:cubicBezTo>
                    <a:cubicBezTo>
                      <a:pt x="0" y="34"/>
                      <a:pt x="0" y="34"/>
                      <a:pt x="0" y="34"/>
                    </a:cubicBezTo>
                    <a:cubicBezTo>
                      <a:pt x="0" y="15"/>
                      <a:pt x="15" y="0"/>
                      <a:pt x="33" y="0"/>
                    </a:cubicBezTo>
                    <a:cubicBezTo>
                      <a:pt x="743" y="0"/>
                      <a:pt x="743" y="0"/>
                      <a:pt x="743" y="0"/>
                    </a:cubicBezTo>
                    <a:cubicBezTo>
                      <a:pt x="761" y="0"/>
                      <a:pt x="776" y="15"/>
                      <a:pt x="776" y="34"/>
                    </a:cubicBezTo>
                    <a:cubicBezTo>
                      <a:pt x="776" y="521"/>
                      <a:pt x="776" y="521"/>
                      <a:pt x="776" y="521"/>
                    </a:cubicBezTo>
                    <a:cubicBezTo>
                      <a:pt x="776" y="539"/>
                      <a:pt x="761" y="554"/>
                      <a:pt x="743" y="554"/>
                    </a:cubicBezTo>
                    <a:cubicBezTo>
                      <a:pt x="33" y="554"/>
                      <a:pt x="33" y="554"/>
                      <a:pt x="33" y="554"/>
                    </a:cubicBezTo>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Shape 21">
                <a:extLst>
                  <a:ext uri="{FF2B5EF4-FFF2-40B4-BE49-F238E27FC236}">
                    <a16:creationId xmlns:a16="http://schemas.microsoft.com/office/drawing/2014/main" id="{C1998D63-6320-DF20-F28D-CA0533302EC2}"/>
                  </a:ext>
                </a:extLst>
              </p:cNvPr>
              <p:cNvSpPr/>
              <p:nvPr/>
            </p:nvSpPr>
            <p:spPr bwMode="auto">
              <a:xfrm>
                <a:off x="4826001" y="2813051"/>
                <a:ext cx="2943225" cy="2106613"/>
              </a:xfrm>
              <a:custGeom>
                <a:avLst/>
                <a:gdLst>
                  <a:gd name="T0" fmla="*/ 745 w 780"/>
                  <a:gd name="T1" fmla="*/ 4 h 558"/>
                  <a:gd name="T2" fmla="*/ 776 w 780"/>
                  <a:gd name="T3" fmla="*/ 36 h 558"/>
                  <a:gd name="T4" fmla="*/ 776 w 780"/>
                  <a:gd name="T5" fmla="*/ 523 h 558"/>
                  <a:gd name="T6" fmla="*/ 745 w 780"/>
                  <a:gd name="T7" fmla="*/ 554 h 558"/>
                  <a:gd name="T8" fmla="*/ 35 w 780"/>
                  <a:gd name="T9" fmla="*/ 554 h 558"/>
                  <a:gd name="T10" fmla="*/ 4 w 780"/>
                  <a:gd name="T11" fmla="*/ 523 h 558"/>
                  <a:gd name="T12" fmla="*/ 4 w 780"/>
                  <a:gd name="T13" fmla="*/ 36 h 558"/>
                  <a:gd name="T14" fmla="*/ 35 w 780"/>
                  <a:gd name="T15" fmla="*/ 4 h 558"/>
                  <a:gd name="T16" fmla="*/ 745 w 780"/>
                  <a:gd name="T17" fmla="*/ 4 h 558"/>
                  <a:gd name="T18" fmla="*/ 745 w 780"/>
                  <a:gd name="T19" fmla="*/ 0 h 558"/>
                  <a:gd name="T20" fmla="*/ 35 w 780"/>
                  <a:gd name="T21" fmla="*/ 0 h 558"/>
                  <a:gd name="T22" fmla="*/ 0 w 780"/>
                  <a:gd name="T23" fmla="*/ 36 h 558"/>
                  <a:gd name="T24" fmla="*/ 0 w 780"/>
                  <a:gd name="T25" fmla="*/ 523 h 558"/>
                  <a:gd name="T26" fmla="*/ 35 w 780"/>
                  <a:gd name="T27" fmla="*/ 558 h 558"/>
                  <a:gd name="T28" fmla="*/ 745 w 780"/>
                  <a:gd name="T29" fmla="*/ 558 h 558"/>
                  <a:gd name="T30" fmla="*/ 780 w 780"/>
                  <a:gd name="T31" fmla="*/ 523 h 558"/>
                  <a:gd name="T32" fmla="*/ 780 w 780"/>
                  <a:gd name="T33" fmla="*/ 36 h 558"/>
                  <a:gd name="T34" fmla="*/ 745 w 780"/>
                  <a:gd name="T35" fmla="*/ 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558">
                    <a:moveTo>
                      <a:pt x="745" y="4"/>
                    </a:moveTo>
                    <a:cubicBezTo>
                      <a:pt x="762" y="4"/>
                      <a:pt x="776" y="18"/>
                      <a:pt x="776" y="36"/>
                    </a:cubicBezTo>
                    <a:cubicBezTo>
                      <a:pt x="776" y="523"/>
                      <a:pt x="776" y="523"/>
                      <a:pt x="776" y="523"/>
                    </a:cubicBezTo>
                    <a:cubicBezTo>
                      <a:pt x="776" y="540"/>
                      <a:pt x="762" y="554"/>
                      <a:pt x="745" y="554"/>
                    </a:cubicBezTo>
                    <a:cubicBezTo>
                      <a:pt x="35" y="554"/>
                      <a:pt x="35" y="554"/>
                      <a:pt x="35" y="554"/>
                    </a:cubicBezTo>
                    <a:cubicBezTo>
                      <a:pt x="18" y="554"/>
                      <a:pt x="4" y="540"/>
                      <a:pt x="4" y="523"/>
                    </a:cubicBezTo>
                    <a:cubicBezTo>
                      <a:pt x="4" y="36"/>
                      <a:pt x="4" y="36"/>
                      <a:pt x="4" y="36"/>
                    </a:cubicBezTo>
                    <a:cubicBezTo>
                      <a:pt x="4" y="18"/>
                      <a:pt x="18" y="4"/>
                      <a:pt x="35" y="4"/>
                    </a:cubicBezTo>
                    <a:cubicBezTo>
                      <a:pt x="745" y="4"/>
                      <a:pt x="745" y="4"/>
                      <a:pt x="745" y="4"/>
                    </a:cubicBezTo>
                    <a:moveTo>
                      <a:pt x="745" y="0"/>
                    </a:moveTo>
                    <a:cubicBezTo>
                      <a:pt x="35" y="0"/>
                      <a:pt x="35" y="0"/>
                      <a:pt x="35" y="0"/>
                    </a:cubicBezTo>
                    <a:cubicBezTo>
                      <a:pt x="16" y="0"/>
                      <a:pt x="0" y="16"/>
                      <a:pt x="0" y="36"/>
                    </a:cubicBezTo>
                    <a:cubicBezTo>
                      <a:pt x="0" y="523"/>
                      <a:pt x="0" y="523"/>
                      <a:pt x="0" y="523"/>
                    </a:cubicBezTo>
                    <a:cubicBezTo>
                      <a:pt x="0" y="542"/>
                      <a:pt x="16" y="558"/>
                      <a:pt x="35" y="558"/>
                    </a:cubicBezTo>
                    <a:cubicBezTo>
                      <a:pt x="745" y="558"/>
                      <a:pt x="745" y="558"/>
                      <a:pt x="745" y="558"/>
                    </a:cubicBezTo>
                    <a:cubicBezTo>
                      <a:pt x="764" y="558"/>
                      <a:pt x="780" y="542"/>
                      <a:pt x="780" y="523"/>
                    </a:cubicBezTo>
                    <a:cubicBezTo>
                      <a:pt x="780" y="36"/>
                      <a:pt x="780" y="36"/>
                      <a:pt x="780" y="36"/>
                    </a:cubicBezTo>
                    <a:cubicBezTo>
                      <a:pt x="780" y="16"/>
                      <a:pt x="764" y="0"/>
                      <a:pt x="7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Shape 22">
                <a:extLst>
                  <a:ext uri="{FF2B5EF4-FFF2-40B4-BE49-F238E27FC236}">
                    <a16:creationId xmlns:a16="http://schemas.microsoft.com/office/drawing/2014/main" id="{18056A90-4C41-F3BE-F64D-75D1F164AB1B}"/>
                  </a:ext>
                </a:extLst>
              </p:cNvPr>
              <p:cNvSpPr/>
              <p:nvPr/>
            </p:nvSpPr>
            <p:spPr bwMode="auto">
              <a:xfrm>
                <a:off x="4833938" y="2820988"/>
                <a:ext cx="2928938" cy="222250"/>
              </a:xfrm>
              <a:custGeom>
                <a:avLst/>
                <a:gdLst>
                  <a:gd name="T0" fmla="*/ 0 w 776"/>
                  <a:gd name="T1" fmla="*/ 59 h 59"/>
                  <a:gd name="T2" fmla="*/ 0 w 776"/>
                  <a:gd name="T3" fmla="*/ 30 h 59"/>
                  <a:gd name="T4" fmla="*/ 30 w 776"/>
                  <a:gd name="T5" fmla="*/ 0 h 59"/>
                  <a:gd name="T6" fmla="*/ 746 w 776"/>
                  <a:gd name="T7" fmla="*/ 0 h 59"/>
                  <a:gd name="T8" fmla="*/ 776 w 776"/>
                  <a:gd name="T9" fmla="*/ 30 h 59"/>
                  <a:gd name="T10" fmla="*/ 776 w 776"/>
                  <a:gd name="T11" fmla="*/ 59 h 59"/>
                  <a:gd name="T12" fmla="*/ 0 w 776"/>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776" h="59">
                    <a:moveTo>
                      <a:pt x="0" y="59"/>
                    </a:moveTo>
                    <a:cubicBezTo>
                      <a:pt x="0" y="30"/>
                      <a:pt x="0" y="30"/>
                      <a:pt x="0" y="30"/>
                    </a:cubicBezTo>
                    <a:cubicBezTo>
                      <a:pt x="0" y="14"/>
                      <a:pt x="14" y="0"/>
                      <a:pt x="30" y="0"/>
                    </a:cubicBezTo>
                    <a:cubicBezTo>
                      <a:pt x="746" y="0"/>
                      <a:pt x="746" y="0"/>
                      <a:pt x="746" y="0"/>
                    </a:cubicBezTo>
                    <a:cubicBezTo>
                      <a:pt x="762" y="0"/>
                      <a:pt x="776" y="14"/>
                      <a:pt x="776" y="30"/>
                    </a:cubicBezTo>
                    <a:cubicBezTo>
                      <a:pt x="776" y="59"/>
                      <a:pt x="776" y="59"/>
                      <a:pt x="776" y="59"/>
                    </a:cubicBezTo>
                    <a:lnTo>
                      <a:pt x="0" y="5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Shape 23">
                <a:extLst>
                  <a:ext uri="{FF2B5EF4-FFF2-40B4-BE49-F238E27FC236}">
                    <a16:creationId xmlns:a16="http://schemas.microsoft.com/office/drawing/2014/main" id="{4A3C7B77-1BC5-E096-65AA-D99F881B9714}"/>
                  </a:ext>
                </a:extLst>
              </p:cNvPr>
              <p:cNvSpPr/>
              <p:nvPr/>
            </p:nvSpPr>
            <p:spPr bwMode="auto">
              <a:xfrm>
                <a:off x="4826001" y="2813051"/>
                <a:ext cx="2943225" cy="238125"/>
              </a:xfrm>
              <a:custGeom>
                <a:avLst/>
                <a:gdLst>
                  <a:gd name="T0" fmla="*/ 748 w 780"/>
                  <a:gd name="T1" fmla="*/ 4 h 63"/>
                  <a:gd name="T2" fmla="*/ 776 w 780"/>
                  <a:gd name="T3" fmla="*/ 32 h 63"/>
                  <a:gd name="T4" fmla="*/ 776 w 780"/>
                  <a:gd name="T5" fmla="*/ 59 h 63"/>
                  <a:gd name="T6" fmla="*/ 4 w 780"/>
                  <a:gd name="T7" fmla="*/ 59 h 63"/>
                  <a:gd name="T8" fmla="*/ 4 w 780"/>
                  <a:gd name="T9" fmla="*/ 32 h 63"/>
                  <a:gd name="T10" fmla="*/ 32 w 780"/>
                  <a:gd name="T11" fmla="*/ 4 h 63"/>
                  <a:gd name="T12" fmla="*/ 748 w 780"/>
                  <a:gd name="T13" fmla="*/ 4 h 63"/>
                  <a:gd name="T14" fmla="*/ 748 w 780"/>
                  <a:gd name="T15" fmla="*/ 0 h 63"/>
                  <a:gd name="T16" fmla="*/ 32 w 780"/>
                  <a:gd name="T17" fmla="*/ 0 h 63"/>
                  <a:gd name="T18" fmla="*/ 0 w 780"/>
                  <a:gd name="T19" fmla="*/ 32 h 63"/>
                  <a:gd name="T20" fmla="*/ 0 w 780"/>
                  <a:gd name="T21" fmla="*/ 63 h 63"/>
                  <a:gd name="T22" fmla="*/ 780 w 780"/>
                  <a:gd name="T23" fmla="*/ 63 h 63"/>
                  <a:gd name="T24" fmla="*/ 780 w 780"/>
                  <a:gd name="T25" fmla="*/ 32 h 63"/>
                  <a:gd name="T26" fmla="*/ 748 w 780"/>
                  <a:gd name="T2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0" h="63">
                    <a:moveTo>
                      <a:pt x="748" y="4"/>
                    </a:moveTo>
                    <a:cubicBezTo>
                      <a:pt x="763" y="4"/>
                      <a:pt x="776" y="17"/>
                      <a:pt x="776" y="32"/>
                    </a:cubicBezTo>
                    <a:cubicBezTo>
                      <a:pt x="776" y="59"/>
                      <a:pt x="776" y="59"/>
                      <a:pt x="776" y="59"/>
                    </a:cubicBezTo>
                    <a:cubicBezTo>
                      <a:pt x="4" y="59"/>
                      <a:pt x="4" y="59"/>
                      <a:pt x="4" y="59"/>
                    </a:cubicBezTo>
                    <a:cubicBezTo>
                      <a:pt x="4" y="32"/>
                      <a:pt x="4" y="32"/>
                      <a:pt x="4" y="32"/>
                    </a:cubicBezTo>
                    <a:cubicBezTo>
                      <a:pt x="4" y="17"/>
                      <a:pt x="17" y="4"/>
                      <a:pt x="32" y="4"/>
                    </a:cubicBezTo>
                    <a:cubicBezTo>
                      <a:pt x="748" y="4"/>
                      <a:pt x="748" y="4"/>
                      <a:pt x="748" y="4"/>
                    </a:cubicBezTo>
                    <a:moveTo>
                      <a:pt x="748" y="0"/>
                    </a:moveTo>
                    <a:cubicBezTo>
                      <a:pt x="32" y="0"/>
                      <a:pt x="32" y="0"/>
                      <a:pt x="32" y="0"/>
                    </a:cubicBezTo>
                    <a:cubicBezTo>
                      <a:pt x="14" y="0"/>
                      <a:pt x="0" y="15"/>
                      <a:pt x="0" y="32"/>
                    </a:cubicBezTo>
                    <a:cubicBezTo>
                      <a:pt x="0" y="63"/>
                      <a:pt x="0" y="63"/>
                      <a:pt x="0" y="63"/>
                    </a:cubicBezTo>
                    <a:cubicBezTo>
                      <a:pt x="780" y="63"/>
                      <a:pt x="780" y="63"/>
                      <a:pt x="780" y="63"/>
                    </a:cubicBezTo>
                    <a:cubicBezTo>
                      <a:pt x="780" y="32"/>
                      <a:pt x="780" y="32"/>
                      <a:pt x="780" y="32"/>
                    </a:cubicBezTo>
                    <a:cubicBezTo>
                      <a:pt x="780" y="15"/>
                      <a:pt x="765" y="0"/>
                      <a:pt x="7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Shape 24">
                <a:extLst>
                  <a:ext uri="{FF2B5EF4-FFF2-40B4-BE49-F238E27FC236}">
                    <a16:creationId xmlns:a16="http://schemas.microsoft.com/office/drawing/2014/main" id="{B6C1AA1B-89C7-6479-918D-5A6014E526D0}"/>
                  </a:ext>
                </a:extLst>
              </p:cNvPr>
              <p:cNvSpPr/>
              <p:nvPr/>
            </p:nvSpPr>
            <p:spPr bwMode="auto">
              <a:xfrm>
                <a:off x="7588251" y="2873376"/>
                <a:ext cx="114300" cy="109538"/>
              </a:xfrm>
              <a:custGeom>
                <a:avLst/>
                <a:gdLst>
                  <a:gd name="T0" fmla="*/ 28 w 30"/>
                  <a:gd name="T1" fmla="*/ 29 h 29"/>
                  <a:gd name="T2" fmla="*/ 26 w 30"/>
                  <a:gd name="T3" fmla="*/ 29 h 29"/>
                  <a:gd name="T4" fmla="*/ 1 w 30"/>
                  <a:gd name="T5" fmla="*/ 4 h 29"/>
                  <a:gd name="T6" fmla="*/ 1 w 30"/>
                  <a:gd name="T7" fmla="*/ 1 h 29"/>
                  <a:gd name="T8" fmla="*/ 4 w 30"/>
                  <a:gd name="T9" fmla="*/ 1 h 29"/>
                  <a:gd name="T10" fmla="*/ 29 w 30"/>
                  <a:gd name="T11" fmla="*/ 26 h 29"/>
                  <a:gd name="T12" fmla="*/ 29 w 30"/>
                  <a:gd name="T13" fmla="*/ 29 h 29"/>
                  <a:gd name="T14" fmla="*/ 28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8" y="29"/>
                    </a:moveTo>
                    <a:cubicBezTo>
                      <a:pt x="27" y="29"/>
                      <a:pt x="27" y="29"/>
                      <a:pt x="26" y="29"/>
                    </a:cubicBezTo>
                    <a:cubicBezTo>
                      <a:pt x="1" y="4"/>
                      <a:pt x="1" y="4"/>
                      <a:pt x="1" y="4"/>
                    </a:cubicBezTo>
                    <a:cubicBezTo>
                      <a:pt x="0" y="3"/>
                      <a:pt x="0" y="1"/>
                      <a:pt x="1" y="1"/>
                    </a:cubicBezTo>
                    <a:cubicBezTo>
                      <a:pt x="2" y="0"/>
                      <a:pt x="3" y="0"/>
                      <a:pt x="4" y="1"/>
                    </a:cubicBezTo>
                    <a:cubicBezTo>
                      <a:pt x="29" y="26"/>
                      <a:pt x="29" y="26"/>
                      <a:pt x="29" y="26"/>
                    </a:cubicBezTo>
                    <a:cubicBezTo>
                      <a:pt x="30" y="27"/>
                      <a:pt x="30" y="28"/>
                      <a:pt x="29" y="29"/>
                    </a:cubicBezTo>
                    <a:cubicBezTo>
                      <a:pt x="29" y="29"/>
                      <a:pt x="28" y="29"/>
                      <a:pt x="28" y="29"/>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Shape 25">
                <a:extLst>
                  <a:ext uri="{FF2B5EF4-FFF2-40B4-BE49-F238E27FC236}">
                    <a16:creationId xmlns:a16="http://schemas.microsoft.com/office/drawing/2014/main" id="{69FAB2D3-DEF2-F997-60D3-4EF2F5062DC2}"/>
                  </a:ext>
                </a:extLst>
              </p:cNvPr>
              <p:cNvSpPr/>
              <p:nvPr/>
            </p:nvSpPr>
            <p:spPr bwMode="auto">
              <a:xfrm>
                <a:off x="7588251" y="2873376"/>
                <a:ext cx="114300" cy="109538"/>
              </a:xfrm>
              <a:custGeom>
                <a:avLst/>
                <a:gdLst>
                  <a:gd name="T0" fmla="*/ 3 w 30"/>
                  <a:gd name="T1" fmla="*/ 29 h 29"/>
                  <a:gd name="T2" fmla="*/ 1 w 30"/>
                  <a:gd name="T3" fmla="*/ 29 h 29"/>
                  <a:gd name="T4" fmla="*/ 1 w 30"/>
                  <a:gd name="T5" fmla="*/ 26 h 29"/>
                  <a:gd name="T6" fmla="*/ 26 w 30"/>
                  <a:gd name="T7" fmla="*/ 1 h 29"/>
                  <a:gd name="T8" fmla="*/ 29 w 30"/>
                  <a:gd name="T9" fmla="*/ 1 h 29"/>
                  <a:gd name="T10" fmla="*/ 29 w 30"/>
                  <a:gd name="T11" fmla="*/ 4 h 29"/>
                  <a:gd name="T12" fmla="*/ 4 w 30"/>
                  <a:gd name="T13" fmla="*/ 29 h 29"/>
                  <a:gd name="T14" fmla="*/ 3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3" y="29"/>
                    </a:moveTo>
                    <a:cubicBezTo>
                      <a:pt x="2" y="29"/>
                      <a:pt x="2" y="29"/>
                      <a:pt x="1" y="29"/>
                    </a:cubicBezTo>
                    <a:cubicBezTo>
                      <a:pt x="0" y="28"/>
                      <a:pt x="0" y="27"/>
                      <a:pt x="1" y="26"/>
                    </a:cubicBezTo>
                    <a:cubicBezTo>
                      <a:pt x="26" y="1"/>
                      <a:pt x="26" y="1"/>
                      <a:pt x="26" y="1"/>
                    </a:cubicBezTo>
                    <a:cubicBezTo>
                      <a:pt x="27" y="0"/>
                      <a:pt x="28" y="0"/>
                      <a:pt x="29" y="1"/>
                    </a:cubicBezTo>
                    <a:cubicBezTo>
                      <a:pt x="30" y="1"/>
                      <a:pt x="30" y="3"/>
                      <a:pt x="29" y="4"/>
                    </a:cubicBezTo>
                    <a:cubicBezTo>
                      <a:pt x="4" y="29"/>
                      <a:pt x="4" y="29"/>
                      <a:pt x="4" y="29"/>
                    </a:cubicBezTo>
                    <a:cubicBezTo>
                      <a:pt x="4" y="29"/>
                      <a:pt x="3" y="29"/>
                      <a:pt x="3" y="29"/>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Shape 26">
                <a:extLst>
                  <a:ext uri="{FF2B5EF4-FFF2-40B4-BE49-F238E27FC236}">
                    <a16:creationId xmlns:a16="http://schemas.microsoft.com/office/drawing/2014/main" id="{763442BE-C3ED-1381-5417-45BB4A5B3709}"/>
                  </a:ext>
                </a:extLst>
              </p:cNvPr>
              <p:cNvSpPr/>
              <p:nvPr/>
            </p:nvSpPr>
            <p:spPr bwMode="auto">
              <a:xfrm>
                <a:off x="7437438" y="2873376"/>
                <a:ext cx="109538" cy="114300"/>
              </a:xfrm>
              <a:custGeom>
                <a:avLst/>
                <a:gdLst>
                  <a:gd name="T0" fmla="*/ 27 w 29"/>
                  <a:gd name="T1" fmla="*/ 30 h 30"/>
                  <a:gd name="T2" fmla="*/ 2 w 29"/>
                  <a:gd name="T3" fmla="*/ 30 h 30"/>
                  <a:gd name="T4" fmla="*/ 0 w 29"/>
                  <a:gd name="T5" fmla="*/ 28 h 30"/>
                  <a:gd name="T6" fmla="*/ 0 w 29"/>
                  <a:gd name="T7" fmla="*/ 2 h 30"/>
                  <a:gd name="T8" fmla="*/ 2 w 29"/>
                  <a:gd name="T9" fmla="*/ 0 h 30"/>
                  <a:gd name="T10" fmla="*/ 27 w 29"/>
                  <a:gd name="T11" fmla="*/ 0 h 30"/>
                  <a:gd name="T12" fmla="*/ 29 w 29"/>
                  <a:gd name="T13" fmla="*/ 2 h 30"/>
                  <a:gd name="T14" fmla="*/ 29 w 29"/>
                  <a:gd name="T15" fmla="*/ 28 h 30"/>
                  <a:gd name="T16" fmla="*/ 27 w 29"/>
                  <a:gd name="T17" fmla="*/ 30 h 30"/>
                  <a:gd name="T18" fmla="*/ 4 w 29"/>
                  <a:gd name="T19" fmla="*/ 26 h 30"/>
                  <a:gd name="T20" fmla="*/ 25 w 29"/>
                  <a:gd name="T21" fmla="*/ 26 h 30"/>
                  <a:gd name="T22" fmla="*/ 25 w 29"/>
                  <a:gd name="T23" fmla="*/ 4 h 30"/>
                  <a:gd name="T24" fmla="*/ 4 w 29"/>
                  <a:gd name="T25" fmla="*/ 4 h 30"/>
                  <a:gd name="T26" fmla="*/ 4 w 29"/>
                  <a:gd name="T27"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0">
                    <a:moveTo>
                      <a:pt x="27" y="30"/>
                    </a:moveTo>
                    <a:cubicBezTo>
                      <a:pt x="2" y="30"/>
                      <a:pt x="2" y="30"/>
                      <a:pt x="2" y="30"/>
                    </a:cubicBezTo>
                    <a:cubicBezTo>
                      <a:pt x="0" y="30"/>
                      <a:pt x="0" y="29"/>
                      <a:pt x="0" y="28"/>
                    </a:cubicBezTo>
                    <a:cubicBezTo>
                      <a:pt x="0" y="2"/>
                      <a:pt x="0" y="2"/>
                      <a:pt x="0" y="2"/>
                    </a:cubicBezTo>
                    <a:cubicBezTo>
                      <a:pt x="0" y="1"/>
                      <a:pt x="0" y="0"/>
                      <a:pt x="2" y="0"/>
                    </a:cubicBezTo>
                    <a:cubicBezTo>
                      <a:pt x="27" y="0"/>
                      <a:pt x="27" y="0"/>
                      <a:pt x="27" y="0"/>
                    </a:cubicBezTo>
                    <a:cubicBezTo>
                      <a:pt x="28" y="0"/>
                      <a:pt x="29" y="1"/>
                      <a:pt x="29" y="2"/>
                    </a:cubicBezTo>
                    <a:cubicBezTo>
                      <a:pt x="29" y="28"/>
                      <a:pt x="29" y="28"/>
                      <a:pt x="29" y="28"/>
                    </a:cubicBezTo>
                    <a:cubicBezTo>
                      <a:pt x="29" y="29"/>
                      <a:pt x="28" y="30"/>
                      <a:pt x="27" y="30"/>
                    </a:cubicBezTo>
                    <a:close/>
                    <a:moveTo>
                      <a:pt x="4" y="26"/>
                    </a:moveTo>
                    <a:cubicBezTo>
                      <a:pt x="25" y="26"/>
                      <a:pt x="25" y="26"/>
                      <a:pt x="25" y="26"/>
                    </a:cubicBezTo>
                    <a:cubicBezTo>
                      <a:pt x="25" y="4"/>
                      <a:pt x="25" y="4"/>
                      <a:pt x="25" y="4"/>
                    </a:cubicBezTo>
                    <a:cubicBezTo>
                      <a:pt x="4" y="4"/>
                      <a:pt x="4" y="4"/>
                      <a:pt x="4" y="4"/>
                    </a:cubicBezTo>
                    <a:lnTo>
                      <a:pt x="4" y="26"/>
                    </a:ln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Shape 27">
                <a:extLst>
                  <a:ext uri="{FF2B5EF4-FFF2-40B4-BE49-F238E27FC236}">
                    <a16:creationId xmlns:a16="http://schemas.microsoft.com/office/drawing/2014/main" id="{070D4F89-DBB4-F455-75AA-39E45614143C}"/>
                  </a:ext>
                </a:extLst>
              </p:cNvPr>
              <p:cNvSpPr/>
              <p:nvPr/>
            </p:nvSpPr>
            <p:spPr bwMode="auto">
              <a:xfrm>
                <a:off x="7275513" y="2968626"/>
                <a:ext cx="123825" cy="14288"/>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0" y="4"/>
                      <a:pt x="0" y="3"/>
                      <a:pt x="0" y="2"/>
                    </a:cubicBezTo>
                    <a:cubicBezTo>
                      <a:pt x="0" y="1"/>
                      <a:pt x="0" y="0"/>
                      <a:pt x="2" y="0"/>
                    </a:cubicBezTo>
                    <a:cubicBezTo>
                      <a:pt x="31" y="0"/>
                      <a:pt x="31" y="0"/>
                      <a:pt x="31" y="0"/>
                    </a:cubicBezTo>
                    <a:cubicBezTo>
                      <a:pt x="32" y="0"/>
                      <a:pt x="33" y="1"/>
                      <a:pt x="33" y="2"/>
                    </a:cubicBezTo>
                    <a:cubicBezTo>
                      <a:pt x="33" y="3"/>
                      <a:pt x="32" y="4"/>
                      <a:pt x="31" y="4"/>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Shape 28">
                <a:extLst>
                  <a:ext uri="{FF2B5EF4-FFF2-40B4-BE49-F238E27FC236}">
                    <a16:creationId xmlns:a16="http://schemas.microsoft.com/office/drawing/2014/main" id="{0DCDFA1C-E376-AFAF-AD2F-91629E7DD494}"/>
                  </a:ext>
                </a:extLst>
              </p:cNvPr>
              <p:cNvSpPr/>
              <p:nvPr/>
            </p:nvSpPr>
            <p:spPr bwMode="auto">
              <a:xfrm>
                <a:off x="6173788" y="2322513"/>
                <a:ext cx="1403350" cy="1536700"/>
              </a:xfrm>
              <a:custGeom>
                <a:avLst/>
                <a:gdLst>
                  <a:gd name="T0" fmla="*/ 319 w 372"/>
                  <a:gd name="T1" fmla="*/ 138 h 407"/>
                  <a:gd name="T2" fmla="*/ 316 w 372"/>
                  <a:gd name="T3" fmla="*/ 136 h 407"/>
                  <a:gd name="T4" fmla="*/ 270 w 372"/>
                  <a:gd name="T5" fmla="*/ 98 h 407"/>
                  <a:gd name="T6" fmla="*/ 273 w 372"/>
                  <a:gd name="T7" fmla="*/ 96 h 407"/>
                  <a:gd name="T8" fmla="*/ 300 w 372"/>
                  <a:gd name="T9" fmla="*/ 46 h 407"/>
                  <a:gd name="T10" fmla="*/ 269 w 372"/>
                  <a:gd name="T11" fmla="*/ 27 h 407"/>
                  <a:gd name="T12" fmla="*/ 256 w 372"/>
                  <a:gd name="T13" fmla="*/ 7 h 407"/>
                  <a:gd name="T14" fmla="*/ 213 w 372"/>
                  <a:gd name="T15" fmla="*/ 28 h 407"/>
                  <a:gd name="T16" fmla="*/ 208 w 372"/>
                  <a:gd name="T17" fmla="*/ 42 h 407"/>
                  <a:gd name="T18" fmla="*/ 47 w 372"/>
                  <a:gd name="T19" fmla="*/ 128 h 407"/>
                  <a:gd name="T20" fmla="*/ 27 w 372"/>
                  <a:gd name="T21" fmla="*/ 166 h 407"/>
                  <a:gd name="T22" fmla="*/ 19 w 372"/>
                  <a:gd name="T23" fmla="*/ 177 h 407"/>
                  <a:gd name="T24" fmla="*/ 0 w 372"/>
                  <a:gd name="T25" fmla="*/ 233 h 407"/>
                  <a:gd name="T26" fmla="*/ 45 w 372"/>
                  <a:gd name="T27" fmla="*/ 306 h 407"/>
                  <a:gd name="T28" fmla="*/ 136 w 372"/>
                  <a:gd name="T29" fmla="*/ 373 h 407"/>
                  <a:gd name="T30" fmla="*/ 229 w 372"/>
                  <a:gd name="T31" fmla="*/ 404 h 407"/>
                  <a:gd name="T32" fmla="*/ 333 w 372"/>
                  <a:gd name="T33" fmla="*/ 318 h 407"/>
                  <a:gd name="T34" fmla="*/ 330 w 372"/>
                  <a:gd name="T35" fmla="*/ 284 h 407"/>
                  <a:gd name="T36" fmla="*/ 334 w 372"/>
                  <a:gd name="T37" fmla="*/ 267 h 407"/>
                  <a:gd name="T38" fmla="*/ 338 w 372"/>
                  <a:gd name="T39" fmla="*/ 263 h 407"/>
                  <a:gd name="T40" fmla="*/ 345 w 372"/>
                  <a:gd name="T41" fmla="*/ 255 h 407"/>
                  <a:gd name="T42" fmla="*/ 319 w 372"/>
                  <a:gd name="T43" fmla="*/ 13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2" h="407">
                    <a:moveTo>
                      <a:pt x="319" y="138"/>
                    </a:moveTo>
                    <a:cubicBezTo>
                      <a:pt x="316" y="136"/>
                      <a:pt x="316" y="136"/>
                      <a:pt x="316" y="136"/>
                    </a:cubicBezTo>
                    <a:cubicBezTo>
                      <a:pt x="296" y="125"/>
                      <a:pt x="281" y="113"/>
                      <a:pt x="270" y="98"/>
                    </a:cubicBezTo>
                    <a:cubicBezTo>
                      <a:pt x="271" y="97"/>
                      <a:pt x="272" y="97"/>
                      <a:pt x="273" y="96"/>
                    </a:cubicBezTo>
                    <a:cubicBezTo>
                      <a:pt x="296" y="86"/>
                      <a:pt x="308" y="64"/>
                      <a:pt x="300" y="46"/>
                    </a:cubicBezTo>
                    <a:cubicBezTo>
                      <a:pt x="295" y="34"/>
                      <a:pt x="283" y="28"/>
                      <a:pt x="269" y="27"/>
                    </a:cubicBezTo>
                    <a:cubicBezTo>
                      <a:pt x="267" y="19"/>
                      <a:pt x="263" y="11"/>
                      <a:pt x="256" y="7"/>
                    </a:cubicBezTo>
                    <a:cubicBezTo>
                      <a:pt x="242" y="0"/>
                      <a:pt x="223" y="9"/>
                      <a:pt x="213" y="28"/>
                    </a:cubicBezTo>
                    <a:cubicBezTo>
                      <a:pt x="210" y="32"/>
                      <a:pt x="208" y="37"/>
                      <a:pt x="208" y="42"/>
                    </a:cubicBezTo>
                    <a:cubicBezTo>
                      <a:pt x="141" y="20"/>
                      <a:pt x="47" y="41"/>
                      <a:pt x="47" y="128"/>
                    </a:cubicBezTo>
                    <a:cubicBezTo>
                      <a:pt x="47" y="142"/>
                      <a:pt x="36" y="154"/>
                      <a:pt x="27" y="166"/>
                    </a:cubicBezTo>
                    <a:cubicBezTo>
                      <a:pt x="25" y="169"/>
                      <a:pt x="22" y="173"/>
                      <a:pt x="19" y="177"/>
                    </a:cubicBezTo>
                    <a:cubicBezTo>
                      <a:pt x="7" y="193"/>
                      <a:pt x="0" y="212"/>
                      <a:pt x="0" y="233"/>
                    </a:cubicBezTo>
                    <a:cubicBezTo>
                      <a:pt x="1" y="263"/>
                      <a:pt x="19" y="289"/>
                      <a:pt x="45" y="306"/>
                    </a:cubicBezTo>
                    <a:cubicBezTo>
                      <a:pt x="77" y="327"/>
                      <a:pt x="109" y="348"/>
                      <a:pt x="136" y="373"/>
                    </a:cubicBezTo>
                    <a:cubicBezTo>
                      <a:pt x="159" y="394"/>
                      <a:pt x="192" y="407"/>
                      <a:pt x="229" y="404"/>
                    </a:cubicBezTo>
                    <a:cubicBezTo>
                      <a:pt x="283" y="400"/>
                      <a:pt x="326" y="363"/>
                      <a:pt x="333" y="318"/>
                    </a:cubicBezTo>
                    <a:cubicBezTo>
                      <a:pt x="334" y="306"/>
                      <a:pt x="333" y="295"/>
                      <a:pt x="330" y="284"/>
                    </a:cubicBezTo>
                    <a:cubicBezTo>
                      <a:pt x="328" y="278"/>
                      <a:pt x="330" y="272"/>
                      <a:pt x="334" y="267"/>
                    </a:cubicBezTo>
                    <a:cubicBezTo>
                      <a:pt x="336" y="266"/>
                      <a:pt x="337" y="265"/>
                      <a:pt x="338" y="263"/>
                    </a:cubicBezTo>
                    <a:cubicBezTo>
                      <a:pt x="345" y="255"/>
                      <a:pt x="345" y="255"/>
                      <a:pt x="345" y="255"/>
                    </a:cubicBezTo>
                    <a:cubicBezTo>
                      <a:pt x="372" y="224"/>
                      <a:pt x="365" y="166"/>
                      <a:pt x="319" y="138"/>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Shape 29">
                <a:extLst>
                  <a:ext uri="{FF2B5EF4-FFF2-40B4-BE49-F238E27FC236}">
                    <a16:creationId xmlns:a16="http://schemas.microsoft.com/office/drawing/2014/main" id="{B3579D44-DDBC-C5ED-7B59-5D35BFE5794E}"/>
                  </a:ext>
                </a:extLst>
              </p:cNvPr>
              <p:cNvSpPr/>
              <p:nvPr/>
            </p:nvSpPr>
            <p:spPr bwMode="auto">
              <a:xfrm>
                <a:off x="6165851" y="2314576"/>
                <a:ext cx="1384300" cy="1541463"/>
              </a:xfrm>
              <a:custGeom>
                <a:avLst/>
                <a:gdLst>
                  <a:gd name="T0" fmla="*/ 221 w 367"/>
                  <a:gd name="T1" fmla="*/ 408 h 408"/>
                  <a:gd name="T2" fmla="*/ 136 w 367"/>
                  <a:gd name="T3" fmla="*/ 377 h 408"/>
                  <a:gd name="T4" fmla="*/ 46 w 367"/>
                  <a:gd name="T5" fmla="*/ 310 h 408"/>
                  <a:gd name="T6" fmla="*/ 0 w 367"/>
                  <a:gd name="T7" fmla="*/ 235 h 408"/>
                  <a:gd name="T8" fmla="*/ 20 w 367"/>
                  <a:gd name="T9" fmla="*/ 178 h 408"/>
                  <a:gd name="T10" fmla="*/ 28 w 367"/>
                  <a:gd name="T11" fmla="*/ 167 h 408"/>
                  <a:gd name="T12" fmla="*/ 31 w 367"/>
                  <a:gd name="T13" fmla="*/ 162 h 408"/>
                  <a:gd name="T14" fmla="*/ 47 w 367"/>
                  <a:gd name="T15" fmla="*/ 130 h 408"/>
                  <a:gd name="T16" fmla="*/ 83 w 367"/>
                  <a:gd name="T17" fmla="*/ 56 h 408"/>
                  <a:gd name="T18" fmla="*/ 208 w 367"/>
                  <a:gd name="T19" fmla="*/ 41 h 408"/>
                  <a:gd name="T20" fmla="*/ 213 w 367"/>
                  <a:gd name="T21" fmla="*/ 29 h 408"/>
                  <a:gd name="T22" fmla="*/ 259 w 367"/>
                  <a:gd name="T23" fmla="*/ 8 h 408"/>
                  <a:gd name="T24" fmla="*/ 272 w 367"/>
                  <a:gd name="T25" fmla="*/ 27 h 408"/>
                  <a:gd name="T26" fmla="*/ 304 w 367"/>
                  <a:gd name="T27" fmla="*/ 47 h 408"/>
                  <a:gd name="T28" fmla="*/ 276 w 367"/>
                  <a:gd name="T29" fmla="*/ 100 h 408"/>
                  <a:gd name="T30" fmla="*/ 275 w 367"/>
                  <a:gd name="T31" fmla="*/ 101 h 408"/>
                  <a:gd name="T32" fmla="*/ 319 w 367"/>
                  <a:gd name="T33" fmla="*/ 136 h 408"/>
                  <a:gd name="T34" fmla="*/ 322 w 367"/>
                  <a:gd name="T35" fmla="*/ 138 h 408"/>
                  <a:gd name="T36" fmla="*/ 322 w 367"/>
                  <a:gd name="T37" fmla="*/ 138 h 408"/>
                  <a:gd name="T38" fmla="*/ 364 w 367"/>
                  <a:gd name="T39" fmla="*/ 199 h 408"/>
                  <a:gd name="T40" fmla="*/ 349 w 367"/>
                  <a:gd name="T41" fmla="*/ 258 h 408"/>
                  <a:gd name="T42" fmla="*/ 341 w 367"/>
                  <a:gd name="T43" fmla="*/ 267 h 408"/>
                  <a:gd name="T44" fmla="*/ 338 w 367"/>
                  <a:gd name="T45" fmla="*/ 271 h 408"/>
                  <a:gd name="T46" fmla="*/ 334 w 367"/>
                  <a:gd name="T47" fmla="*/ 285 h 408"/>
                  <a:gd name="T48" fmla="*/ 337 w 367"/>
                  <a:gd name="T49" fmla="*/ 321 h 408"/>
                  <a:gd name="T50" fmla="*/ 231 w 367"/>
                  <a:gd name="T51" fmla="*/ 408 h 408"/>
                  <a:gd name="T52" fmla="*/ 221 w 367"/>
                  <a:gd name="T53" fmla="*/ 408 h 408"/>
                  <a:gd name="T54" fmla="*/ 159 w 367"/>
                  <a:gd name="T55" fmla="*/ 38 h 408"/>
                  <a:gd name="T56" fmla="*/ 85 w 367"/>
                  <a:gd name="T57" fmla="*/ 59 h 408"/>
                  <a:gd name="T58" fmla="*/ 51 w 367"/>
                  <a:gd name="T59" fmla="*/ 130 h 408"/>
                  <a:gd name="T60" fmla="*/ 34 w 367"/>
                  <a:gd name="T61" fmla="*/ 165 h 408"/>
                  <a:gd name="T62" fmla="*/ 31 w 367"/>
                  <a:gd name="T63" fmla="*/ 169 h 408"/>
                  <a:gd name="T64" fmla="*/ 23 w 367"/>
                  <a:gd name="T65" fmla="*/ 180 h 408"/>
                  <a:gd name="T66" fmla="*/ 4 w 367"/>
                  <a:gd name="T67" fmla="*/ 235 h 408"/>
                  <a:gd name="T68" fmla="*/ 48 w 367"/>
                  <a:gd name="T69" fmla="*/ 306 h 408"/>
                  <a:gd name="T70" fmla="*/ 139 w 367"/>
                  <a:gd name="T71" fmla="*/ 374 h 408"/>
                  <a:gd name="T72" fmla="*/ 231 w 367"/>
                  <a:gd name="T73" fmla="*/ 404 h 408"/>
                  <a:gd name="T74" fmla="*/ 333 w 367"/>
                  <a:gd name="T75" fmla="*/ 320 h 408"/>
                  <a:gd name="T76" fmla="*/ 330 w 367"/>
                  <a:gd name="T77" fmla="*/ 287 h 408"/>
                  <a:gd name="T78" fmla="*/ 335 w 367"/>
                  <a:gd name="T79" fmla="*/ 268 h 408"/>
                  <a:gd name="T80" fmla="*/ 338 w 367"/>
                  <a:gd name="T81" fmla="*/ 264 h 408"/>
                  <a:gd name="T82" fmla="*/ 346 w 367"/>
                  <a:gd name="T83" fmla="*/ 255 h 408"/>
                  <a:gd name="T84" fmla="*/ 360 w 367"/>
                  <a:gd name="T85" fmla="*/ 200 h 408"/>
                  <a:gd name="T86" fmla="*/ 320 w 367"/>
                  <a:gd name="T87" fmla="*/ 142 h 408"/>
                  <a:gd name="T88" fmla="*/ 316 w 367"/>
                  <a:gd name="T89" fmla="*/ 140 h 408"/>
                  <a:gd name="T90" fmla="*/ 270 w 367"/>
                  <a:gd name="T91" fmla="*/ 101 h 408"/>
                  <a:gd name="T92" fmla="*/ 270 w 367"/>
                  <a:gd name="T93" fmla="*/ 99 h 408"/>
                  <a:gd name="T94" fmla="*/ 271 w 367"/>
                  <a:gd name="T95" fmla="*/ 98 h 408"/>
                  <a:gd name="T96" fmla="*/ 274 w 367"/>
                  <a:gd name="T97" fmla="*/ 97 h 408"/>
                  <a:gd name="T98" fmla="*/ 301 w 367"/>
                  <a:gd name="T99" fmla="*/ 49 h 408"/>
                  <a:gd name="T100" fmla="*/ 270 w 367"/>
                  <a:gd name="T101" fmla="*/ 31 h 408"/>
                  <a:gd name="T102" fmla="*/ 269 w 367"/>
                  <a:gd name="T103" fmla="*/ 30 h 408"/>
                  <a:gd name="T104" fmla="*/ 257 w 367"/>
                  <a:gd name="T105" fmla="*/ 11 h 408"/>
                  <a:gd name="T106" fmla="*/ 216 w 367"/>
                  <a:gd name="T107" fmla="*/ 31 h 408"/>
                  <a:gd name="T108" fmla="*/ 212 w 367"/>
                  <a:gd name="T109" fmla="*/ 44 h 408"/>
                  <a:gd name="T110" fmla="*/ 211 w 367"/>
                  <a:gd name="T111" fmla="*/ 45 h 408"/>
                  <a:gd name="T112" fmla="*/ 209 w 367"/>
                  <a:gd name="T113" fmla="*/ 46 h 408"/>
                  <a:gd name="T114" fmla="*/ 159 w 367"/>
                  <a:gd name="T115" fmla="*/ 3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7" h="408">
                    <a:moveTo>
                      <a:pt x="221" y="408"/>
                    </a:moveTo>
                    <a:cubicBezTo>
                      <a:pt x="188" y="408"/>
                      <a:pt x="158" y="397"/>
                      <a:pt x="136" y="377"/>
                    </a:cubicBezTo>
                    <a:cubicBezTo>
                      <a:pt x="108" y="350"/>
                      <a:pt x="75" y="328"/>
                      <a:pt x="46" y="310"/>
                    </a:cubicBezTo>
                    <a:cubicBezTo>
                      <a:pt x="18" y="292"/>
                      <a:pt x="1" y="265"/>
                      <a:pt x="0" y="235"/>
                    </a:cubicBezTo>
                    <a:cubicBezTo>
                      <a:pt x="0" y="215"/>
                      <a:pt x="7" y="195"/>
                      <a:pt x="20" y="178"/>
                    </a:cubicBezTo>
                    <a:cubicBezTo>
                      <a:pt x="22" y="174"/>
                      <a:pt x="25" y="170"/>
                      <a:pt x="28" y="167"/>
                    </a:cubicBezTo>
                    <a:cubicBezTo>
                      <a:pt x="29" y="165"/>
                      <a:pt x="30" y="164"/>
                      <a:pt x="31" y="162"/>
                    </a:cubicBezTo>
                    <a:cubicBezTo>
                      <a:pt x="39" y="152"/>
                      <a:pt x="47" y="141"/>
                      <a:pt x="47" y="130"/>
                    </a:cubicBezTo>
                    <a:cubicBezTo>
                      <a:pt x="47" y="98"/>
                      <a:pt x="60" y="73"/>
                      <a:pt x="83" y="56"/>
                    </a:cubicBezTo>
                    <a:cubicBezTo>
                      <a:pt x="114" y="33"/>
                      <a:pt x="164" y="27"/>
                      <a:pt x="208" y="41"/>
                    </a:cubicBezTo>
                    <a:cubicBezTo>
                      <a:pt x="209" y="37"/>
                      <a:pt x="211" y="33"/>
                      <a:pt x="213" y="29"/>
                    </a:cubicBezTo>
                    <a:cubicBezTo>
                      <a:pt x="223" y="9"/>
                      <a:pt x="244" y="0"/>
                      <a:pt x="259" y="8"/>
                    </a:cubicBezTo>
                    <a:cubicBezTo>
                      <a:pt x="266" y="11"/>
                      <a:pt x="271" y="18"/>
                      <a:pt x="272" y="27"/>
                    </a:cubicBezTo>
                    <a:cubicBezTo>
                      <a:pt x="287" y="28"/>
                      <a:pt x="299" y="36"/>
                      <a:pt x="304" y="47"/>
                    </a:cubicBezTo>
                    <a:cubicBezTo>
                      <a:pt x="313" y="66"/>
                      <a:pt x="300" y="90"/>
                      <a:pt x="276" y="100"/>
                    </a:cubicBezTo>
                    <a:cubicBezTo>
                      <a:pt x="275" y="101"/>
                      <a:pt x="275" y="101"/>
                      <a:pt x="275" y="101"/>
                    </a:cubicBezTo>
                    <a:cubicBezTo>
                      <a:pt x="285" y="114"/>
                      <a:pt x="299" y="125"/>
                      <a:pt x="319" y="136"/>
                    </a:cubicBezTo>
                    <a:cubicBezTo>
                      <a:pt x="322" y="138"/>
                      <a:pt x="322" y="138"/>
                      <a:pt x="322" y="138"/>
                    </a:cubicBezTo>
                    <a:cubicBezTo>
                      <a:pt x="322" y="138"/>
                      <a:pt x="322" y="138"/>
                      <a:pt x="322" y="138"/>
                    </a:cubicBezTo>
                    <a:cubicBezTo>
                      <a:pt x="344" y="152"/>
                      <a:pt x="359" y="174"/>
                      <a:pt x="364" y="199"/>
                    </a:cubicBezTo>
                    <a:cubicBezTo>
                      <a:pt x="367" y="221"/>
                      <a:pt x="362" y="243"/>
                      <a:pt x="349" y="258"/>
                    </a:cubicBezTo>
                    <a:cubicBezTo>
                      <a:pt x="341" y="267"/>
                      <a:pt x="341" y="267"/>
                      <a:pt x="341" y="267"/>
                    </a:cubicBezTo>
                    <a:cubicBezTo>
                      <a:pt x="340" y="268"/>
                      <a:pt x="339" y="269"/>
                      <a:pt x="338" y="271"/>
                    </a:cubicBezTo>
                    <a:cubicBezTo>
                      <a:pt x="334" y="275"/>
                      <a:pt x="332" y="280"/>
                      <a:pt x="334" y="285"/>
                    </a:cubicBezTo>
                    <a:cubicBezTo>
                      <a:pt x="337" y="297"/>
                      <a:pt x="338" y="309"/>
                      <a:pt x="337" y="321"/>
                    </a:cubicBezTo>
                    <a:cubicBezTo>
                      <a:pt x="330" y="367"/>
                      <a:pt x="286" y="404"/>
                      <a:pt x="231" y="408"/>
                    </a:cubicBezTo>
                    <a:cubicBezTo>
                      <a:pt x="228" y="408"/>
                      <a:pt x="224" y="408"/>
                      <a:pt x="221" y="408"/>
                    </a:cubicBezTo>
                    <a:close/>
                    <a:moveTo>
                      <a:pt x="159" y="38"/>
                    </a:moveTo>
                    <a:cubicBezTo>
                      <a:pt x="131" y="38"/>
                      <a:pt x="105" y="45"/>
                      <a:pt x="85" y="59"/>
                    </a:cubicBezTo>
                    <a:cubicBezTo>
                      <a:pt x="63" y="75"/>
                      <a:pt x="51" y="100"/>
                      <a:pt x="51" y="130"/>
                    </a:cubicBezTo>
                    <a:cubicBezTo>
                      <a:pt x="51" y="143"/>
                      <a:pt x="42" y="154"/>
                      <a:pt x="34" y="165"/>
                    </a:cubicBezTo>
                    <a:cubicBezTo>
                      <a:pt x="33" y="166"/>
                      <a:pt x="32" y="167"/>
                      <a:pt x="31" y="169"/>
                    </a:cubicBezTo>
                    <a:cubicBezTo>
                      <a:pt x="28" y="173"/>
                      <a:pt x="26" y="176"/>
                      <a:pt x="23" y="180"/>
                    </a:cubicBezTo>
                    <a:cubicBezTo>
                      <a:pt x="10" y="197"/>
                      <a:pt x="4" y="215"/>
                      <a:pt x="4" y="235"/>
                    </a:cubicBezTo>
                    <a:cubicBezTo>
                      <a:pt x="5" y="263"/>
                      <a:pt x="21" y="289"/>
                      <a:pt x="48" y="306"/>
                    </a:cubicBezTo>
                    <a:cubicBezTo>
                      <a:pt x="77" y="325"/>
                      <a:pt x="110" y="347"/>
                      <a:pt x="139" y="374"/>
                    </a:cubicBezTo>
                    <a:cubicBezTo>
                      <a:pt x="163" y="396"/>
                      <a:pt x="196" y="407"/>
                      <a:pt x="231" y="404"/>
                    </a:cubicBezTo>
                    <a:cubicBezTo>
                      <a:pt x="284" y="400"/>
                      <a:pt x="326" y="365"/>
                      <a:pt x="333" y="320"/>
                    </a:cubicBezTo>
                    <a:cubicBezTo>
                      <a:pt x="334" y="309"/>
                      <a:pt x="333" y="298"/>
                      <a:pt x="330" y="287"/>
                    </a:cubicBezTo>
                    <a:cubicBezTo>
                      <a:pt x="328" y="280"/>
                      <a:pt x="330" y="273"/>
                      <a:pt x="335" y="268"/>
                    </a:cubicBezTo>
                    <a:cubicBezTo>
                      <a:pt x="336" y="267"/>
                      <a:pt x="337" y="265"/>
                      <a:pt x="338" y="264"/>
                    </a:cubicBezTo>
                    <a:cubicBezTo>
                      <a:pt x="346" y="255"/>
                      <a:pt x="346" y="255"/>
                      <a:pt x="346" y="255"/>
                    </a:cubicBezTo>
                    <a:cubicBezTo>
                      <a:pt x="358" y="241"/>
                      <a:pt x="363" y="221"/>
                      <a:pt x="360" y="200"/>
                    </a:cubicBezTo>
                    <a:cubicBezTo>
                      <a:pt x="356" y="176"/>
                      <a:pt x="341" y="155"/>
                      <a:pt x="320" y="142"/>
                    </a:cubicBezTo>
                    <a:cubicBezTo>
                      <a:pt x="316" y="140"/>
                      <a:pt x="316" y="140"/>
                      <a:pt x="316" y="140"/>
                    </a:cubicBezTo>
                    <a:cubicBezTo>
                      <a:pt x="295" y="127"/>
                      <a:pt x="281" y="115"/>
                      <a:pt x="270" y="101"/>
                    </a:cubicBezTo>
                    <a:cubicBezTo>
                      <a:pt x="270" y="100"/>
                      <a:pt x="269" y="100"/>
                      <a:pt x="270" y="99"/>
                    </a:cubicBezTo>
                    <a:cubicBezTo>
                      <a:pt x="270" y="99"/>
                      <a:pt x="270" y="98"/>
                      <a:pt x="271" y="98"/>
                    </a:cubicBezTo>
                    <a:cubicBezTo>
                      <a:pt x="272" y="97"/>
                      <a:pt x="273" y="97"/>
                      <a:pt x="274" y="97"/>
                    </a:cubicBezTo>
                    <a:cubicBezTo>
                      <a:pt x="296" y="87"/>
                      <a:pt x="308" y="65"/>
                      <a:pt x="301" y="49"/>
                    </a:cubicBezTo>
                    <a:cubicBezTo>
                      <a:pt x="296" y="38"/>
                      <a:pt x="285" y="32"/>
                      <a:pt x="270" y="31"/>
                    </a:cubicBezTo>
                    <a:cubicBezTo>
                      <a:pt x="269" y="31"/>
                      <a:pt x="269" y="31"/>
                      <a:pt x="269" y="30"/>
                    </a:cubicBezTo>
                    <a:cubicBezTo>
                      <a:pt x="267" y="21"/>
                      <a:pt x="263" y="14"/>
                      <a:pt x="257" y="11"/>
                    </a:cubicBezTo>
                    <a:cubicBezTo>
                      <a:pt x="244" y="4"/>
                      <a:pt x="226" y="13"/>
                      <a:pt x="216" y="31"/>
                    </a:cubicBezTo>
                    <a:cubicBezTo>
                      <a:pt x="214" y="35"/>
                      <a:pt x="212" y="39"/>
                      <a:pt x="212" y="44"/>
                    </a:cubicBezTo>
                    <a:cubicBezTo>
                      <a:pt x="211" y="45"/>
                      <a:pt x="211" y="45"/>
                      <a:pt x="211" y="45"/>
                    </a:cubicBezTo>
                    <a:cubicBezTo>
                      <a:pt x="210" y="46"/>
                      <a:pt x="210" y="46"/>
                      <a:pt x="209" y="46"/>
                    </a:cubicBezTo>
                    <a:cubicBezTo>
                      <a:pt x="193" y="40"/>
                      <a:pt x="176" y="38"/>
                      <a:pt x="159" y="38"/>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Shape 30">
                <a:extLst>
                  <a:ext uri="{FF2B5EF4-FFF2-40B4-BE49-F238E27FC236}">
                    <a16:creationId xmlns:a16="http://schemas.microsoft.com/office/drawing/2014/main" id="{4CEB8469-6840-386E-9F0A-98C3038E8391}"/>
                  </a:ext>
                </a:extLst>
              </p:cNvPr>
              <p:cNvSpPr/>
              <p:nvPr/>
            </p:nvSpPr>
            <p:spPr bwMode="auto">
              <a:xfrm>
                <a:off x="6889751" y="2867026"/>
                <a:ext cx="163513" cy="230188"/>
              </a:xfrm>
              <a:custGeom>
                <a:avLst/>
                <a:gdLst>
                  <a:gd name="T0" fmla="*/ 15 w 43"/>
                  <a:gd name="T1" fmla="*/ 1 h 61"/>
                  <a:gd name="T2" fmla="*/ 10 w 43"/>
                  <a:gd name="T3" fmla="*/ 0 h 61"/>
                  <a:gd name="T4" fmla="*/ 9 w 43"/>
                  <a:gd name="T5" fmla="*/ 5 h 61"/>
                  <a:gd name="T6" fmla="*/ 0 w 43"/>
                  <a:gd name="T7" fmla="*/ 56 h 61"/>
                  <a:gd name="T8" fmla="*/ 0 w 43"/>
                  <a:gd name="T9" fmla="*/ 59 h 61"/>
                  <a:gd name="T10" fmla="*/ 3 w 43"/>
                  <a:gd name="T11" fmla="*/ 59 h 61"/>
                  <a:gd name="T12" fmla="*/ 9 w 43"/>
                  <a:gd name="T13" fmla="*/ 60 h 61"/>
                  <a:gd name="T14" fmla="*/ 41 w 43"/>
                  <a:gd name="T15" fmla="*/ 33 h 61"/>
                  <a:gd name="T16" fmla="*/ 15 w 43"/>
                  <a:gd name="T17"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61">
                    <a:moveTo>
                      <a:pt x="15" y="1"/>
                    </a:moveTo>
                    <a:cubicBezTo>
                      <a:pt x="10" y="0"/>
                      <a:pt x="10" y="0"/>
                      <a:pt x="10" y="0"/>
                    </a:cubicBezTo>
                    <a:cubicBezTo>
                      <a:pt x="10" y="2"/>
                      <a:pt x="9" y="3"/>
                      <a:pt x="9" y="5"/>
                    </a:cubicBezTo>
                    <a:cubicBezTo>
                      <a:pt x="0" y="56"/>
                      <a:pt x="0" y="56"/>
                      <a:pt x="0" y="56"/>
                    </a:cubicBezTo>
                    <a:cubicBezTo>
                      <a:pt x="0" y="57"/>
                      <a:pt x="0" y="58"/>
                      <a:pt x="0" y="59"/>
                    </a:cubicBezTo>
                    <a:cubicBezTo>
                      <a:pt x="1" y="59"/>
                      <a:pt x="2" y="59"/>
                      <a:pt x="3" y="59"/>
                    </a:cubicBezTo>
                    <a:cubicBezTo>
                      <a:pt x="9" y="60"/>
                      <a:pt x="9" y="60"/>
                      <a:pt x="9" y="60"/>
                    </a:cubicBezTo>
                    <a:cubicBezTo>
                      <a:pt x="25" y="61"/>
                      <a:pt x="39" y="50"/>
                      <a:pt x="41" y="33"/>
                    </a:cubicBezTo>
                    <a:cubicBezTo>
                      <a:pt x="43" y="17"/>
                      <a:pt x="31" y="3"/>
                      <a:pt x="15" y="1"/>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Shape 31">
                <a:extLst>
                  <a:ext uri="{FF2B5EF4-FFF2-40B4-BE49-F238E27FC236}">
                    <a16:creationId xmlns:a16="http://schemas.microsoft.com/office/drawing/2014/main" id="{119D8811-FDB7-7C20-8C0E-17A3564146D9}"/>
                  </a:ext>
                </a:extLst>
              </p:cNvPr>
              <p:cNvSpPr/>
              <p:nvPr/>
            </p:nvSpPr>
            <p:spPr bwMode="auto">
              <a:xfrm>
                <a:off x="6878638" y="2859088"/>
                <a:ext cx="177800" cy="241300"/>
              </a:xfrm>
              <a:custGeom>
                <a:avLst/>
                <a:gdLst>
                  <a:gd name="T0" fmla="*/ 15 w 47"/>
                  <a:gd name="T1" fmla="*/ 64 h 64"/>
                  <a:gd name="T2" fmla="*/ 11 w 47"/>
                  <a:gd name="T3" fmla="*/ 64 h 64"/>
                  <a:gd name="T4" fmla="*/ 6 w 47"/>
                  <a:gd name="T5" fmla="*/ 63 h 64"/>
                  <a:gd name="T6" fmla="*/ 2 w 47"/>
                  <a:gd name="T7" fmla="*/ 62 h 64"/>
                  <a:gd name="T8" fmla="*/ 1 w 47"/>
                  <a:gd name="T9" fmla="*/ 60 h 64"/>
                  <a:gd name="T10" fmla="*/ 1 w 47"/>
                  <a:gd name="T11" fmla="*/ 59 h 64"/>
                  <a:gd name="T12" fmla="*/ 1 w 47"/>
                  <a:gd name="T13" fmla="*/ 58 h 64"/>
                  <a:gd name="T14" fmla="*/ 10 w 47"/>
                  <a:gd name="T15" fmla="*/ 6 h 64"/>
                  <a:gd name="T16" fmla="*/ 11 w 47"/>
                  <a:gd name="T17" fmla="*/ 3 h 64"/>
                  <a:gd name="T18" fmla="*/ 11 w 47"/>
                  <a:gd name="T19" fmla="*/ 2 h 64"/>
                  <a:gd name="T20" fmla="*/ 13 w 47"/>
                  <a:gd name="T21" fmla="*/ 0 h 64"/>
                  <a:gd name="T22" fmla="*/ 18 w 47"/>
                  <a:gd name="T23" fmla="*/ 1 h 64"/>
                  <a:gd name="T24" fmla="*/ 39 w 47"/>
                  <a:gd name="T25" fmla="*/ 13 h 64"/>
                  <a:gd name="T26" fmla="*/ 46 w 47"/>
                  <a:gd name="T27" fmla="*/ 36 h 64"/>
                  <a:gd name="T28" fmla="*/ 35 w 47"/>
                  <a:gd name="T29" fmla="*/ 57 h 64"/>
                  <a:gd name="T30" fmla="*/ 15 w 47"/>
                  <a:gd name="T31" fmla="*/ 64 h 64"/>
                  <a:gd name="T32" fmla="*/ 5 w 47"/>
                  <a:gd name="T33" fmla="*/ 59 h 64"/>
                  <a:gd name="T34" fmla="*/ 6 w 47"/>
                  <a:gd name="T35" fmla="*/ 59 h 64"/>
                  <a:gd name="T36" fmla="*/ 12 w 47"/>
                  <a:gd name="T37" fmla="*/ 60 h 64"/>
                  <a:gd name="T38" fmla="*/ 32 w 47"/>
                  <a:gd name="T39" fmla="*/ 54 h 64"/>
                  <a:gd name="T40" fmla="*/ 42 w 47"/>
                  <a:gd name="T41" fmla="*/ 35 h 64"/>
                  <a:gd name="T42" fmla="*/ 36 w 47"/>
                  <a:gd name="T43" fmla="*/ 15 h 64"/>
                  <a:gd name="T44" fmla="*/ 18 w 47"/>
                  <a:gd name="T45" fmla="*/ 5 h 64"/>
                  <a:gd name="T46" fmla="*/ 14 w 47"/>
                  <a:gd name="T47" fmla="*/ 5 h 64"/>
                  <a:gd name="T48" fmla="*/ 14 w 47"/>
                  <a:gd name="T49" fmla="*/ 7 h 64"/>
                  <a:gd name="T50" fmla="*/ 5 w 47"/>
                  <a:gd name="T51"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64">
                    <a:moveTo>
                      <a:pt x="15" y="64"/>
                    </a:moveTo>
                    <a:cubicBezTo>
                      <a:pt x="14" y="64"/>
                      <a:pt x="12" y="64"/>
                      <a:pt x="11" y="64"/>
                    </a:cubicBezTo>
                    <a:cubicBezTo>
                      <a:pt x="6" y="63"/>
                      <a:pt x="6" y="63"/>
                      <a:pt x="6" y="63"/>
                    </a:cubicBezTo>
                    <a:cubicBezTo>
                      <a:pt x="5" y="63"/>
                      <a:pt x="3" y="63"/>
                      <a:pt x="2" y="62"/>
                    </a:cubicBezTo>
                    <a:cubicBezTo>
                      <a:pt x="1" y="62"/>
                      <a:pt x="0" y="61"/>
                      <a:pt x="1" y="60"/>
                    </a:cubicBezTo>
                    <a:cubicBezTo>
                      <a:pt x="1" y="59"/>
                      <a:pt x="1" y="59"/>
                      <a:pt x="1" y="59"/>
                    </a:cubicBezTo>
                    <a:cubicBezTo>
                      <a:pt x="1" y="59"/>
                      <a:pt x="1" y="58"/>
                      <a:pt x="1" y="58"/>
                    </a:cubicBezTo>
                    <a:cubicBezTo>
                      <a:pt x="10" y="6"/>
                      <a:pt x="10" y="6"/>
                      <a:pt x="10" y="6"/>
                    </a:cubicBezTo>
                    <a:cubicBezTo>
                      <a:pt x="10" y="5"/>
                      <a:pt x="11" y="4"/>
                      <a:pt x="11" y="3"/>
                    </a:cubicBezTo>
                    <a:cubicBezTo>
                      <a:pt x="11" y="2"/>
                      <a:pt x="11" y="2"/>
                      <a:pt x="11" y="2"/>
                    </a:cubicBezTo>
                    <a:cubicBezTo>
                      <a:pt x="11" y="1"/>
                      <a:pt x="12" y="0"/>
                      <a:pt x="13" y="0"/>
                    </a:cubicBezTo>
                    <a:cubicBezTo>
                      <a:pt x="18" y="1"/>
                      <a:pt x="18" y="1"/>
                      <a:pt x="18" y="1"/>
                    </a:cubicBezTo>
                    <a:cubicBezTo>
                      <a:pt x="26" y="2"/>
                      <a:pt x="34" y="6"/>
                      <a:pt x="39" y="13"/>
                    </a:cubicBezTo>
                    <a:cubicBezTo>
                      <a:pt x="45" y="19"/>
                      <a:pt x="47" y="27"/>
                      <a:pt x="46" y="36"/>
                    </a:cubicBezTo>
                    <a:cubicBezTo>
                      <a:pt x="45" y="44"/>
                      <a:pt x="41" y="52"/>
                      <a:pt x="35" y="57"/>
                    </a:cubicBezTo>
                    <a:cubicBezTo>
                      <a:pt x="29" y="61"/>
                      <a:pt x="22" y="64"/>
                      <a:pt x="15" y="64"/>
                    </a:cubicBezTo>
                    <a:close/>
                    <a:moveTo>
                      <a:pt x="5" y="59"/>
                    </a:moveTo>
                    <a:cubicBezTo>
                      <a:pt x="5" y="59"/>
                      <a:pt x="6" y="59"/>
                      <a:pt x="6" y="59"/>
                    </a:cubicBezTo>
                    <a:cubicBezTo>
                      <a:pt x="12" y="60"/>
                      <a:pt x="12" y="60"/>
                      <a:pt x="12" y="60"/>
                    </a:cubicBezTo>
                    <a:cubicBezTo>
                      <a:pt x="19" y="61"/>
                      <a:pt x="26" y="58"/>
                      <a:pt x="32" y="54"/>
                    </a:cubicBezTo>
                    <a:cubicBezTo>
                      <a:pt x="38" y="49"/>
                      <a:pt x="41" y="43"/>
                      <a:pt x="42" y="35"/>
                    </a:cubicBezTo>
                    <a:cubicBezTo>
                      <a:pt x="43" y="28"/>
                      <a:pt x="41" y="21"/>
                      <a:pt x="36" y="15"/>
                    </a:cubicBezTo>
                    <a:cubicBezTo>
                      <a:pt x="32" y="9"/>
                      <a:pt x="25" y="6"/>
                      <a:pt x="18" y="5"/>
                    </a:cubicBezTo>
                    <a:cubicBezTo>
                      <a:pt x="14" y="5"/>
                      <a:pt x="14" y="5"/>
                      <a:pt x="14" y="5"/>
                    </a:cubicBezTo>
                    <a:cubicBezTo>
                      <a:pt x="14" y="5"/>
                      <a:pt x="14" y="6"/>
                      <a:pt x="14" y="7"/>
                    </a:cubicBezTo>
                    <a:cubicBezTo>
                      <a:pt x="5" y="59"/>
                      <a:pt x="5" y="59"/>
                      <a:pt x="5" y="59"/>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Shape 32">
                <a:extLst>
                  <a:ext uri="{FF2B5EF4-FFF2-40B4-BE49-F238E27FC236}">
                    <a16:creationId xmlns:a16="http://schemas.microsoft.com/office/drawing/2014/main" id="{A92491EA-978E-E857-82C8-A1910AAAFF47}"/>
                  </a:ext>
                </a:extLst>
              </p:cNvPr>
              <p:cNvSpPr/>
              <p:nvPr/>
            </p:nvSpPr>
            <p:spPr bwMode="auto">
              <a:xfrm>
                <a:off x="6519863" y="3130551"/>
                <a:ext cx="352425" cy="331788"/>
              </a:xfrm>
              <a:custGeom>
                <a:avLst/>
                <a:gdLst>
                  <a:gd name="T0" fmla="*/ 64 w 93"/>
                  <a:gd name="T1" fmla="*/ 24 h 88"/>
                  <a:gd name="T2" fmla="*/ 23 w 93"/>
                  <a:gd name="T3" fmla="*/ 28 h 88"/>
                  <a:gd name="T4" fmla="*/ 0 w 93"/>
                  <a:gd name="T5" fmla="*/ 22 h 88"/>
                  <a:gd name="T6" fmla="*/ 1 w 93"/>
                  <a:gd name="T7" fmla="*/ 88 h 88"/>
                  <a:gd name="T8" fmla="*/ 93 w 93"/>
                  <a:gd name="T9" fmla="*/ 88 h 88"/>
                  <a:gd name="T10" fmla="*/ 92 w 93"/>
                  <a:gd name="T11" fmla="*/ 0 h 88"/>
                  <a:gd name="T12" fmla="*/ 64 w 93"/>
                  <a:gd name="T13" fmla="*/ 24 h 88"/>
                </a:gdLst>
                <a:ahLst/>
                <a:cxnLst>
                  <a:cxn ang="0">
                    <a:pos x="T0" y="T1"/>
                  </a:cxn>
                  <a:cxn ang="0">
                    <a:pos x="T2" y="T3"/>
                  </a:cxn>
                  <a:cxn ang="0">
                    <a:pos x="T4" y="T5"/>
                  </a:cxn>
                  <a:cxn ang="0">
                    <a:pos x="T6" y="T7"/>
                  </a:cxn>
                  <a:cxn ang="0">
                    <a:pos x="T8" y="T9"/>
                  </a:cxn>
                  <a:cxn ang="0">
                    <a:pos x="T10" y="T11"/>
                  </a:cxn>
                  <a:cxn ang="0">
                    <a:pos x="T12" y="T13"/>
                  </a:cxn>
                </a:cxnLst>
                <a:rect l="0" t="0" r="r" b="b"/>
                <a:pathLst>
                  <a:path w="93" h="88">
                    <a:moveTo>
                      <a:pt x="64" y="24"/>
                    </a:moveTo>
                    <a:cubicBezTo>
                      <a:pt x="52" y="29"/>
                      <a:pt x="37" y="31"/>
                      <a:pt x="23" y="28"/>
                    </a:cubicBezTo>
                    <a:cubicBezTo>
                      <a:pt x="15" y="27"/>
                      <a:pt x="7" y="25"/>
                      <a:pt x="0" y="22"/>
                    </a:cubicBezTo>
                    <a:cubicBezTo>
                      <a:pt x="1" y="88"/>
                      <a:pt x="1" y="88"/>
                      <a:pt x="1" y="88"/>
                    </a:cubicBezTo>
                    <a:cubicBezTo>
                      <a:pt x="93" y="88"/>
                      <a:pt x="93" y="88"/>
                      <a:pt x="93" y="88"/>
                    </a:cubicBezTo>
                    <a:cubicBezTo>
                      <a:pt x="92" y="0"/>
                      <a:pt x="92" y="0"/>
                      <a:pt x="92" y="0"/>
                    </a:cubicBezTo>
                    <a:cubicBezTo>
                      <a:pt x="85" y="11"/>
                      <a:pt x="76" y="19"/>
                      <a:pt x="64" y="24"/>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Shape 33">
                <a:extLst>
                  <a:ext uri="{FF2B5EF4-FFF2-40B4-BE49-F238E27FC236}">
                    <a16:creationId xmlns:a16="http://schemas.microsoft.com/office/drawing/2014/main" id="{3264671F-2644-31EE-44EF-4A694453EF4A}"/>
                  </a:ext>
                </a:extLst>
              </p:cNvPr>
              <p:cNvSpPr/>
              <p:nvPr/>
            </p:nvSpPr>
            <p:spPr bwMode="auto">
              <a:xfrm>
                <a:off x="6513513" y="3122613"/>
                <a:ext cx="365125" cy="347663"/>
              </a:xfrm>
              <a:custGeom>
                <a:avLst/>
                <a:gdLst>
                  <a:gd name="T0" fmla="*/ 3 w 97"/>
                  <a:gd name="T1" fmla="*/ 92 h 92"/>
                  <a:gd name="T2" fmla="*/ 1 w 97"/>
                  <a:gd name="T3" fmla="*/ 92 h 92"/>
                  <a:gd name="T4" fmla="*/ 1 w 97"/>
                  <a:gd name="T5" fmla="*/ 90 h 92"/>
                  <a:gd name="T6" fmla="*/ 0 w 97"/>
                  <a:gd name="T7" fmla="*/ 24 h 92"/>
                  <a:gd name="T8" fmla="*/ 1 w 97"/>
                  <a:gd name="T9" fmla="*/ 22 h 92"/>
                  <a:gd name="T10" fmla="*/ 3 w 97"/>
                  <a:gd name="T11" fmla="*/ 22 h 92"/>
                  <a:gd name="T12" fmla="*/ 25 w 97"/>
                  <a:gd name="T13" fmla="*/ 28 h 92"/>
                  <a:gd name="T14" fmla="*/ 65 w 97"/>
                  <a:gd name="T15" fmla="*/ 24 h 92"/>
                  <a:gd name="T16" fmla="*/ 93 w 97"/>
                  <a:gd name="T17" fmla="*/ 1 h 92"/>
                  <a:gd name="T18" fmla="*/ 95 w 97"/>
                  <a:gd name="T19" fmla="*/ 0 h 92"/>
                  <a:gd name="T20" fmla="*/ 96 w 97"/>
                  <a:gd name="T21" fmla="*/ 2 h 92"/>
                  <a:gd name="T22" fmla="*/ 97 w 97"/>
                  <a:gd name="T23" fmla="*/ 90 h 92"/>
                  <a:gd name="T24" fmla="*/ 96 w 97"/>
                  <a:gd name="T25" fmla="*/ 91 h 92"/>
                  <a:gd name="T26" fmla="*/ 95 w 97"/>
                  <a:gd name="T27" fmla="*/ 92 h 92"/>
                  <a:gd name="T28" fmla="*/ 3 w 97"/>
                  <a:gd name="T29" fmla="*/ 92 h 92"/>
                  <a:gd name="T30" fmla="*/ 4 w 97"/>
                  <a:gd name="T31" fmla="*/ 27 h 92"/>
                  <a:gd name="T32" fmla="*/ 4 w 97"/>
                  <a:gd name="T33" fmla="*/ 88 h 92"/>
                  <a:gd name="T34" fmla="*/ 93 w 97"/>
                  <a:gd name="T35" fmla="*/ 88 h 92"/>
                  <a:gd name="T36" fmla="*/ 92 w 97"/>
                  <a:gd name="T37" fmla="*/ 8 h 92"/>
                  <a:gd name="T38" fmla="*/ 67 w 97"/>
                  <a:gd name="T39" fmla="*/ 27 h 92"/>
                  <a:gd name="T40" fmla="*/ 24 w 97"/>
                  <a:gd name="T41" fmla="*/ 32 h 92"/>
                  <a:gd name="T42" fmla="*/ 4 w 97"/>
                  <a:gd name="T43" fmla="*/ 2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92">
                    <a:moveTo>
                      <a:pt x="3" y="92"/>
                    </a:moveTo>
                    <a:cubicBezTo>
                      <a:pt x="2" y="92"/>
                      <a:pt x="1" y="92"/>
                      <a:pt x="1" y="92"/>
                    </a:cubicBezTo>
                    <a:cubicBezTo>
                      <a:pt x="1" y="91"/>
                      <a:pt x="1" y="91"/>
                      <a:pt x="1" y="90"/>
                    </a:cubicBezTo>
                    <a:cubicBezTo>
                      <a:pt x="0" y="24"/>
                      <a:pt x="0" y="24"/>
                      <a:pt x="0" y="24"/>
                    </a:cubicBezTo>
                    <a:cubicBezTo>
                      <a:pt x="0" y="23"/>
                      <a:pt x="0" y="23"/>
                      <a:pt x="1" y="22"/>
                    </a:cubicBezTo>
                    <a:cubicBezTo>
                      <a:pt x="2" y="22"/>
                      <a:pt x="2" y="22"/>
                      <a:pt x="3" y="22"/>
                    </a:cubicBezTo>
                    <a:cubicBezTo>
                      <a:pt x="10" y="25"/>
                      <a:pt x="17" y="27"/>
                      <a:pt x="25" y="28"/>
                    </a:cubicBezTo>
                    <a:cubicBezTo>
                      <a:pt x="39" y="31"/>
                      <a:pt x="53" y="29"/>
                      <a:pt x="65" y="24"/>
                    </a:cubicBezTo>
                    <a:cubicBezTo>
                      <a:pt x="77" y="19"/>
                      <a:pt x="86" y="11"/>
                      <a:pt x="93" y="1"/>
                    </a:cubicBezTo>
                    <a:cubicBezTo>
                      <a:pt x="93" y="0"/>
                      <a:pt x="94" y="0"/>
                      <a:pt x="95" y="0"/>
                    </a:cubicBezTo>
                    <a:cubicBezTo>
                      <a:pt x="96" y="0"/>
                      <a:pt x="96" y="1"/>
                      <a:pt x="96" y="2"/>
                    </a:cubicBezTo>
                    <a:cubicBezTo>
                      <a:pt x="97" y="90"/>
                      <a:pt x="97" y="90"/>
                      <a:pt x="97" y="90"/>
                    </a:cubicBezTo>
                    <a:cubicBezTo>
                      <a:pt x="97" y="90"/>
                      <a:pt x="97" y="91"/>
                      <a:pt x="96" y="91"/>
                    </a:cubicBezTo>
                    <a:cubicBezTo>
                      <a:pt x="96" y="92"/>
                      <a:pt x="95" y="92"/>
                      <a:pt x="95" y="92"/>
                    </a:cubicBezTo>
                    <a:cubicBezTo>
                      <a:pt x="3" y="92"/>
                      <a:pt x="3" y="92"/>
                      <a:pt x="3" y="92"/>
                    </a:cubicBezTo>
                    <a:close/>
                    <a:moveTo>
                      <a:pt x="4" y="27"/>
                    </a:moveTo>
                    <a:cubicBezTo>
                      <a:pt x="4" y="88"/>
                      <a:pt x="4" y="88"/>
                      <a:pt x="4" y="88"/>
                    </a:cubicBezTo>
                    <a:cubicBezTo>
                      <a:pt x="93" y="88"/>
                      <a:pt x="93" y="88"/>
                      <a:pt x="93" y="88"/>
                    </a:cubicBezTo>
                    <a:cubicBezTo>
                      <a:pt x="92" y="8"/>
                      <a:pt x="92" y="8"/>
                      <a:pt x="92" y="8"/>
                    </a:cubicBezTo>
                    <a:cubicBezTo>
                      <a:pt x="86" y="16"/>
                      <a:pt x="77" y="23"/>
                      <a:pt x="67" y="27"/>
                    </a:cubicBezTo>
                    <a:cubicBezTo>
                      <a:pt x="54" y="33"/>
                      <a:pt x="39" y="35"/>
                      <a:pt x="24" y="32"/>
                    </a:cubicBezTo>
                    <a:cubicBezTo>
                      <a:pt x="18" y="31"/>
                      <a:pt x="11" y="30"/>
                      <a:pt x="4" y="27"/>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Shape 34">
                <a:extLst>
                  <a:ext uri="{FF2B5EF4-FFF2-40B4-BE49-F238E27FC236}">
                    <a16:creationId xmlns:a16="http://schemas.microsoft.com/office/drawing/2014/main" id="{BF34A2EF-F0FD-3573-1C5D-1D855DA24184}"/>
                  </a:ext>
                </a:extLst>
              </p:cNvPr>
              <p:cNvSpPr/>
              <p:nvPr/>
            </p:nvSpPr>
            <p:spPr bwMode="auto">
              <a:xfrm>
                <a:off x="6524626" y="3228976"/>
                <a:ext cx="241300" cy="120650"/>
              </a:xfrm>
              <a:custGeom>
                <a:avLst/>
                <a:gdLst>
                  <a:gd name="T0" fmla="*/ 23 w 64"/>
                  <a:gd name="T1" fmla="*/ 6 h 32"/>
                  <a:gd name="T2" fmla="*/ 0 w 64"/>
                  <a:gd name="T3" fmla="*/ 0 h 32"/>
                  <a:gd name="T4" fmla="*/ 0 w 64"/>
                  <a:gd name="T5" fmla="*/ 32 h 32"/>
                  <a:gd name="T6" fmla="*/ 64 w 64"/>
                  <a:gd name="T7" fmla="*/ 2 h 32"/>
                  <a:gd name="T8" fmla="*/ 64 w 64"/>
                  <a:gd name="T9" fmla="*/ 2 h 32"/>
                  <a:gd name="T10" fmla="*/ 23 w 64"/>
                  <a:gd name="T11" fmla="*/ 6 h 32"/>
                </a:gdLst>
                <a:ahLst/>
                <a:cxnLst>
                  <a:cxn ang="0">
                    <a:pos x="T0" y="T1"/>
                  </a:cxn>
                  <a:cxn ang="0">
                    <a:pos x="T2" y="T3"/>
                  </a:cxn>
                  <a:cxn ang="0">
                    <a:pos x="T4" y="T5"/>
                  </a:cxn>
                  <a:cxn ang="0">
                    <a:pos x="T6" y="T7"/>
                  </a:cxn>
                  <a:cxn ang="0">
                    <a:pos x="T8" y="T9"/>
                  </a:cxn>
                  <a:cxn ang="0">
                    <a:pos x="T10" y="T11"/>
                  </a:cxn>
                </a:cxnLst>
                <a:rect l="0" t="0" r="r" b="b"/>
                <a:pathLst>
                  <a:path w="64" h="32">
                    <a:moveTo>
                      <a:pt x="23" y="6"/>
                    </a:moveTo>
                    <a:cubicBezTo>
                      <a:pt x="14" y="5"/>
                      <a:pt x="7" y="3"/>
                      <a:pt x="0" y="0"/>
                    </a:cubicBezTo>
                    <a:cubicBezTo>
                      <a:pt x="0" y="32"/>
                      <a:pt x="0" y="32"/>
                      <a:pt x="0" y="32"/>
                    </a:cubicBezTo>
                    <a:cubicBezTo>
                      <a:pt x="25" y="29"/>
                      <a:pt x="64" y="2"/>
                      <a:pt x="64" y="2"/>
                    </a:cubicBezTo>
                    <a:cubicBezTo>
                      <a:pt x="64" y="2"/>
                      <a:pt x="64" y="2"/>
                      <a:pt x="64" y="2"/>
                    </a:cubicBezTo>
                    <a:cubicBezTo>
                      <a:pt x="51" y="7"/>
                      <a:pt x="37" y="9"/>
                      <a:pt x="23"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Shape 35">
                <a:extLst>
                  <a:ext uri="{FF2B5EF4-FFF2-40B4-BE49-F238E27FC236}">
                    <a16:creationId xmlns:a16="http://schemas.microsoft.com/office/drawing/2014/main" id="{035F9D51-723F-6DFE-43F2-CF0D19E805D5}"/>
                  </a:ext>
                </a:extLst>
              </p:cNvPr>
              <p:cNvSpPr/>
              <p:nvPr/>
            </p:nvSpPr>
            <p:spPr bwMode="auto">
              <a:xfrm>
                <a:off x="6384926" y="2609851"/>
                <a:ext cx="523875" cy="695325"/>
              </a:xfrm>
              <a:custGeom>
                <a:avLst/>
                <a:gdLst>
                  <a:gd name="T0" fmla="*/ 79 w 139"/>
                  <a:gd name="T1" fmla="*/ 10 h 184"/>
                  <a:gd name="T2" fmla="*/ 81 w 139"/>
                  <a:gd name="T3" fmla="*/ 0 h 184"/>
                  <a:gd name="T4" fmla="*/ 64 w 139"/>
                  <a:gd name="T5" fmla="*/ 20 h 184"/>
                  <a:gd name="T6" fmla="*/ 18 w 139"/>
                  <a:gd name="T7" fmla="*/ 32 h 184"/>
                  <a:gd name="T8" fmla="*/ 13 w 139"/>
                  <a:gd name="T9" fmla="*/ 48 h 184"/>
                  <a:gd name="T10" fmla="*/ 12 w 139"/>
                  <a:gd name="T11" fmla="*/ 50 h 184"/>
                  <a:gd name="T12" fmla="*/ 4 w 139"/>
                  <a:gd name="T13" fmla="*/ 96 h 184"/>
                  <a:gd name="T14" fmla="*/ 3 w 139"/>
                  <a:gd name="T15" fmla="*/ 102 h 184"/>
                  <a:gd name="T16" fmla="*/ 7 w 139"/>
                  <a:gd name="T17" fmla="*/ 143 h 184"/>
                  <a:gd name="T18" fmla="*/ 35 w 139"/>
                  <a:gd name="T19" fmla="*/ 171 h 184"/>
                  <a:gd name="T20" fmla="*/ 57 w 139"/>
                  <a:gd name="T21" fmla="*/ 178 h 184"/>
                  <a:gd name="T22" fmla="*/ 133 w 139"/>
                  <a:gd name="T23" fmla="*/ 124 h 184"/>
                  <a:gd name="T24" fmla="*/ 139 w 139"/>
                  <a:gd name="T25" fmla="*/ 96 h 184"/>
                  <a:gd name="T26" fmla="*/ 79 w 139"/>
                  <a:gd name="T27"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84">
                    <a:moveTo>
                      <a:pt x="79" y="10"/>
                    </a:moveTo>
                    <a:cubicBezTo>
                      <a:pt x="81" y="0"/>
                      <a:pt x="81" y="0"/>
                      <a:pt x="81" y="0"/>
                    </a:cubicBezTo>
                    <a:cubicBezTo>
                      <a:pt x="78" y="6"/>
                      <a:pt x="73" y="14"/>
                      <a:pt x="64" y="20"/>
                    </a:cubicBezTo>
                    <a:cubicBezTo>
                      <a:pt x="53" y="27"/>
                      <a:pt x="32" y="24"/>
                      <a:pt x="18" y="32"/>
                    </a:cubicBezTo>
                    <a:cubicBezTo>
                      <a:pt x="16" y="37"/>
                      <a:pt x="14" y="42"/>
                      <a:pt x="13" y="48"/>
                    </a:cubicBezTo>
                    <a:cubicBezTo>
                      <a:pt x="12" y="49"/>
                      <a:pt x="12" y="50"/>
                      <a:pt x="12" y="50"/>
                    </a:cubicBezTo>
                    <a:cubicBezTo>
                      <a:pt x="9" y="66"/>
                      <a:pt x="7" y="81"/>
                      <a:pt x="4" y="96"/>
                    </a:cubicBezTo>
                    <a:cubicBezTo>
                      <a:pt x="4" y="98"/>
                      <a:pt x="3" y="100"/>
                      <a:pt x="3" y="102"/>
                    </a:cubicBezTo>
                    <a:cubicBezTo>
                      <a:pt x="1" y="116"/>
                      <a:pt x="0" y="130"/>
                      <a:pt x="7" y="143"/>
                    </a:cubicBezTo>
                    <a:cubicBezTo>
                      <a:pt x="13" y="155"/>
                      <a:pt x="23" y="165"/>
                      <a:pt x="35" y="171"/>
                    </a:cubicBezTo>
                    <a:cubicBezTo>
                      <a:pt x="42" y="174"/>
                      <a:pt x="49" y="177"/>
                      <a:pt x="57" y="178"/>
                    </a:cubicBezTo>
                    <a:cubicBezTo>
                      <a:pt x="92" y="184"/>
                      <a:pt x="126" y="160"/>
                      <a:pt x="133" y="124"/>
                    </a:cubicBezTo>
                    <a:cubicBezTo>
                      <a:pt x="139" y="96"/>
                      <a:pt x="139" y="96"/>
                      <a:pt x="139" y="96"/>
                    </a:cubicBezTo>
                    <a:cubicBezTo>
                      <a:pt x="113" y="90"/>
                      <a:pt x="70" y="48"/>
                      <a:pt x="79" y="10"/>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Shape 36">
                <a:extLst>
                  <a:ext uri="{FF2B5EF4-FFF2-40B4-BE49-F238E27FC236}">
                    <a16:creationId xmlns:a16="http://schemas.microsoft.com/office/drawing/2014/main" id="{AE55F796-39B3-C03E-25E5-5F9646FC50D6}"/>
                  </a:ext>
                </a:extLst>
              </p:cNvPr>
              <p:cNvSpPr/>
              <p:nvPr/>
            </p:nvSpPr>
            <p:spPr bwMode="auto">
              <a:xfrm>
                <a:off x="6376988" y="2598738"/>
                <a:ext cx="539750" cy="693738"/>
              </a:xfrm>
              <a:custGeom>
                <a:avLst/>
                <a:gdLst>
                  <a:gd name="T0" fmla="*/ 70 w 143"/>
                  <a:gd name="T1" fmla="*/ 184 h 184"/>
                  <a:gd name="T2" fmla="*/ 58 w 143"/>
                  <a:gd name="T3" fmla="*/ 183 h 184"/>
                  <a:gd name="T4" fmla="*/ 36 w 143"/>
                  <a:gd name="T5" fmla="*/ 175 h 184"/>
                  <a:gd name="T6" fmla="*/ 7 w 143"/>
                  <a:gd name="T7" fmla="*/ 147 h 184"/>
                  <a:gd name="T8" fmla="*/ 3 w 143"/>
                  <a:gd name="T9" fmla="*/ 105 h 184"/>
                  <a:gd name="T10" fmla="*/ 4 w 143"/>
                  <a:gd name="T11" fmla="*/ 99 h 184"/>
                  <a:gd name="T12" fmla="*/ 12 w 143"/>
                  <a:gd name="T13" fmla="*/ 53 h 184"/>
                  <a:gd name="T14" fmla="*/ 12 w 143"/>
                  <a:gd name="T15" fmla="*/ 52 h 184"/>
                  <a:gd name="T16" fmla="*/ 13 w 143"/>
                  <a:gd name="T17" fmla="*/ 51 h 184"/>
                  <a:gd name="T18" fmla="*/ 19 w 143"/>
                  <a:gd name="T19" fmla="*/ 34 h 184"/>
                  <a:gd name="T20" fmla="*/ 19 w 143"/>
                  <a:gd name="T21" fmla="*/ 33 h 184"/>
                  <a:gd name="T22" fmla="*/ 45 w 143"/>
                  <a:gd name="T23" fmla="*/ 26 h 184"/>
                  <a:gd name="T24" fmla="*/ 65 w 143"/>
                  <a:gd name="T25" fmla="*/ 21 h 184"/>
                  <a:gd name="T26" fmla="*/ 81 w 143"/>
                  <a:gd name="T27" fmla="*/ 2 h 184"/>
                  <a:gd name="T28" fmla="*/ 83 w 143"/>
                  <a:gd name="T29" fmla="*/ 1 h 184"/>
                  <a:gd name="T30" fmla="*/ 85 w 143"/>
                  <a:gd name="T31" fmla="*/ 3 h 184"/>
                  <a:gd name="T32" fmla="*/ 83 w 143"/>
                  <a:gd name="T33" fmla="*/ 13 h 184"/>
                  <a:gd name="T34" fmla="*/ 141 w 143"/>
                  <a:gd name="T35" fmla="*/ 97 h 184"/>
                  <a:gd name="T36" fmla="*/ 143 w 143"/>
                  <a:gd name="T37" fmla="*/ 100 h 184"/>
                  <a:gd name="T38" fmla="*/ 137 w 143"/>
                  <a:gd name="T39" fmla="*/ 128 h 184"/>
                  <a:gd name="T40" fmla="*/ 109 w 143"/>
                  <a:gd name="T41" fmla="*/ 172 h 184"/>
                  <a:gd name="T42" fmla="*/ 70 w 143"/>
                  <a:gd name="T43" fmla="*/ 184 h 184"/>
                  <a:gd name="T44" fmla="*/ 22 w 143"/>
                  <a:gd name="T45" fmla="*/ 36 h 184"/>
                  <a:gd name="T46" fmla="*/ 17 w 143"/>
                  <a:gd name="T47" fmla="*/ 52 h 184"/>
                  <a:gd name="T48" fmla="*/ 16 w 143"/>
                  <a:gd name="T49" fmla="*/ 53 h 184"/>
                  <a:gd name="T50" fmla="*/ 16 w 143"/>
                  <a:gd name="T51" fmla="*/ 54 h 184"/>
                  <a:gd name="T52" fmla="*/ 8 w 143"/>
                  <a:gd name="T53" fmla="*/ 100 h 184"/>
                  <a:gd name="T54" fmla="*/ 7 w 143"/>
                  <a:gd name="T55" fmla="*/ 105 h 184"/>
                  <a:gd name="T56" fmla="*/ 11 w 143"/>
                  <a:gd name="T57" fmla="*/ 146 h 184"/>
                  <a:gd name="T58" fmla="*/ 38 w 143"/>
                  <a:gd name="T59" fmla="*/ 172 h 184"/>
                  <a:gd name="T60" fmla="*/ 59 w 143"/>
                  <a:gd name="T61" fmla="*/ 179 h 184"/>
                  <a:gd name="T62" fmla="*/ 107 w 143"/>
                  <a:gd name="T63" fmla="*/ 168 h 184"/>
                  <a:gd name="T64" fmla="*/ 133 w 143"/>
                  <a:gd name="T65" fmla="*/ 127 h 184"/>
                  <a:gd name="T66" fmla="*/ 138 w 143"/>
                  <a:gd name="T67" fmla="*/ 101 h 184"/>
                  <a:gd name="T68" fmla="*/ 78 w 143"/>
                  <a:gd name="T69" fmla="*/ 15 h 184"/>
                  <a:gd name="T70" fmla="*/ 67 w 143"/>
                  <a:gd name="T71" fmla="*/ 25 h 184"/>
                  <a:gd name="T72" fmla="*/ 46 w 143"/>
                  <a:gd name="T73" fmla="*/ 30 h 184"/>
                  <a:gd name="T74" fmla="*/ 22 w 143"/>
                  <a:gd name="T75" fmla="*/ 36 h 184"/>
                  <a:gd name="T76" fmla="*/ 81 w 143"/>
                  <a:gd name="T77" fmla="*/ 13 h 184"/>
                  <a:gd name="T78" fmla="*/ 81 w 143"/>
                  <a:gd name="T79" fmla="*/ 1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 h="184">
                    <a:moveTo>
                      <a:pt x="70" y="184"/>
                    </a:moveTo>
                    <a:cubicBezTo>
                      <a:pt x="66" y="184"/>
                      <a:pt x="62" y="184"/>
                      <a:pt x="58" y="183"/>
                    </a:cubicBezTo>
                    <a:cubicBezTo>
                      <a:pt x="50" y="182"/>
                      <a:pt x="43" y="179"/>
                      <a:pt x="36" y="175"/>
                    </a:cubicBezTo>
                    <a:cubicBezTo>
                      <a:pt x="23" y="169"/>
                      <a:pt x="13" y="159"/>
                      <a:pt x="7" y="147"/>
                    </a:cubicBezTo>
                    <a:cubicBezTo>
                      <a:pt x="0" y="133"/>
                      <a:pt x="1" y="119"/>
                      <a:pt x="3" y="105"/>
                    </a:cubicBezTo>
                    <a:cubicBezTo>
                      <a:pt x="3" y="103"/>
                      <a:pt x="4" y="101"/>
                      <a:pt x="4" y="99"/>
                    </a:cubicBezTo>
                    <a:cubicBezTo>
                      <a:pt x="12" y="53"/>
                      <a:pt x="12" y="53"/>
                      <a:pt x="12" y="53"/>
                    </a:cubicBezTo>
                    <a:cubicBezTo>
                      <a:pt x="12" y="53"/>
                      <a:pt x="12" y="52"/>
                      <a:pt x="12" y="52"/>
                    </a:cubicBezTo>
                    <a:cubicBezTo>
                      <a:pt x="13" y="51"/>
                      <a:pt x="13" y="51"/>
                      <a:pt x="13" y="51"/>
                    </a:cubicBezTo>
                    <a:cubicBezTo>
                      <a:pt x="14" y="45"/>
                      <a:pt x="16" y="39"/>
                      <a:pt x="19" y="34"/>
                    </a:cubicBezTo>
                    <a:cubicBezTo>
                      <a:pt x="19" y="33"/>
                      <a:pt x="19" y="33"/>
                      <a:pt x="19" y="33"/>
                    </a:cubicBezTo>
                    <a:cubicBezTo>
                      <a:pt x="27" y="29"/>
                      <a:pt x="36" y="27"/>
                      <a:pt x="45" y="26"/>
                    </a:cubicBezTo>
                    <a:cubicBezTo>
                      <a:pt x="53" y="25"/>
                      <a:pt x="60" y="24"/>
                      <a:pt x="65" y="21"/>
                    </a:cubicBezTo>
                    <a:cubicBezTo>
                      <a:pt x="74" y="16"/>
                      <a:pt x="79" y="8"/>
                      <a:pt x="81" y="2"/>
                    </a:cubicBezTo>
                    <a:cubicBezTo>
                      <a:pt x="81" y="1"/>
                      <a:pt x="82" y="0"/>
                      <a:pt x="83" y="1"/>
                    </a:cubicBezTo>
                    <a:cubicBezTo>
                      <a:pt x="84" y="1"/>
                      <a:pt x="85" y="2"/>
                      <a:pt x="85" y="3"/>
                    </a:cubicBezTo>
                    <a:cubicBezTo>
                      <a:pt x="83" y="13"/>
                      <a:pt x="83" y="13"/>
                      <a:pt x="83" y="13"/>
                    </a:cubicBezTo>
                    <a:cubicBezTo>
                      <a:pt x="75" y="51"/>
                      <a:pt x="117" y="91"/>
                      <a:pt x="141" y="97"/>
                    </a:cubicBezTo>
                    <a:cubicBezTo>
                      <a:pt x="142" y="98"/>
                      <a:pt x="143" y="99"/>
                      <a:pt x="143" y="100"/>
                    </a:cubicBezTo>
                    <a:cubicBezTo>
                      <a:pt x="137" y="128"/>
                      <a:pt x="137" y="128"/>
                      <a:pt x="137" y="128"/>
                    </a:cubicBezTo>
                    <a:cubicBezTo>
                      <a:pt x="134" y="146"/>
                      <a:pt x="124" y="161"/>
                      <a:pt x="109" y="172"/>
                    </a:cubicBezTo>
                    <a:cubicBezTo>
                      <a:pt x="97" y="180"/>
                      <a:pt x="84" y="184"/>
                      <a:pt x="70" y="184"/>
                    </a:cubicBezTo>
                    <a:close/>
                    <a:moveTo>
                      <a:pt x="22" y="36"/>
                    </a:moveTo>
                    <a:cubicBezTo>
                      <a:pt x="19" y="41"/>
                      <a:pt x="18" y="46"/>
                      <a:pt x="17" y="52"/>
                    </a:cubicBezTo>
                    <a:cubicBezTo>
                      <a:pt x="16" y="53"/>
                      <a:pt x="16" y="53"/>
                      <a:pt x="16" y="53"/>
                    </a:cubicBezTo>
                    <a:cubicBezTo>
                      <a:pt x="16" y="54"/>
                      <a:pt x="16" y="54"/>
                      <a:pt x="16" y="54"/>
                    </a:cubicBezTo>
                    <a:cubicBezTo>
                      <a:pt x="8" y="100"/>
                      <a:pt x="8" y="100"/>
                      <a:pt x="8" y="100"/>
                    </a:cubicBezTo>
                    <a:cubicBezTo>
                      <a:pt x="8" y="101"/>
                      <a:pt x="7" y="103"/>
                      <a:pt x="7" y="105"/>
                    </a:cubicBezTo>
                    <a:cubicBezTo>
                      <a:pt x="5" y="121"/>
                      <a:pt x="4" y="133"/>
                      <a:pt x="11" y="146"/>
                    </a:cubicBezTo>
                    <a:cubicBezTo>
                      <a:pt x="16" y="156"/>
                      <a:pt x="26" y="166"/>
                      <a:pt x="38" y="172"/>
                    </a:cubicBezTo>
                    <a:cubicBezTo>
                      <a:pt x="45" y="175"/>
                      <a:pt x="52" y="178"/>
                      <a:pt x="59" y="179"/>
                    </a:cubicBezTo>
                    <a:cubicBezTo>
                      <a:pt x="76" y="182"/>
                      <a:pt x="93" y="178"/>
                      <a:pt x="107" y="168"/>
                    </a:cubicBezTo>
                    <a:cubicBezTo>
                      <a:pt x="120" y="159"/>
                      <a:pt x="130" y="144"/>
                      <a:pt x="133" y="127"/>
                    </a:cubicBezTo>
                    <a:cubicBezTo>
                      <a:pt x="138" y="101"/>
                      <a:pt x="138" y="101"/>
                      <a:pt x="138" y="101"/>
                    </a:cubicBezTo>
                    <a:cubicBezTo>
                      <a:pt x="113" y="93"/>
                      <a:pt x="72" y="53"/>
                      <a:pt x="78" y="15"/>
                    </a:cubicBezTo>
                    <a:cubicBezTo>
                      <a:pt x="75" y="18"/>
                      <a:pt x="72" y="22"/>
                      <a:pt x="67" y="25"/>
                    </a:cubicBezTo>
                    <a:cubicBezTo>
                      <a:pt x="62" y="28"/>
                      <a:pt x="54" y="29"/>
                      <a:pt x="46" y="30"/>
                    </a:cubicBezTo>
                    <a:cubicBezTo>
                      <a:pt x="37" y="31"/>
                      <a:pt x="29" y="33"/>
                      <a:pt x="22" y="36"/>
                    </a:cubicBezTo>
                    <a:close/>
                    <a:moveTo>
                      <a:pt x="81" y="13"/>
                    </a:moveTo>
                    <a:cubicBezTo>
                      <a:pt x="81" y="13"/>
                      <a:pt x="81" y="13"/>
                      <a:pt x="81" y="13"/>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Shape 37">
                <a:extLst>
                  <a:ext uri="{FF2B5EF4-FFF2-40B4-BE49-F238E27FC236}">
                    <a16:creationId xmlns:a16="http://schemas.microsoft.com/office/drawing/2014/main" id="{8C76F943-9BF0-C744-F026-BE6A25B9491A}"/>
                  </a:ext>
                </a:extLst>
              </p:cNvPr>
              <p:cNvSpPr/>
              <p:nvPr/>
            </p:nvSpPr>
            <p:spPr bwMode="auto">
              <a:xfrm>
                <a:off x="6618288" y="2878138"/>
                <a:ext cx="41275" cy="38100"/>
              </a:xfrm>
              <a:custGeom>
                <a:avLst/>
                <a:gdLst>
                  <a:gd name="T0" fmla="*/ 1 w 11"/>
                  <a:gd name="T1" fmla="*/ 5 h 10"/>
                  <a:gd name="T2" fmla="*/ 6 w 11"/>
                  <a:gd name="T3" fmla="*/ 10 h 10"/>
                  <a:gd name="T4" fmla="*/ 10 w 11"/>
                  <a:gd name="T5" fmla="*/ 5 h 10"/>
                  <a:gd name="T6" fmla="*/ 5 w 11"/>
                  <a:gd name="T7" fmla="*/ 0 h 10"/>
                  <a:gd name="T8" fmla="*/ 1 w 11"/>
                  <a:gd name="T9" fmla="*/ 5 h 10"/>
                </a:gdLst>
                <a:ahLst/>
                <a:cxnLst>
                  <a:cxn ang="0">
                    <a:pos x="T0" y="T1"/>
                  </a:cxn>
                  <a:cxn ang="0">
                    <a:pos x="T2" y="T3"/>
                  </a:cxn>
                  <a:cxn ang="0">
                    <a:pos x="T4" y="T5"/>
                  </a:cxn>
                  <a:cxn ang="0">
                    <a:pos x="T6" y="T7"/>
                  </a:cxn>
                  <a:cxn ang="0">
                    <a:pos x="T8" y="T9"/>
                  </a:cxn>
                </a:cxnLst>
                <a:rect l="0" t="0" r="r" b="b"/>
                <a:pathLst>
                  <a:path w="11" h="10">
                    <a:moveTo>
                      <a:pt x="1" y="5"/>
                    </a:moveTo>
                    <a:cubicBezTo>
                      <a:pt x="1" y="8"/>
                      <a:pt x="3" y="10"/>
                      <a:pt x="6" y="10"/>
                    </a:cubicBezTo>
                    <a:cubicBezTo>
                      <a:pt x="9" y="10"/>
                      <a:pt x="11" y="7"/>
                      <a:pt x="10" y="5"/>
                    </a:cubicBezTo>
                    <a:cubicBezTo>
                      <a:pt x="10" y="2"/>
                      <a:pt x="8" y="0"/>
                      <a:pt x="5" y="0"/>
                    </a:cubicBezTo>
                    <a:cubicBezTo>
                      <a:pt x="3" y="0"/>
                      <a:pt x="0" y="2"/>
                      <a:pt x="1" y="5"/>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Shape 38">
                <a:extLst>
                  <a:ext uri="{FF2B5EF4-FFF2-40B4-BE49-F238E27FC236}">
                    <a16:creationId xmlns:a16="http://schemas.microsoft.com/office/drawing/2014/main" id="{C1EDFFE4-978C-88B6-20FB-9FC4AF8BA596}"/>
                  </a:ext>
                </a:extLst>
              </p:cNvPr>
              <p:cNvSpPr/>
              <p:nvPr/>
            </p:nvSpPr>
            <p:spPr bwMode="auto">
              <a:xfrm>
                <a:off x="6440488" y="2836863"/>
                <a:ext cx="38100" cy="36513"/>
              </a:xfrm>
              <a:custGeom>
                <a:avLst/>
                <a:gdLst>
                  <a:gd name="T0" fmla="*/ 0 w 10"/>
                  <a:gd name="T1" fmla="*/ 6 h 10"/>
                  <a:gd name="T2" fmla="*/ 5 w 10"/>
                  <a:gd name="T3" fmla="*/ 10 h 10"/>
                  <a:gd name="T4" fmla="*/ 10 w 10"/>
                  <a:gd name="T5" fmla="*/ 5 h 10"/>
                  <a:gd name="T6" fmla="*/ 5 w 10"/>
                  <a:gd name="T7" fmla="*/ 1 h 10"/>
                  <a:gd name="T8" fmla="*/ 0 w 10"/>
                  <a:gd name="T9" fmla="*/ 6 h 10"/>
                </a:gdLst>
                <a:ahLst/>
                <a:cxnLst>
                  <a:cxn ang="0">
                    <a:pos x="T0" y="T1"/>
                  </a:cxn>
                  <a:cxn ang="0">
                    <a:pos x="T2" y="T3"/>
                  </a:cxn>
                  <a:cxn ang="0">
                    <a:pos x="T4" y="T5"/>
                  </a:cxn>
                  <a:cxn ang="0">
                    <a:pos x="T6" y="T7"/>
                  </a:cxn>
                  <a:cxn ang="0">
                    <a:pos x="T8" y="T9"/>
                  </a:cxn>
                </a:cxnLst>
                <a:rect l="0" t="0" r="r" b="b"/>
                <a:pathLst>
                  <a:path w="10" h="10">
                    <a:moveTo>
                      <a:pt x="0" y="6"/>
                    </a:moveTo>
                    <a:cubicBezTo>
                      <a:pt x="0" y="8"/>
                      <a:pt x="3" y="10"/>
                      <a:pt x="5" y="10"/>
                    </a:cubicBezTo>
                    <a:cubicBezTo>
                      <a:pt x="8" y="10"/>
                      <a:pt x="10" y="8"/>
                      <a:pt x="10" y="5"/>
                    </a:cubicBezTo>
                    <a:cubicBezTo>
                      <a:pt x="10" y="2"/>
                      <a:pt x="7" y="0"/>
                      <a:pt x="5" y="1"/>
                    </a:cubicBezTo>
                    <a:cubicBezTo>
                      <a:pt x="2" y="1"/>
                      <a:pt x="0" y="3"/>
                      <a:pt x="0"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Shape 39">
                <a:extLst>
                  <a:ext uri="{FF2B5EF4-FFF2-40B4-BE49-F238E27FC236}">
                    <a16:creationId xmlns:a16="http://schemas.microsoft.com/office/drawing/2014/main" id="{408BA464-20B6-77B2-7B00-0F28B730051C}"/>
                  </a:ext>
                </a:extLst>
              </p:cNvPr>
              <p:cNvSpPr/>
              <p:nvPr/>
            </p:nvSpPr>
            <p:spPr bwMode="auto">
              <a:xfrm>
                <a:off x="6932613" y="2960688"/>
                <a:ext cx="33338" cy="49213"/>
              </a:xfrm>
              <a:custGeom>
                <a:avLst/>
                <a:gdLst>
                  <a:gd name="T0" fmla="*/ 7 w 9"/>
                  <a:gd name="T1" fmla="*/ 13 h 13"/>
                  <a:gd name="T2" fmla="*/ 5 w 9"/>
                  <a:gd name="T3" fmla="*/ 13 h 13"/>
                  <a:gd name="T4" fmla="*/ 1 w 9"/>
                  <a:gd name="T5" fmla="*/ 9 h 13"/>
                  <a:gd name="T6" fmla="*/ 0 w 9"/>
                  <a:gd name="T7" fmla="*/ 7 h 13"/>
                  <a:gd name="T8" fmla="*/ 1 w 9"/>
                  <a:gd name="T9" fmla="*/ 5 h 13"/>
                  <a:gd name="T10" fmla="*/ 6 w 9"/>
                  <a:gd name="T11" fmla="*/ 1 h 13"/>
                  <a:gd name="T12" fmla="*/ 8 w 9"/>
                  <a:gd name="T13" fmla="*/ 1 h 13"/>
                  <a:gd name="T14" fmla="*/ 8 w 9"/>
                  <a:gd name="T15" fmla="*/ 4 h 13"/>
                  <a:gd name="T16" fmla="*/ 4 w 9"/>
                  <a:gd name="T17" fmla="*/ 7 h 13"/>
                  <a:gd name="T18" fmla="*/ 8 w 9"/>
                  <a:gd name="T19" fmla="*/ 9 h 13"/>
                  <a:gd name="T20" fmla="*/ 8 w 9"/>
                  <a:gd name="T21" fmla="*/ 12 h 13"/>
                  <a:gd name="T22" fmla="*/ 7 w 9"/>
                  <a:gd name="T23" fmla="*/ 13 h 13"/>
                  <a:gd name="T24" fmla="*/ 3 w 9"/>
                  <a:gd name="T25" fmla="*/ 6 h 13"/>
                  <a:gd name="T26" fmla="*/ 3 w 9"/>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7" y="13"/>
                    </a:moveTo>
                    <a:cubicBezTo>
                      <a:pt x="6" y="13"/>
                      <a:pt x="6" y="13"/>
                      <a:pt x="5" y="13"/>
                    </a:cubicBezTo>
                    <a:cubicBezTo>
                      <a:pt x="1" y="9"/>
                      <a:pt x="1" y="9"/>
                      <a:pt x="1" y="9"/>
                    </a:cubicBezTo>
                    <a:cubicBezTo>
                      <a:pt x="0" y="9"/>
                      <a:pt x="0" y="8"/>
                      <a:pt x="0" y="7"/>
                    </a:cubicBezTo>
                    <a:cubicBezTo>
                      <a:pt x="0" y="6"/>
                      <a:pt x="0" y="5"/>
                      <a:pt x="1" y="5"/>
                    </a:cubicBezTo>
                    <a:cubicBezTo>
                      <a:pt x="6" y="1"/>
                      <a:pt x="6" y="1"/>
                      <a:pt x="6" y="1"/>
                    </a:cubicBezTo>
                    <a:cubicBezTo>
                      <a:pt x="6" y="0"/>
                      <a:pt x="8" y="0"/>
                      <a:pt x="8" y="1"/>
                    </a:cubicBezTo>
                    <a:cubicBezTo>
                      <a:pt x="9" y="2"/>
                      <a:pt x="9" y="3"/>
                      <a:pt x="8" y="4"/>
                    </a:cubicBezTo>
                    <a:cubicBezTo>
                      <a:pt x="4" y="7"/>
                      <a:pt x="4" y="7"/>
                      <a:pt x="4" y="7"/>
                    </a:cubicBezTo>
                    <a:cubicBezTo>
                      <a:pt x="8" y="9"/>
                      <a:pt x="8" y="9"/>
                      <a:pt x="8" y="9"/>
                    </a:cubicBezTo>
                    <a:cubicBezTo>
                      <a:pt x="9" y="10"/>
                      <a:pt x="9" y="11"/>
                      <a:pt x="8" y="12"/>
                    </a:cubicBezTo>
                    <a:cubicBezTo>
                      <a:pt x="8" y="13"/>
                      <a:pt x="7" y="13"/>
                      <a:pt x="7" y="13"/>
                    </a:cubicBezTo>
                    <a:close/>
                    <a:moveTo>
                      <a:pt x="3" y="6"/>
                    </a:moveTo>
                    <a:cubicBezTo>
                      <a:pt x="3" y="6"/>
                      <a:pt x="3" y="6"/>
                      <a:pt x="3"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Shape 40">
                <a:extLst>
                  <a:ext uri="{FF2B5EF4-FFF2-40B4-BE49-F238E27FC236}">
                    <a16:creationId xmlns:a16="http://schemas.microsoft.com/office/drawing/2014/main" id="{1589DC23-E5E3-B21F-CE46-9BEB362767C9}"/>
                  </a:ext>
                </a:extLst>
              </p:cNvPr>
              <p:cNvSpPr/>
              <p:nvPr/>
            </p:nvSpPr>
            <p:spPr bwMode="auto">
              <a:xfrm>
                <a:off x="6607176" y="2794001"/>
                <a:ext cx="95250" cy="57150"/>
              </a:xfrm>
              <a:custGeom>
                <a:avLst/>
                <a:gdLst>
                  <a:gd name="T0" fmla="*/ 1 w 25"/>
                  <a:gd name="T1" fmla="*/ 6 h 15"/>
                  <a:gd name="T2" fmla="*/ 6 w 25"/>
                  <a:gd name="T3" fmla="*/ 9 h 15"/>
                  <a:gd name="T4" fmla="*/ 12 w 25"/>
                  <a:gd name="T5" fmla="*/ 11 h 15"/>
                  <a:gd name="T6" fmla="*/ 17 w 25"/>
                  <a:gd name="T7" fmla="*/ 13 h 15"/>
                  <a:gd name="T8" fmla="*/ 22 w 25"/>
                  <a:gd name="T9" fmla="*/ 15 h 15"/>
                  <a:gd name="T10" fmla="*/ 24 w 25"/>
                  <a:gd name="T11" fmla="*/ 11 h 15"/>
                  <a:gd name="T12" fmla="*/ 15 w 25"/>
                  <a:gd name="T13" fmla="*/ 2 h 15"/>
                  <a:gd name="T14" fmla="*/ 3 w 25"/>
                  <a:gd name="T15" fmla="*/ 2 h 15"/>
                  <a:gd name="T16" fmla="*/ 1 w 25"/>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1" y="6"/>
                    </a:moveTo>
                    <a:cubicBezTo>
                      <a:pt x="2" y="7"/>
                      <a:pt x="4" y="8"/>
                      <a:pt x="6" y="9"/>
                    </a:cubicBezTo>
                    <a:cubicBezTo>
                      <a:pt x="8" y="10"/>
                      <a:pt x="10" y="10"/>
                      <a:pt x="12" y="11"/>
                    </a:cubicBezTo>
                    <a:cubicBezTo>
                      <a:pt x="13" y="12"/>
                      <a:pt x="15" y="13"/>
                      <a:pt x="17" y="13"/>
                    </a:cubicBezTo>
                    <a:cubicBezTo>
                      <a:pt x="19" y="14"/>
                      <a:pt x="20" y="15"/>
                      <a:pt x="22" y="15"/>
                    </a:cubicBezTo>
                    <a:cubicBezTo>
                      <a:pt x="24" y="15"/>
                      <a:pt x="25" y="14"/>
                      <a:pt x="24" y="11"/>
                    </a:cubicBezTo>
                    <a:cubicBezTo>
                      <a:pt x="24" y="8"/>
                      <a:pt x="21" y="5"/>
                      <a:pt x="15" y="2"/>
                    </a:cubicBezTo>
                    <a:cubicBezTo>
                      <a:pt x="10" y="0"/>
                      <a:pt x="5" y="0"/>
                      <a:pt x="3" y="2"/>
                    </a:cubicBezTo>
                    <a:cubicBezTo>
                      <a:pt x="0" y="3"/>
                      <a:pt x="0" y="5"/>
                      <a:pt x="1"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Shape 41">
                <a:extLst>
                  <a:ext uri="{FF2B5EF4-FFF2-40B4-BE49-F238E27FC236}">
                    <a16:creationId xmlns:a16="http://schemas.microsoft.com/office/drawing/2014/main" id="{9DD1D8A1-5E64-6F92-F1B4-60A270FF0C97}"/>
                  </a:ext>
                </a:extLst>
              </p:cNvPr>
              <p:cNvSpPr/>
              <p:nvPr/>
            </p:nvSpPr>
            <p:spPr bwMode="auto">
              <a:xfrm>
                <a:off x="6418263" y="2749551"/>
                <a:ext cx="101600" cy="38100"/>
              </a:xfrm>
              <a:custGeom>
                <a:avLst/>
                <a:gdLst>
                  <a:gd name="T0" fmla="*/ 25 w 27"/>
                  <a:gd name="T1" fmla="*/ 9 h 10"/>
                  <a:gd name="T2" fmla="*/ 19 w 27"/>
                  <a:gd name="T3" fmla="*/ 9 h 10"/>
                  <a:gd name="T4" fmla="*/ 14 w 27"/>
                  <a:gd name="T5" fmla="*/ 9 h 10"/>
                  <a:gd name="T6" fmla="*/ 8 w 27"/>
                  <a:gd name="T7" fmla="*/ 10 h 10"/>
                  <a:gd name="T8" fmla="*/ 2 w 27"/>
                  <a:gd name="T9" fmla="*/ 10 h 10"/>
                  <a:gd name="T10" fmla="*/ 2 w 27"/>
                  <a:gd name="T11" fmla="*/ 5 h 10"/>
                  <a:gd name="T12" fmla="*/ 13 w 27"/>
                  <a:gd name="T13" fmla="*/ 0 h 10"/>
                  <a:gd name="T14" fmla="*/ 25 w 27"/>
                  <a:gd name="T15" fmla="*/ 4 h 10"/>
                  <a:gd name="T16" fmla="*/ 25 w 27"/>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0">
                    <a:moveTo>
                      <a:pt x="25" y="9"/>
                    </a:moveTo>
                    <a:cubicBezTo>
                      <a:pt x="23" y="9"/>
                      <a:pt x="21" y="9"/>
                      <a:pt x="19" y="9"/>
                    </a:cubicBezTo>
                    <a:cubicBezTo>
                      <a:pt x="17" y="9"/>
                      <a:pt x="15" y="9"/>
                      <a:pt x="14" y="9"/>
                    </a:cubicBezTo>
                    <a:cubicBezTo>
                      <a:pt x="12" y="10"/>
                      <a:pt x="10" y="10"/>
                      <a:pt x="8" y="10"/>
                    </a:cubicBezTo>
                    <a:cubicBezTo>
                      <a:pt x="6" y="10"/>
                      <a:pt x="4" y="10"/>
                      <a:pt x="2" y="10"/>
                    </a:cubicBezTo>
                    <a:cubicBezTo>
                      <a:pt x="1" y="9"/>
                      <a:pt x="0" y="7"/>
                      <a:pt x="2" y="5"/>
                    </a:cubicBezTo>
                    <a:cubicBezTo>
                      <a:pt x="3" y="3"/>
                      <a:pt x="7" y="0"/>
                      <a:pt x="13" y="0"/>
                    </a:cubicBezTo>
                    <a:cubicBezTo>
                      <a:pt x="19" y="0"/>
                      <a:pt x="23" y="2"/>
                      <a:pt x="25" y="4"/>
                    </a:cubicBezTo>
                    <a:cubicBezTo>
                      <a:pt x="27" y="6"/>
                      <a:pt x="26" y="8"/>
                      <a:pt x="25" y="9"/>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Shape 42">
                <a:extLst>
                  <a:ext uri="{FF2B5EF4-FFF2-40B4-BE49-F238E27FC236}">
                    <a16:creationId xmlns:a16="http://schemas.microsoft.com/office/drawing/2014/main" id="{CF6F5336-1A78-AF1D-5BAF-209B316F659A}"/>
                  </a:ext>
                </a:extLst>
              </p:cNvPr>
              <p:cNvSpPr/>
              <p:nvPr/>
            </p:nvSpPr>
            <p:spPr bwMode="auto">
              <a:xfrm>
                <a:off x="6557963" y="2998788"/>
                <a:ext cx="125413" cy="93663"/>
              </a:xfrm>
              <a:custGeom>
                <a:avLst/>
                <a:gdLst>
                  <a:gd name="T0" fmla="*/ 26 w 33"/>
                  <a:gd name="T1" fmla="*/ 1 h 25"/>
                  <a:gd name="T2" fmla="*/ 21 w 33"/>
                  <a:gd name="T3" fmla="*/ 2 h 25"/>
                  <a:gd name="T4" fmla="*/ 4 w 33"/>
                  <a:gd name="T5" fmla="*/ 10 h 25"/>
                  <a:gd name="T6" fmla="*/ 1 w 33"/>
                  <a:gd name="T7" fmla="*/ 14 h 25"/>
                  <a:gd name="T8" fmla="*/ 20 w 33"/>
                  <a:gd name="T9" fmla="*/ 19 h 25"/>
                  <a:gd name="T10" fmla="*/ 26 w 33"/>
                  <a:gd name="T11" fmla="*/ 1 h 25"/>
                </a:gdLst>
                <a:ahLst/>
                <a:cxnLst>
                  <a:cxn ang="0">
                    <a:pos x="T0" y="T1"/>
                  </a:cxn>
                  <a:cxn ang="0">
                    <a:pos x="T2" y="T3"/>
                  </a:cxn>
                  <a:cxn ang="0">
                    <a:pos x="T4" y="T5"/>
                  </a:cxn>
                  <a:cxn ang="0">
                    <a:pos x="T6" y="T7"/>
                  </a:cxn>
                  <a:cxn ang="0">
                    <a:pos x="T8" y="T9"/>
                  </a:cxn>
                  <a:cxn ang="0">
                    <a:pos x="T10" y="T11"/>
                  </a:cxn>
                </a:cxnLst>
                <a:rect l="0" t="0" r="r" b="b"/>
                <a:pathLst>
                  <a:path w="33" h="25">
                    <a:moveTo>
                      <a:pt x="26" y="1"/>
                    </a:moveTo>
                    <a:cubicBezTo>
                      <a:pt x="24" y="0"/>
                      <a:pt x="22" y="0"/>
                      <a:pt x="21" y="2"/>
                    </a:cubicBezTo>
                    <a:cubicBezTo>
                      <a:pt x="18" y="4"/>
                      <a:pt x="12" y="9"/>
                      <a:pt x="4" y="10"/>
                    </a:cubicBezTo>
                    <a:cubicBezTo>
                      <a:pt x="1" y="10"/>
                      <a:pt x="0" y="12"/>
                      <a:pt x="1" y="14"/>
                    </a:cubicBezTo>
                    <a:cubicBezTo>
                      <a:pt x="3" y="18"/>
                      <a:pt x="9" y="25"/>
                      <a:pt x="20" y="19"/>
                    </a:cubicBezTo>
                    <a:cubicBezTo>
                      <a:pt x="33" y="13"/>
                      <a:pt x="30" y="4"/>
                      <a:pt x="26" y="1"/>
                    </a:cubicBezTo>
                    <a:close/>
                  </a:path>
                </a:pathLst>
              </a:custGeom>
              <a:solidFill>
                <a:srgbClr val="FEF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Shape 43">
                <a:extLst>
                  <a:ext uri="{FF2B5EF4-FFF2-40B4-BE49-F238E27FC236}">
                    <a16:creationId xmlns:a16="http://schemas.microsoft.com/office/drawing/2014/main" id="{266CDA39-ED33-94B4-6B73-D308D01C3CE5}"/>
                  </a:ext>
                </a:extLst>
              </p:cNvPr>
              <p:cNvSpPr/>
              <p:nvPr/>
            </p:nvSpPr>
            <p:spPr bwMode="auto">
              <a:xfrm>
                <a:off x="6554788" y="2990851"/>
                <a:ext cx="123825" cy="95250"/>
              </a:xfrm>
              <a:custGeom>
                <a:avLst/>
                <a:gdLst>
                  <a:gd name="T0" fmla="*/ 13 w 33"/>
                  <a:gd name="T1" fmla="*/ 25 h 25"/>
                  <a:gd name="T2" fmla="*/ 1 w 33"/>
                  <a:gd name="T3" fmla="*/ 17 h 25"/>
                  <a:gd name="T4" fmla="*/ 1 w 33"/>
                  <a:gd name="T5" fmla="*/ 12 h 25"/>
                  <a:gd name="T6" fmla="*/ 4 w 33"/>
                  <a:gd name="T7" fmla="*/ 10 h 25"/>
                  <a:gd name="T8" fmla="*/ 20 w 33"/>
                  <a:gd name="T9" fmla="*/ 2 h 25"/>
                  <a:gd name="T10" fmla="*/ 28 w 33"/>
                  <a:gd name="T11" fmla="*/ 1 h 25"/>
                  <a:gd name="T12" fmla="*/ 33 w 33"/>
                  <a:gd name="T13" fmla="*/ 10 h 25"/>
                  <a:gd name="T14" fmla="*/ 22 w 33"/>
                  <a:gd name="T15" fmla="*/ 23 h 25"/>
                  <a:gd name="T16" fmla="*/ 13 w 33"/>
                  <a:gd name="T17" fmla="*/ 25 h 25"/>
                  <a:gd name="T18" fmla="*/ 25 w 33"/>
                  <a:gd name="T19" fmla="*/ 4 h 25"/>
                  <a:gd name="T20" fmla="*/ 23 w 33"/>
                  <a:gd name="T21" fmla="*/ 5 h 25"/>
                  <a:gd name="T22" fmla="*/ 5 w 33"/>
                  <a:gd name="T23" fmla="*/ 14 h 25"/>
                  <a:gd name="T24" fmla="*/ 4 w 33"/>
                  <a:gd name="T25" fmla="*/ 14 h 25"/>
                  <a:gd name="T26" fmla="*/ 4 w 33"/>
                  <a:gd name="T27" fmla="*/ 15 h 25"/>
                  <a:gd name="T28" fmla="*/ 20 w 33"/>
                  <a:gd name="T29" fmla="*/ 20 h 25"/>
                  <a:gd name="T30" fmla="*/ 29 w 33"/>
                  <a:gd name="T31" fmla="*/ 10 h 25"/>
                  <a:gd name="T32" fmla="*/ 26 w 33"/>
                  <a:gd name="T33" fmla="*/ 5 h 25"/>
                  <a:gd name="T34" fmla="*/ 26 w 33"/>
                  <a:gd name="T35" fmla="*/ 5 h 25"/>
                  <a:gd name="T36" fmla="*/ 25 w 33"/>
                  <a:gd name="T3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25">
                    <a:moveTo>
                      <a:pt x="13" y="25"/>
                    </a:moveTo>
                    <a:cubicBezTo>
                      <a:pt x="5" y="25"/>
                      <a:pt x="2" y="19"/>
                      <a:pt x="1" y="17"/>
                    </a:cubicBezTo>
                    <a:cubicBezTo>
                      <a:pt x="0" y="16"/>
                      <a:pt x="0" y="14"/>
                      <a:pt x="1" y="12"/>
                    </a:cubicBezTo>
                    <a:cubicBezTo>
                      <a:pt x="1" y="11"/>
                      <a:pt x="3" y="10"/>
                      <a:pt x="4" y="10"/>
                    </a:cubicBezTo>
                    <a:cubicBezTo>
                      <a:pt x="12" y="9"/>
                      <a:pt x="18" y="5"/>
                      <a:pt x="20" y="2"/>
                    </a:cubicBezTo>
                    <a:cubicBezTo>
                      <a:pt x="22" y="0"/>
                      <a:pt x="26" y="0"/>
                      <a:pt x="28" y="1"/>
                    </a:cubicBezTo>
                    <a:cubicBezTo>
                      <a:pt x="31" y="3"/>
                      <a:pt x="33" y="7"/>
                      <a:pt x="33" y="10"/>
                    </a:cubicBezTo>
                    <a:cubicBezTo>
                      <a:pt x="32" y="13"/>
                      <a:pt x="31" y="19"/>
                      <a:pt x="22" y="23"/>
                    </a:cubicBezTo>
                    <a:cubicBezTo>
                      <a:pt x="18" y="25"/>
                      <a:pt x="15" y="25"/>
                      <a:pt x="13" y="25"/>
                    </a:cubicBezTo>
                    <a:close/>
                    <a:moveTo>
                      <a:pt x="25" y="4"/>
                    </a:moveTo>
                    <a:cubicBezTo>
                      <a:pt x="24" y="4"/>
                      <a:pt x="23" y="5"/>
                      <a:pt x="23" y="5"/>
                    </a:cubicBezTo>
                    <a:cubicBezTo>
                      <a:pt x="20" y="8"/>
                      <a:pt x="14" y="13"/>
                      <a:pt x="5" y="14"/>
                    </a:cubicBezTo>
                    <a:cubicBezTo>
                      <a:pt x="4" y="14"/>
                      <a:pt x="4" y="14"/>
                      <a:pt x="4" y="14"/>
                    </a:cubicBezTo>
                    <a:cubicBezTo>
                      <a:pt x="4" y="14"/>
                      <a:pt x="4" y="15"/>
                      <a:pt x="4" y="15"/>
                    </a:cubicBezTo>
                    <a:cubicBezTo>
                      <a:pt x="6" y="19"/>
                      <a:pt x="10" y="24"/>
                      <a:pt x="20" y="20"/>
                    </a:cubicBezTo>
                    <a:cubicBezTo>
                      <a:pt x="25" y="17"/>
                      <a:pt x="28" y="13"/>
                      <a:pt x="29" y="10"/>
                    </a:cubicBezTo>
                    <a:cubicBezTo>
                      <a:pt x="29" y="7"/>
                      <a:pt x="27" y="5"/>
                      <a:pt x="26" y="5"/>
                    </a:cubicBezTo>
                    <a:cubicBezTo>
                      <a:pt x="26" y="5"/>
                      <a:pt x="26" y="5"/>
                      <a:pt x="26" y="5"/>
                    </a:cubicBezTo>
                    <a:cubicBezTo>
                      <a:pt x="26" y="4"/>
                      <a:pt x="25" y="4"/>
                      <a:pt x="25"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Shape 44">
                <a:extLst>
                  <a:ext uri="{FF2B5EF4-FFF2-40B4-BE49-F238E27FC236}">
                    <a16:creationId xmlns:a16="http://schemas.microsoft.com/office/drawing/2014/main" id="{26E4A5C7-51FE-32D8-46A7-3EC5DE2DBD87}"/>
                  </a:ext>
                </a:extLst>
              </p:cNvPr>
              <p:cNvSpPr/>
              <p:nvPr/>
            </p:nvSpPr>
            <p:spPr bwMode="auto">
              <a:xfrm>
                <a:off x="6350001" y="2760663"/>
                <a:ext cx="182563" cy="166688"/>
              </a:xfrm>
              <a:custGeom>
                <a:avLst/>
                <a:gdLst>
                  <a:gd name="T0" fmla="*/ 23 w 48"/>
                  <a:gd name="T1" fmla="*/ 44 h 44"/>
                  <a:gd name="T2" fmla="*/ 16 w 48"/>
                  <a:gd name="T3" fmla="*/ 43 h 44"/>
                  <a:gd name="T4" fmla="*/ 3 w 48"/>
                  <a:gd name="T5" fmla="*/ 32 h 44"/>
                  <a:gd name="T6" fmla="*/ 2 w 48"/>
                  <a:gd name="T7" fmla="*/ 15 h 44"/>
                  <a:gd name="T8" fmla="*/ 14 w 48"/>
                  <a:gd name="T9" fmla="*/ 3 h 44"/>
                  <a:gd name="T10" fmla="*/ 30 w 48"/>
                  <a:gd name="T11" fmla="*/ 2 h 44"/>
                  <a:gd name="T12" fmla="*/ 44 w 48"/>
                  <a:gd name="T13" fmla="*/ 30 h 44"/>
                  <a:gd name="T14" fmla="*/ 23 w 48"/>
                  <a:gd name="T15" fmla="*/ 44 h 44"/>
                  <a:gd name="T16" fmla="*/ 23 w 48"/>
                  <a:gd name="T17" fmla="*/ 4 h 44"/>
                  <a:gd name="T18" fmla="*/ 15 w 48"/>
                  <a:gd name="T19" fmla="*/ 6 h 44"/>
                  <a:gd name="T20" fmla="*/ 6 w 48"/>
                  <a:gd name="T21" fmla="*/ 16 h 44"/>
                  <a:gd name="T22" fmla="*/ 7 w 48"/>
                  <a:gd name="T23" fmla="*/ 30 h 44"/>
                  <a:gd name="T24" fmla="*/ 17 w 48"/>
                  <a:gd name="T25" fmla="*/ 39 h 44"/>
                  <a:gd name="T26" fmla="*/ 31 w 48"/>
                  <a:gd name="T27" fmla="*/ 39 h 44"/>
                  <a:gd name="T28" fmla="*/ 40 w 48"/>
                  <a:gd name="T29" fmla="*/ 28 h 44"/>
                  <a:gd name="T30" fmla="*/ 39 w 48"/>
                  <a:gd name="T31" fmla="*/ 15 h 44"/>
                  <a:gd name="T32" fmla="*/ 29 w 48"/>
                  <a:gd name="T33" fmla="*/ 5 h 44"/>
                  <a:gd name="T34" fmla="*/ 23 w 48"/>
                  <a:gd name="T35"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44">
                    <a:moveTo>
                      <a:pt x="23" y="44"/>
                    </a:moveTo>
                    <a:cubicBezTo>
                      <a:pt x="21" y="44"/>
                      <a:pt x="18" y="44"/>
                      <a:pt x="16" y="43"/>
                    </a:cubicBezTo>
                    <a:cubicBezTo>
                      <a:pt x="10" y="41"/>
                      <a:pt x="6" y="37"/>
                      <a:pt x="3" y="32"/>
                    </a:cubicBezTo>
                    <a:cubicBezTo>
                      <a:pt x="1" y="27"/>
                      <a:pt x="0" y="21"/>
                      <a:pt x="2" y="15"/>
                    </a:cubicBezTo>
                    <a:cubicBezTo>
                      <a:pt x="4" y="10"/>
                      <a:pt x="8" y="5"/>
                      <a:pt x="14" y="3"/>
                    </a:cubicBezTo>
                    <a:cubicBezTo>
                      <a:pt x="19" y="0"/>
                      <a:pt x="25" y="0"/>
                      <a:pt x="30" y="2"/>
                    </a:cubicBezTo>
                    <a:cubicBezTo>
                      <a:pt x="42" y="6"/>
                      <a:pt x="48" y="18"/>
                      <a:pt x="44" y="30"/>
                    </a:cubicBezTo>
                    <a:cubicBezTo>
                      <a:pt x="41" y="39"/>
                      <a:pt x="32" y="44"/>
                      <a:pt x="23" y="44"/>
                    </a:cubicBezTo>
                    <a:close/>
                    <a:moveTo>
                      <a:pt x="23" y="4"/>
                    </a:moveTo>
                    <a:cubicBezTo>
                      <a:pt x="20" y="4"/>
                      <a:pt x="18" y="5"/>
                      <a:pt x="15" y="6"/>
                    </a:cubicBezTo>
                    <a:cubicBezTo>
                      <a:pt x="11" y="8"/>
                      <a:pt x="8" y="12"/>
                      <a:pt x="6" y="16"/>
                    </a:cubicBezTo>
                    <a:cubicBezTo>
                      <a:pt x="5" y="21"/>
                      <a:pt x="5" y="26"/>
                      <a:pt x="7" y="30"/>
                    </a:cubicBezTo>
                    <a:cubicBezTo>
                      <a:pt x="9" y="35"/>
                      <a:pt x="13" y="38"/>
                      <a:pt x="17" y="39"/>
                    </a:cubicBezTo>
                    <a:cubicBezTo>
                      <a:pt x="22" y="41"/>
                      <a:pt x="27" y="41"/>
                      <a:pt x="31" y="39"/>
                    </a:cubicBezTo>
                    <a:cubicBezTo>
                      <a:pt x="35" y="37"/>
                      <a:pt x="38" y="33"/>
                      <a:pt x="40" y="28"/>
                    </a:cubicBezTo>
                    <a:cubicBezTo>
                      <a:pt x="42" y="24"/>
                      <a:pt x="41" y="19"/>
                      <a:pt x="39" y="15"/>
                    </a:cubicBezTo>
                    <a:cubicBezTo>
                      <a:pt x="37" y="10"/>
                      <a:pt x="34" y="7"/>
                      <a:pt x="29" y="5"/>
                    </a:cubicBezTo>
                    <a:cubicBezTo>
                      <a:pt x="27" y="5"/>
                      <a:pt x="25" y="4"/>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Shape 45">
                <a:extLst>
                  <a:ext uri="{FF2B5EF4-FFF2-40B4-BE49-F238E27FC236}">
                    <a16:creationId xmlns:a16="http://schemas.microsoft.com/office/drawing/2014/main" id="{86CFDEF0-BF98-58BB-7709-D73250D91334}"/>
                  </a:ext>
                </a:extLst>
              </p:cNvPr>
              <p:cNvSpPr/>
              <p:nvPr/>
            </p:nvSpPr>
            <p:spPr bwMode="auto">
              <a:xfrm>
                <a:off x="6459538" y="2828926"/>
                <a:ext cx="98425" cy="158750"/>
              </a:xfrm>
              <a:custGeom>
                <a:avLst/>
                <a:gdLst>
                  <a:gd name="T0" fmla="*/ 26 w 26"/>
                  <a:gd name="T1" fmla="*/ 0 h 42"/>
                  <a:gd name="T2" fmla="*/ 21 w 26"/>
                  <a:gd name="T3" fmla="*/ 13 h 42"/>
                  <a:gd name="T4" fmla="*/ 9 w 26"/>
                  <a:gd name="T5" fmla="*/ 18 h 42"/>
                  <a:gd name="T6" fmla="*/ 3 w 26"/>
                  <a:gd name="T7" fmla="*/ 21 h 42"/>
                  <a:gd name="T8" fmla="*/ 12 w 26"/>
                  <a:gd name="T9" fmla="*/ 40 h 42"/>
                  <a:gd name="T10" fmla="*/ 17 w 26"/>
                  <a:gd name="T11" fmla="*/ 42 h 42"/>
                </a:gdLst>
                <a:ahLst/>
                <a:cxnLst>
                  <a:cxn ang="0">
                    <a:pos x="T0" y="T1"/>
                  </a:cxn>
                  <a:cxn ang="0">
                    <a:pos x="T2" y="T3"/>
                  </a:cxn>
                  <a:cxn ang="0">
                    <a:pos x="T4" y="T5"/>
                  </a:cxn>
                  <a:cxn ang="0">
                    <a:pos x="T6" y="T7"/>
                  </a:cxn>
                  <a:cxn ang="0">
                    <a:pos x="T8" y="T9"/>
                  </a:cxn>
                  <a:cxn ang="0">
                    <a:pos x="T10" y="T11"/>
                  </a:cxn>
                </a:cxnLst>
                <a:rect l="0" t="0" r="r" b="b"/>
                <a:pathLst>
                  <a:path w="26" h="42">
                    <a:moveTo>
                      <a:pt x="26" y="0"/>
                    </a:moveTo>
                    <a:cubicBezTo>
                      <a:pt x="21" y="13"/>
                      <a:pt x="21" y="13"/>
                      <a:pt x="21" y="13"/>
                    </a:cubicBezTo>
                    <a:cubicBezTo>
                      <a:pt x="19" y="17"/>
                      <a:pt x="14" y="20"/>
                      <a:pt x="9" y="18"/>
                    </a:cubicBezTo>
                    <a:cubicBezTo>
                      <a:pt x="6" y="17"/>
                      <a:pt x="4" y="19"/>
                      <a:pt x="3" y="21"/>
                    </a:cubicBezTo>
                    <a:cubicBezTo>
                      <a:pt x="0" y="29"/>
                      <a:pt x="4" y="38"/>
                      <a:pt x="12" y="40"/>
                    </a:cubicBezTo>
                    <a:cubicBezTo>
                      <a:pt x="17" y="42"/>
                      <a:pt x="17" y="42"/>
                      <a:pt x="17" y="42"/>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Shape 46">
                <a:extLst>
                  <a:ext uri="{FF2B5EF4-FFF2-40B4-BE49-F238E27FC236}">
                    <a16:creationId xmlns:a16="http://schemas.microsoft.com/office/drawing/2014/main" id="{BBC82DF0-8803-B43B-4395-37B1E2AD4BCE}"/>
                  </a:ext>
                </a:extLst>
              </p:cNvPr>
              <p:cNvSpPr/>
              <p:nvPr/>
            </p:nvSpPr>
            <p:spPr bwMode="auto">
              <a:xfrm>
                <a:off x="6456363" y="2820988"/>
                <a:ext cx="109538" cy="173038"/>
              </a:xfrm>
              <a:custGeom>
                <a:avLst/>
                <a:gdLst>
                  <a:gd name="T0" fmla="*/ 18 w 29"/>
                  <a:gd name="T1" fmla="*/ 46 h 46"/>
                  <a:gd name="T2" fmla="*/ 17 w 29"/>
                  <a:gd name="T3" fmla="*/ 46 h 46"/>
                  <a:gd name="T4" fmla="*/ 12 w 29"/>
                  <a:gd name="T5" fmla="*/ 44 h 46"/>
                  <a:gd name="T6" fmla="*/ 3 w 29"/>
                  <a:gd name="T7" fmla="*/ 35 h 46"/>
                  <a:gd name="T8" fmla="*/ 2 w 29"/>
                  <a:gd name="T9" fmla="*/ 22 h 46"/>
                  <a:gd name="T10" fmla="*/ 5 w 29"/>
                  <a:gd name="T11" fmla="*/ 19 h 46"/>
                  <a:gd name="T12" fmla="*/ 11 w 29"/>
                  <a:gd name="T13" fmla="*/ 18 h 46"/>
                  <a:gd name="T14" fmla="*/ 16 w 29"/>
                  <a:gd name="T15" fmla="*/ 18 h 46"/>
                  <a:gd name="T16" fmla="*/ 20 w 29"/>
                  <a:gd name="T17" fmla="*/ 14 h 46"/>
                  <a:gd name="T18" fmla="*/ 25 w 29"/>
                  <a:gd name="T19" fmla="*/ 1 h 46"/>
                  <a:gd name="T20" fmla="*/ 27 w 29"/>
                  <a:gd name="T21" fmla="*/ 0 h 46"/>
                  <a:gd name="T22" fmla="*/ 28 w 29"/>
                  <a:gd name="T23" fmla="*/ 2 h 46"/>
                  <a:gd name="T24" fmla="*/ 24 w 29"/>
                  <a:gd name="T25" fmla="*/ 15 h 46"/>
                  <a:gd name="T26" fmla="*/ 18 w 29"/>
                  <a:gd name="T27" fmla="*/ 22 h 46"/>
                  <a:gd name="T28" fmla="*/ 9 w 29"/>
                  <a:gd name="T29" fmla="*/ 22 h 46"/>
                  <a:gd name="T30" fmla="*/ 6 w 29"/>
                  <a:gd name="T31" fmla="*/ 24 h 46"/>
                  <a:gd name="T32" fmla="*/ 6 w 29"/>
                  <a:gd name="T33" fmla="*/ 34 h 46"/>
                  <a:gd name="T34" fmla="*/ 14 w 29"/>
                  <a:gd name="T35" fmla="*/ 41 h 46"/>
                  <a:gd name="T36" fmla="*/ 19 w 29"/>
                  <a:gd name="T37" fmla="*/ 42 h 46"/>
                  <a:gd name="T38" fmla="*/ 20 w 29"/>
                  <a:gd name="T39" fmla="*/ 45 h 46"/>
                  <a:gd name="T40" fmla="*/ 18 w 29"/>
                  <a:gd name="T4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46">
                    <a:moveTo>
                      <a:pt x="18" y="46"/>
                    </a:moveTo>
                    <a:cubicBezTo>
                      <a:pt x="17" y="46"/>
                      <a:pt x="17" y="46"/>
                      <a:pt x="17" y="46"/>
                    </a:cubicBezTo>
                    <a:cubicBezTo>
                      <a:pt x="12" y="44"/>
                      <a:pt x="12" y="44"/>
                      <a:pt x="12" y="44"/>
                    </a:cubicBezTo>
                    <a:cubicBezTo>
                      <a:pt x="8" y="43"/>
                      <a:pt x="5" y="40"/>
                      <a:pt x="3" y="35"/>
                    </a:cubicBezTo>
                    <a:cubicBezTo>
                      <a:pt x="1" y="31"/>
                      <a:pt x="0" y="27"/>
                      <a:pt x="2" y="22"/>
                    </a:cubicBezTo>
                    <a:cubicBezTo>
                      <a:pt x="3" y="21"/>
                      <a:pt x="4" y="19"/>
                      <a:pt x="5" y="19"/>
                    </a:cubicBezTo>
                    <a:cubicBezTo>
                      <a:pt x="7" y="18"/>
                      <a:pt x="9" y="18"/>
                      <a:pt x="11" y="18"/>
                    </a:cubicBezTo>
                    <a:cubicBezTo>
                      <a:pt x="12" y="19"/>
                      <a:pt x="14" y="19"/>
                      <a:pt x="16" y="18"/>
                    </a:cubicBezTo>
                    <a:cubicBezTo>
                      <a:pt x="18" y="17"/>
                      <a:pt x="19" y="16"/>
                      <a:pt x="20" y="14"/>
                    </a:cubicBezTo>
                    <a:cubicBezTo>
                      <a:pt x="25" y="1"/>
                      <a:pt x="25" y="1"/>
                      <a:pt x="25" y="1"/>
                    </a:cubicBezTo>
                    <a:cubicBezTo>
                      <a:pt x="25" y="0"/>
                      <a:pt x="26" y="0"/>
                      <a:pt x="27" y="0"/>
                    </a:cubicBezTo>
                    <a:cubicBezTo>
                      <a:pt x="28" y="0"/>
                      <a:pt x="29" y="1"/>
                      <a:pt x="28" y="2"/>
                    </a:cubicBezTo>
                    <a:cubicBezTo>
                      <a:pt x="24" y="15"/>
                      <a:pt x="24" y="15"/>
                      <a:pt x="24" y="15"/>
                    </a:cubicBezTo>
                    <a:cubicBezTo>
                      <a:pt x="23" y="18"/>
                      <a:pt x="21" y="20"/>
                      <a:pt x="18" y="22"/>
                    </a:cubicBezTo>
                    <a:cubicBezTo>
                      <a:pt x="15" y="23"/>
                      <a:pt x="12" y="23"/>
                      <a:pt x="9" y="22"/>
                    </a:cubicBezTo>
                    <a:cubicBezTo>
                      <a:pt x="8" y="22"/>
                      <a:pt x="6" y="22"/>
                      <a:pt x="6" y="24"/>
                    </a:cubicBezTo>
                    <a:cubicBezTo>
                      <a:pt x="5" y="27"/>
                      <a:pt x="5" y="31"/>
                      <a:pt x="6" y="34"/>
                    </a:cubicBezTo>
                    <a:cubicBezTo>
                      <a:pt x="8" y="37"/>
                      <a:pt x="10" y="39"/>
                      <a:pt x="14" y="41"/>
                    </a:cubicBezTo>
                    <a:cubicBezTo>
                      <a:pt x="19" y="42"/>
                      <a:pt x="19" y="42"/>
                      <a:pt x="19" y="42"/>
                    </a:cubicBezTo>
                    <a:cubicBezTo>
                      <a:pt x="20" y="43"/>
                      <a:pt x="20" y="44"/>
                      <a:pt x="20" y="45"/>
                    </a:cubicBezTo>
                    <a:cubicBezTo>
                      <a:pt x="20" y="46"/>
                      <a:pt x="19" y="46"/>
                      <a:pt x="18" y="4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Shape 47">
                <a:extLst>
                  <a:ext uri="{FF2B5EF4-FFF2-40B4-BE49-F238E27FC236}">
                    <a16:creationId xmlns:a16="http://schemas.microsoft.com/office/drawing/2014/main" id="{EC0EB716-B1AD-06D0-5FC0-807FA4A8FD19}"/>
                  </a:ext>
                </a:extLst>
              </p:cNvPr>
              <p:cNvSpPr/>
              <p:nvPr/>
            </p:nvSpPr>
            <p:spPr bwMode="auto">
              <a:xfrm>
                <a:off x="6557963" y="2787651"/>
                <a:ext cx="204788" cy="200025"/>
              </a:xfrm>
              <a:custGeom>
                <a:avLst/>
                <a:gdLst>
                  <a:gd name="T0" fmla="*/ 28 w 54"/>
                  <a:gd name="T1" fmla="*/ 53 h 53"/>
                  <a:gd name="T2" fmla="*/ 20 w 54"/>
                  <a:gd name="T3" fmla="*/ 52 h 53"/>
                  <a:gd name="T4" fmla="*/ 4 w 54"/>
                  <a:gd name="T5" fmla="*/ 20 h 53"/>
                  <a:gd name="T6" fmla="*/ 36 w 54"/>
                  <a:gd name="T7" fmla="*/ 5 h 53"/>
                  <a:gd name="T8" fmla="*/ 50 w 54"/>
                  <a:gd name="T9" fmla="*/ 17 h 53"/>
                  <a:gd name="T10" fmla="*/ 51 w 54"/>
                  <a:gd name="T11" fmla="*/ 37 h 53"/>
                  <a:gd name="T12" fmla="*/ 28 w 54"/>
                  <a:gd name="T13" fmla="*/ 53 h 53"/>
                  <a:gd name="T14" fmla="*/ 28 w 54"/>
                  <a:gd name="T15" fmla="*/ 7 h 53"/>
                  <a:gd name="T16" fmla="*/ 8 w 54"/>
                  <a:gd name="T17" fmla="*/ 21 h 53"/>
                  <a:gd name="T18" fmla="*/ 21 w 54"/>
                  <a:gd name="T19" fmla="*/ 48 h 53"/>
                  <a:gd name="T20" fmla="*/ 48 w 54"/>
                  <a:gd name="T21" fmla="*/ 35 h 53"/>
                  <a:gd name="T22" fmla="*/ 35 w 54"/>
                  <a:gd name="T23" fmla="*/ 8 h 53"/>
                  <a:gd name="T24" fmla="*/ 28 w 54"/>
                  <a:gd name="T25" fmla="*/ 7 h 53"/>
                  <a:gd name="T26" fmla="*/ 50 w 54"/>
                  <a:gd name="T27" fmla="*/ 36 h 53"/>
                  <a:gd name="T28" fmla="*/ 50 w 54"/>
                  <a:gd name="T29" fmla="*/ 3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53">
                    <a:moveTo>
                      <a:pt x="28" y="53"/>
                    </a:moveTo>
                    <a:cubicBezTo>
                      <a:pt x="25" y="53"/>
                      <a:pt x="22" y="53"/>
                      <a:pt x="20" y="52"/>
                    </a:cubicBezTo>
                    <a:cubicBezTo>
                      <a:pt x="7" y="47"/>
                      <a:pt x="0" y="33"/>
                      <a:pt x="4" y="20"/>
                    </a:cubicBezTo>
                    <a:cubicBezTo>
                      <a:pt x="9" y="7"/>
                      <a:pt x="23" y="0"/>
                      <a:pt x="36" y="5"/>
                    </a:cubicBezTo>
                    <a:cubicBezTo>
                      <a:pt x="42" y="7"/>
                      <a:pt x="47" y="11"/>
                      <a:pt x="50" y="17"/>
                    </a:cubicBezTo>
                    <a:cubicBezTo>
                      <a:pt x="53" y="23"/>
                      <a:pt x="54" y="30"/>
                      <a:pt x="51" y="37"/>
                    </a:cubicBezTo>
                    <a:cubicBezTo>
                      <a:pt x="48" y="47"/>
                      <a:pt x="38" y="53"/>
                      <a:pt x="28" y="53"/>
                    </a:cubicBezTo>
                    <a:close/>
                    <a:moveTo>
                      <a:pt x="28" y="7"/>
                    </a:moveTo>
                    <a:cubicBezTo>
                      <a:pt x="19" y="7"/>
                      <a:pt x="11" y="13"/>
                      <a:pt x="8" y="21"/>
                    </a:cubicBezTo>
                    <a:cubicBezTo>
                      <a:pt x="4" y="32"/>
                      <a:pt x="10" y="44"/>
                      <a:pt x="21" y="48"/>
                    </a:cubicBezTo>
                    <a:cubicBezTo>
                      <a:pt x="32" y="52"/>
                      <a:pt x="44" y="46"/>
                      <a:pt x="48" y="35"/>
                    </a:cubicBezTo>
                    <a:cubicBezTo>
                      <a:pt x="51" y="24"/>
                      <a:pt x="46" y="12"/>
                      <a:pt x="35" y="8"/>
                    </a:cubicBezTo>
                    <a:cubicBezTo>
                      <a:pt x="32" y="8"/>
                      <a:pt x="30" y="7"/>
                      <a:pt x="28" y="7"/>
                    </a:cubicBezTo>
                    <a:close/>
                    <a:moveTo>
                      <a:pt x="50" y="36"/>
                    </a:moveTo>
                    <a:cubicBezTo>
                      <a:pt x="50" y="36"/>
                      <a:pt x="50" y="36"/>
                      <a:pt x="50"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Shape 48">
                <a:extLst>
                  <a:ext uri="{FF2B5EF4-FFF2-40B4-BE49-F238E27FC236}">
                    <a16:creationId xmlns:a16="http://schemas.microsoft.com/office/drawing/2014/main" id="{3517A0E1-312C-7306-A1FA-5EBC66FF7FC7}"/>
                  </a:ext>
                </a:extLst>
              </p:cNvPr>
              <p:cNvSpPr/>
              <p:nvPr/>
            </p:nvSpPr>
            <p:spPr bwMode="auto">
              <a:xfrm>
                <a:off x="6505576" y="2832101"/>
                <a:ext cx="79375" cy="46038"/>
              </a:xfrm>
              <a:custGeom>
                <a:avLst/>
                <a:gdLst>
                  <a:gd name="T0" fmla="*/ 19 w 21"/>
                  <a:gd name="T1" fmla="*/ 12 h 12"/>
                  <a:gd name="T2" fmla="*/ 18 w 21"/>
                  <a:gd name="T3" fmla="*/ 11 h 12"/>
                  <a:gd name="T4" fmla="*/ 3 w 21"/>
                  <a:gd name="T5" fmla="*/ 8 h 12"/>
                  <a:gd name="T6" fmla="*/ 0 w 21"/>
                  <a:gd name="T7" fmla="*/ 7 h 12"/>
                  <a:gd name="T8" fmla="*/ 1 w 21"/>
                  <a:gd name="T9" fmla="*/ 4 h 12"/>
                  <a:gd name="T10" fmla="*/ 20 w 21"/>
                  <a:gd name="T11" fmla="*/ 8 h 12"/>
                  <a:gd name="T12" fmla="*/ 21 w 21"/>
                  <a:gd name="T13" fmla="*/ 11 h 12"/>
                  <a:gd name="T14" fmla="*/ 19 w 21"/>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2">
                    <a:moveTo>
                      <a:pt x="19" y="12"/>
                    </a:moveTo>
                    <a:cubicBezTo>
                      <a:pt x="19" y="12"/>
                      <a:pt x="18" y="12"/>
                      <a:pt x="18" y="11"/>
                    </a:cubicBezTo>
                    <a:cubicBezTo>
                      <a:pt x="10" y="4"/>
                      <a:pt x="3" y="7"/>
                      <a:pt x="3" y="8"/>
                    </a:cubicBezTo>
                    <a:cubicBezTo>
                      <a:pt x="2" y="8"/>
                      <a:pt x="1" y="8"/>
                      <a:pt x="0" y="7"/>
                    </a:cubicBezTo>
                    <a:cubicBezTo>
                      <a:pt x="0" y="6"/>
                      <a:pt x="0" y="5"/>
                      <a:pt x="1" y="4"/>
                    </a:cubicBezTo>
                    <a:cubicBezTo>
                      <a:pt x="4" y="2"/>
                      <a:pt x="12" y="0"/>
                      <a:pt x="20" y="8"/>
                    </a:cubicBezTo>
                    <a:cubicBezTo>
                      <a:pt x="21" y="9"/>
                      <a:pt x="21" y="10"/>
                      <a:pt x="21" y="11"/>
                    </a:cubicBezTo>
                    <a:cubicBezTo>
                      <a:pt x="20" y="12"/>
                      <a:pt x="20" y="12"/>
                      <a:pt x="19"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Shape 49">
                <a:extLst>
                  <a:ext uri="{FF2B5EF4-FFF2-40B4-BE49-F238E27FC236}">
                    <a16:creationId xmlns:a16="http://schemas.microsoft.com/office/drawing/2014/main" id="{391A94AA-C01D-37C9-DC46-8CDECC4D7B3A}"/>
                  </a:ext>
                </a:extLst>
              </p:cNvPr>
              <p:cNvSpPr/>
              <p:nvPr/>
            </p:nvSpPr>
            <p:spPr bwMode="auto">
              <a:xfrm>
                <a:off x="6878638" y="3382963"/>
                <a:ext cx="695325" cy="1541463"/>
              </a:xfrm>
              <a:custGeom>
                <a:avLst/>
                <a:gdLst>
                  <a:gd name="T0" fmla="*/ 182 w 184"/>
                  <a:gd name="T1" fmla="*/ 408 h 408"/>
                  <a:gd name="T2" fmla="*/ 182 w 184"/>
                  <a:gd name="T3" fmla="*/ 408 h 408"/>
                  <a:gd name="T4" fmla="*/ 5 w 184"/>
                  <a:gd name="T5" fmla="*/ 406 h 408"/>
                  <a:gd name="T6" fmla="*/ 3 w 184"/>
                  <a:gd name="T7" fmla="*/ 404 h 408"/>
                  <a:gd name="T8" fmla="*/ 0 w 184"/>
                  <a:gd name="T9" fmla="*/ 3 h 408"/>
                  <a:gd name="T10" fmla="*/ 2 w 184"/>
                  <a:gd name="T11" fmla="*/ 1 h 408"/>
                  <a:gd name="T12" fmla="*/ 58 w 184"/>
                  <a:gd name="T13" fmla="*/ 0 h 408"/>
                  <a:gd name="T14" fmla="*/ 59 w 184"/>
                  <a:gd name="T15" fmla="*/ 0 h 408"/>
                  <a:gd name="T16" fmla="*/ 169 w 184"/>
                  <a:gd name="T17" fmla="*/ 76 h 408"/>
                  <a:gd name="T18" fmla="*/ 184 w 184"/>
                  <a:gd name="T19" fmla="*/ 406 h 408"/>
                  <a:gd name="T20" fmla="*/ 183 w 184"/>
                  <a:gd name="T21" fmla="*/ 407 h 408"/>
                  <a:gd name="T22" fmla="*/ 182 w 184"/>
                  <a:gd name="T23" fmla="*/ 408 h 408"/>
                  <a:gd name="T24" fmla="*/ 7 w 184"/>
                  <a:gd name="T25" fmla="*/ 402 h 408"/>
                  <a:gd name="T26" fmla="*/ 180 w 184"/>
                  <a:gd name="T27" fmla="*/ 404 h 408"/>
                  <a:gd name="T28" fmla="*/ 165 w 184"/>
                  <a:gd name="T29" fmla="*/ 77 h 408"/>
                  <a:gd name="T30" fmla="*/ 59 w 184"/>
                  <a:gd name="T31" fmla="*/ 4 h 408"/>
                  <a:gd name="T32" fmla="*/ 4 w 184"/>
                  <a:gd name="T33" fmla="*/ 5 h 408"/>
                  <a:gd name="T34" fmla="*/ 7 w 184"/>
                  <a:gd name="T35" fmla="*/ 40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408">
                    <a:moveTo>
                      <a:pt x="182" y="408"/>
                    </a:moveTo>
                    <a:cubicBezTo>
                      <a:pt x="182" y="408"/>
                      <a:pt x="182" y="408"/>
                      <a:pt x="182" y="408"/>
                    </a:cubicBezTo>
                    <a:cubicBezTo>
                      <a:pt x="5" y="406"/>
                      <a:pt x="5" y="406"/>
                      <a:pt x="5" y="406"/>
                    </a:cubicBezTo>
                    <a:cubicBezTo>
                      <a:pt x="4" y="406"/>
                      <a:pt x="3" y="405"/>
                      <a:pt x="3" y="404"/>
                    </a:cubicBezTo>
                    <a:cubicBezTo>
                      <a:pt x="0" y="3"/>
                      <a:pt x="0" y="3"/>
                      <a:pt x="0" y="3"/>
                    </a:cubicBezTo>
                    <a:cubicBezTo>
                      <a:pt x="0" y="1"/>
                      <a:pt x="1" y="1"/>
                      <a:pt x="2" y="1"/>
                    </a:cubicBezTo>
                    <a:cubicBezTo>
                      <a:pt x="58" y="0"/>
                      <a:pt x="58" y="0"/>
                      <a:pt x="58" y="0"/>
                    </a:cubicBezTo>
                    <a:cubicBezTo>
                      <a:pt x="59" y="0"/>
                      <a:pt x="59" y="0"/>
                      <a:pt x="59" y="0"/>
                    </a:cubicBezTo>
                    <a:cubicBezTo>
                      <a:pt x="113" y="0"/>
                      <a:pt x="158" y="32"/>
                      <a:pt x="169" y="76"/>
                    </a:cubicBezTo>
                    <a:cubicBezTo>
                      <a:pt x="184" y="406"/>
                      <a:pt x="184" y="406"/>
                      <a:pt x="184" y="406"/>
                    </a:cubicBezTo>
                    <a:cubicBezTo>
                      <a:pt x="184" y="406"/>
                      <a:pt x="183" y="407"/>
                      <a:pt x="183" y="407"/>
                    </a:cubicBezTo>
                    <a:cubicBezTo>
                      <a:pt x="183" y="407"/>
                      <a:pt x="182" y="408"/>
                      <a:pt x="182" y="408"/>
                    </a:cubicBezTo>
                    <a:close/>
                    <a:moveTo>
                      <a:pt x="7" y="402"/>
                    </a:moveTo>
                    <a:cubicBezTo>
                      <a:pt x="180" y="404"/>
                      <a:pt x="180" y="404"/>
                      <a:pt x="180" y="404"/>
                    </a:cubicBezTo>
                    <a:cubicBezTo>
                      <a:pt x="165" y="77"/>
                      <a:pt x="165" y="77"/>
                      <a:pt x="165" y="77"/>
                    </a:cubicBezTo>
                    <a:cubicBezTo>
                      <a:pt x="153" y="27"/>
                      <a:pt x="102" y="4"/>
                      <a:pt x="59" y="4"/>
                    </a:cubicBezTo>
                    <a:cubicBezTo>
                      <a:pt x="4" y="5"/>
                      <a:pt x="4" y="5"/>
                      <a:pt x="4" y="5"/>
                    </a:cubicBezTo>
                    <a:lnTo>
                      <a:pt x="7" y="402"/>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Shape 50">
                <a:extLst>
                  <a:ext uri="{FF2B5EF4-FFF2-40B4-BE49-F238E27FC236}">
                    <a16:creationId xmlns:a16="http://schemas.microsoft.com/office/drawing/2014/main" id="{B553A8C6-F757-C194-A607-AD79EF042AC4}"/>
                  </a:ext>
                </a:extLst>
              </p:cNvPr>
              <p:cNvSpPr/>
              <p:nvPr/>
            </p:nvSpPr>
            <p:spPr bwMode="auto">
              <a:xfrm>
                <a:off x="6497638" y="3395663"/>
                <a:ext cx="400050" cy="1517650"/>
              </a:xfrm>
              <a:custGeom>
                <a:avLst/>
                <a:gdLst>
                  <a:gd name="T0" fmla="*/ 106 w 106"/>
                  <a:gd name="T1" fmla="*/ 402 h 402"/>
                  <a:gd name="T2" fmla="*/ 2 w 106"/>
                  <a:gd name="T3" fmla="*/ 402 h 402"/>
                  <a:gd name="T4" fmla="*/ 0 w 106"/>
                  <a:gd name="T5" fmla="*/ 0 h 402"/>
                  <a:gd name="T6" fmla="*/ 103 w 106"/>
                  <a:gd name="T7" fmla="*/ 0 h 402"/>
                  <a:gd name="T8" fmla="*/ 103 w 106"/>
                  <a:gd name="T9" fmla="*/ 0 h 402"/>
                  <a:gd name="T10" fmla="*/ 106 w 106"/>
                  <a:gd name="T11" fmla="*/ 402 h 402"/>
                </a:gdLst>
                <a:ahLst/>
                <a:cxnLst>
                  <a:cxn ang="0">
                    <a:pos x="T0" y="T1"/>
                  </a:cxn>
                  <a:cxn ang="0">
                    <a:pos x="T2" y="T3"/>
                  </a:cxn>
                  <a:cxn ang="0">
                    <a:pos x="T4" y="T5"/>
                  </a:cxn>
                  <a:cxn ang="0">
                    <a:pos x="T6" y="T7"/>
                  </a:cxn>
                  <a:cxn ang="0">
                    <a:pos x="T8" y="T9"/>
                  </a:cxn>
                  <a:cxn ang="0">
                    <a:pos x="T10" y="T11"/>
                  </a:cxn>
                </a:cxnLst>
                <a:rect l="0" t="0" r="r" b="b"/>
                <a:pathLst>
                  <a:path w="106" h="402">
                    <a:moveTo>
                      <a:pt x="106" y="402"/>
                    </a:moveTo>
                    <a:cubicBezTo>
                      <a:pt x="2" y="402"/>
                      <a:pt x="2" y="402"/>
                      <a:pt x="2" y="402"/>
                    </a:cubicBezTo>
                    <a:cubicBezTo>
                      <a:pt x="0" y="0"/>
                      <a:pt x="0" y="0"/>
                      <a:pt x="0" y="0"/>
                    </a:cubicBezTo>
                    <a:cubicBezTo>
                      <a:pt x="32" y="19"/>
                      <a:pt x="71" y="19"/>
                      <a:pt x="103" y="0"/>
                    </a:cubicBezTo>
                    <a:cubicBezTo>
                      <a:pt x="103" y="0"/>
                      <a:pt x="103" y="0"/>
                      <a:pt x="103" y="0"/>
                    </a:cubicBezTo>
                    <a:lnTo>
                      <a:pt x="106" y="402"/>
                    </a:lnTo>
                    <a:close/>
                  </a:path>
                </a:pathLst>
              </a:cu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Shape 51">
                <a:extLst>
                  <a:ext uri="{FF2B5EF4-FFF2-40B4-BE49-F238E27FC236}">
                    <a16:creationId xmlns:a16="http://schemas.microsoft.com/office/drawing/2014/main" id="{6A06DB84-AB25-6EFC-F0FF-C924633423E6}"/>
                  </a:ext>
                </a:extLst>
              </p:cNvPr>
              <p:cNvSpPr/>
              <p:nvPr/>
            </p:nvSpPr>
            <p:spPr bwMode="auto">
              <a:xfrm>
                <a:off x="6497638" y="3365501"/>
                <a:ext cx="388938" cy="127000"/>
              </a:xfrm>
              <a:custGeom>
                <a:avLst/>
                <a:gdLst>
                  <a:gd name="T0" fmla="*/ 103 w 103"/>
                  <a:gd name="T1" fmla="*/ 0 h 34"/>
                  <a:gd name="T2" fmla="*/ 0 w 103"/>
                  <a:gd name="T3" fmla="*/ 1 h 34"/>
                  <a:gd name="T4" fmla="*/ 0 w 103"/>
                  <a:gd name="T5" fmla="*/ 17 h 34"/>
                  <a:gd name="T6" fmla="*/ 103 w 103"/>
                  <a:gd name="T7" fmla="*/ 16 h 34"/>
                  <a:gd name="T8" fmla="*/ 103 w 103"/>
                  <a:gd name="T9" fmla="*/ 16 h 34"/>
                  <a:gd name="T10" fmla="*/ 103 w 103"/>
                  <a:gd name="T11" fmla="*/ 0 h 34"/>
                </a:gdLst>
                <a:ahLst/>
                <a:cxnLst>
                  <a:cxn ang="0">
                    <a:pos x="T0" y="T1"/>
                  </a:cxn>
                  <a:cxn ang="0">
                    <a:pos x="T2" y="T3"/>
                  </a:cxn>
                  <a:cxn ang="0">
                    <a:pos x="T4" y="T5"/>
                  </a:cxn>
                  <a:cxn ang="0">
                    <a:pos x="T6" y="T7"/>
                  </a:cxn>
                  <a:cxn ang="0">
                    <a:pos x="T8" y="T9"/>
                  </a:cxn>
                  <a:cxn ang="0">
                    <a:pos x="T10" y="T11"/>
                  </a:cxn>
                </a:cxnLst>
                <a:rect l="0" t="0" r="r" b="b"/>
                <a:pathLst>
                  <a:path w="103" h="34">
                    <a:moveTo>
                      <a:pt x="103" y="0"/>
                    </a:moveTo>
                    <a:cubicBezTo>
                      <a:pt x="71" y="17"/>
                      <a:pt x="32" y="18"/>
                      <a:pt x="0" y="1"/>
                    </a:cubicBezTo>
                    <a:cubicBezTo>
                      <a:pt x="0" y="17"/>
                      <a:pt x="0" y="17"/>
                      <a:pt x="0" y="17"/>
                    </a:cubicBezTo>
                    <a:cubicBezTo>
                      <a:pt x="32" y="34"/>
                      <a:pt x="71" y="34"/>
                      <a:pt x="103" y="16"/>
                    </a:cubicBezTo>
                    <a:cubicBezTo>
                      <a:pt x="103" y="16"/>
                      <a:pt x="103" y="16"/>
                      <a:pt x="103" y="16"/>
                    </a:cubicBezTo>
                    <a:cubicBezTo>
                      <a:pt x="103" y="0"/>
                      <a:pt x="103" y="0"/>
                      <a:pt x="10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Shape 52">
                <a:extLst>
                  <a:ext uri="{FF2B5EF4-FFF2-40B4-BE49-F238E27FC236}">
                    <a16:creationId xmlns:a16="http://schemas.microsoft.com/office/drawing/2014/main" id="{14049D65-F6D4-B33D-78FF-D1EACBF53E2D}"/>
                  </a:ext>
                </a:extLst>
              </p:cNvPr>
              <p:cNvSpPr/>
              <p:nvPr/>
            </p:nvSpPr>
            <p:spPr bwMode="auto">
              <a:xfrm>
                <a:off x="6489701" y="3357563"/>
                <a:ext cx="404813" cy="128588"/>
              </a:xfrm>
              <a:custGeom>
                <a:avLst/>
                <a:gdLst>
                  <a:gd name="T0" fmla="*/ 53 w 107"/>
                  <a:gd name="T1" fmla="*/ 34 h 34"/>
                  <a:gd name="T2" fmla="*/ 1 w 107"/>
                  <a:gd name="T3" fmla="*/ 21 h 34"/>
                  <a:gd name="T4" fmla="*/ 0 w 107"/>
                  <a:gd name="T5" fmla="*/ 19 h 34"/>
                  <a:gd name="T6" fmla="*/ 0 w 107"/>
                  <a:gd name="T7" fmla="*/ 3 h 34"/>
                  <a:gd name="T8" fmla="*/ 0 w 107"/>
                  <a:gd name="T9" fmla="*/ 1 h 34"/>
                  <a:gd name="T10" fmla="*/ 2 w 107"/>
                  <a:gd name="T11" fmla="*/ 1 h 34"/>
                  <a:gd name="T12" fmla="*/ 104 w 107"/>
                  <a:gd name="T13" fmla="*/ 0 h 34"/>
                  <a:gd name="T14" fmla="*/ 106 w 107"/>
                  <a:gd name="T15" fmla="*/ 0 h 34"/>
                  <a:gd name="T16" fmla="*/ 107 w 107"/>
                  <a:gd name="T17" fmla="*/ 2 h 34"/>
                  <a:gd name="T18" fmla="*/ 107 w 107"/>
                  <a:gd name="T19" fmla="*/ 18 h 34"/>
                  <a:gd name="T20" fmla="*/ 106 w 107"/>
                  <a:gd name="T21" fmla="*/ 20 h 34"/>
                  <a:gd name="T22" fmla="*/ 53 w 107"/>
                  <a:gd name="T23" fmla="*/ 34 h 34"/>
                  <a:gd name="T24" fmla="*/ 4 w 107"/>
                  <a:gd name="T25" fmla="*/ 18 h 34"/>
                  <a:gd name="T26" fmla="*/ 103 w 107"/>
                  <a:gd name="T27" fmla="*/ 17 h 34"/>
                  <a:gd name="T28" fmla="*/ 103 w 107"/>
                  <a:gd name="T29" fmla="*/ 5 h 34"/>
                  <a:gd name="T30" fmla="*/ 4 w 107"/>
                  <a:gd name="T31" fmla="*/ 6 h 34"/>
                  <a:gd name="T32" fmla="*/ 4 w 107"/>
                  <a:gd name="T33"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4">
                    <a:moveTo>
                      <a:pt x="53" y="34"/>
                    </a:moveTo>
                    <a:cubicBezTo>
                      <a:pt x="35" y="34"/>
                      <a:pt x="17" y="29"/>
                      <a:pt x="1" y="21"/>
                    </a:cubicBezTo>
                    <a:cubicBezTo>
                      <a:pt x="0" y="20"/>
                      <a:pt x="0" y="20"/>
                      <a:pt x="0" y="19"/>
                    </a:cubicBezTo>
                    <a:cubicBezTo>
                      <a:pt x="0" y="3"/>
                      <a:pt x="0" y="3"/>
                      <a:pt x="0" y="3"/>
                    </a:cubicBezTo>
                    <a:cubicBezTo>
                      <a:pt x="0" y="2"/>
                      <a:pt x="0" y="1"/>
                      <a:pt x="0" y="1"/>
                    </a:cubicBezTo>
                    <a:cubicBezTo>
                      <a:pt x="1" y="1"/>
                      <a:pt x="2" y="1"/>
                      <a:pt x="2" y="1"/>
                    </a:cubicBezTo>
                    <a:cubicBezTo>
                      <a:pt x="34" y="18"/>
                      <a:pt x="72" y="17"/>
                      <a:pt x="104" y="0"/>
                    </a:cubicBezTo>
                    <a:cubicBezTo>
                      <a:pt x="105" y="0"/>
                      <a:pt x="106" y="0"/>
                      <a:pt x="106" y="0"/>
                    </a:cubicBezTo>
                    <a:cubicBezTo>
                      <a:pt x="107" y="1"/>
                      <a:pt x="107" y="1"/>
                      <a:pt x="107" y="2"/>
                    </a:cubicBezTo>
                    <a:cubicBezTo>
                      <a:pt x="107" y="18"/>
                      <a:pt x="107" y="18"/>
                      <a:pt x="107" y="18"/>
                    </a:cubicBezTo>
                    <a:cubicBezTo>
                      <a:pt x="107" y="19"/>
                      <a:pt x="107" y="20"/>
                      <a:pt x="106" y="20"/>
                    </a:cubicBezTo>
                    <a:cubicBezTo>
                      <a:pt x="90" y="29"/>
                      <a:pt x="71" y="34"/>
                      <a:pt x="53" y="34"/>
                    </a:cubicBezTo>
                    <a:close/>
                    <a:moveTo>
                      <a:pt x="4" y="18"/>
                    </a:moveTo>
                    <a:cubicBezTo>
                      <a:pt x="35" y="34"/>
                      <a:pt x="72" y="33"/>
                      <a:pt x="103" y="17"/>
                    </a:cubicBezTo>
                    <a:cubicBezTo>
                      <a:pt x="103" y="5"/>
                      <a:pt x="103" y="5"/>
                      <a:pt x="103" y="5"/>
                    </a:cubicBezTo>
                    <a:cubicBezTo>
                      <a:pt x="72" y="21"/>
                      <a:pt x="35" y="21"/>
                      <a:pt x="4" y="6"/>
                    </a:cubicBezTo>
                    <a:lnTo>
                      <a:pt x="4" y="18"/>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Shape 53">
                <a:extLst>
                  <a:ext uri="{FF2B5EF4-FFF2-40B4-BE49-F238E27FC236}">
                    <a16:creationId xmlns:a16="http://schemas.microsoft.com/office/drawing/2014/main" id="{F4A62451-C657-628C-7F63-51700310253F}"/>
                  </a:ext>
                </a:extLst>
              </p:cNvPr>
              <p:cNvSpPr/>
              <p:nvPr/>
            </p:nvSpPr>
            <p:spPr bwMode="auto">
              <a:xfrm>
                <a:off x="5248276" y="3028951"/>
                <a:ext cx="509588" cy="350838"/>
              </a:xfrm>
              <a:custGeom>
                <a:avLst/>
                <a:gdLst>
                  <a:gd name="T0" fmla="*/ 77 w 135"/>
                  <a:gd name="T1" fmla="*/ 62 h 93"/>
                  <a:gd name="T2" fmla="*/ 5 w 135"/>
                  <a:gd name="T3" fmla="*/ 84 h 93"/>
                  <a:gd name="T4" fmla="*/ 58 w 135"/>
                  <a:gd name="T5" fmla="*/ 30 h 93"/>
                  <a:gd name="T6" fmla="*/ 130 w 135"/>
                  <a:gd name="T7" fmla="*/ 9 h 93"/>
                  <a:gd name="T8" fmla="*/ 77 w 135"/>
                  <a:gd name="T9" fmla="*/ 62 h 93"/>
                </a:gdLst>
                <a:ahLst/>
                <a:cxnLst>
                  <a:cxn ang="0">
                    <a:pos x="T0" y="T1"/>
                  </a:cxn>
                  <a:cxn ang="0">
                    <a:pos x="T2" y="T3"/>
                  </a:cxn>
                  <a:cxn ang="0">
                    <a:pos x="T4" y="T5"/>
                  </a:cxn>
                  <a:cxn ang="0">
                    <a:pos x="T6" y="T7"/>
                  </a:cxn>
                  <a:cxn ang="0">
                    <a:pos x="T8" y="T9"/>
                  </a:cxn>
                </a:cxnLst>
                <a:rect l="0" t="0" r="r" b="b"/>
                <a:pathLst>
                  <a:path w="135" h="93">
                    <a:moveTo>
                      <a:pt x="77" y="62"/>
                    </a:moveTo>
                    <a:cubicBezTo>
                      <a:pt x="42" y="83"/>
                      <a:pt x="10" y="93"/>
                      <a:pt x="5" y="84"/>
                    </a:cubicBezTo>
                    <a:cubicBezTo>
                      <a:pt x="0" y="75"/>
                      <a:pt x="23" y="51"/>
                      <a:pt x="58" y="30"/>
                    </a:cubicBezTo>
                    <a:cubicBezTo>
                      <a:pt x="92" y="10"/>
                      <a:pt x="125" y="0"/>
                      <a:pt x="130" y="9"/>
                    </a:cubicBezTo>
                    <a:cubicBezTo>
                      <a:pt x="135" y="17"/>
                      <a:pt x="111" y="41"/>
                      <a:pt x="77" y="62"/>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Shape 54">
                <a:extLst>
                  <a:ext uri="{FF2B5EF4-FFF2-40B4-BE49-F238E27FC236}">
                    <a16:creationId xmlns:a16="http://schemas.microsoft.com/office/drawing/2014/main" id="{9EE908BF-4576-AF3E-D07B-688532639A7B}"/>
                  </a:ext>
                </a:extLst>
              </p:cNvPr>
              <p:cNvSpPr/>
              <p:nvPr/>
            </p:nvSpPr>
            <p:spPr bwMode="auto">
              <a:xfrm>
                <a:off x="5245101" y="3032126"/>
                <a:ext cx="523875" cy="333375"/>
              </a:xfrm>
              <a:custGeom>
                <a:avLst/>
                <a:gdLst>
                  <a:gd name="T0" fmla="*/ 14 w 139"/>
                  <a:gd name="T1" fmla="*/ 88 h 88"/>
                  <a:gd name="T2" fmla="*/ 4 w 139"/>
                  <a:gd name="T3" fmla="*/ 84 h 88"/>
                  <a:gd name="T4" fmla="*/ 16 w 139"/>
                  <a:gd name="T5" fmla="*/ 59 h 88"/>
                  <a:gd name="T6" fmla="*/ 58 w 139"/>
                  <a:gd name="T7" fmla="*/ 28 h 88"/>
                  <a:gd name="T8" fmla="*/ 105 w 139"/>
                  <a:gd name="T9" fmla="*/ 6 h 88"/>
                  <a:gd name="T10" fmla="*/ 133 w 139"/>
                  <a:gd name="T11" fmla="*/ 7 h 88"/>
                  <a:gd name="T12" fmla="*/ 79 w 139"/>
                  <a:gd name="T13" fmla="*/ 63 h 88"/>
                  <a:gd name="T14" fmla="*/ 31 w 139"/>
                  <a:gd name="T15" fmla="*/ 85 h 88"/>
                  <a:gd name="T16" fmla="*/ 14 w 139"/>
                  <a:gd name="T17" fmla="*/ 88 h 88"/>
                  <a:gd name="T18" fmla="*/ 122 w 139"/>
                  <a:gd name="T19" fmla="*/ 6 h 88"/>
                  <a:gd name="T20" fmla="*/ 106 w 139"/>
                  <a:gd name="T21" fmla="*/ 9 h 88"/>
                  <a:gd name="T22" fmla="*/ 60 w 139"/>
                  <a:gd name="T23" fmla="*/ 31 h 88"/>
                  <a:gd name="T24" fmla="*/ 19 w 139"/>
                  <a:gd name="T25" fmla="*/ 62 h 88"/>
                  <a:gd name="T26" fmla="*/ 8 w 139"/>
                  <a:gd name="T27" fmla="*/ 82 h 88"/>
                  <a:gd name="T28" fmla="*/ 30 w 139"/>
                  <a:gd name="T29" fmla="*/ 81 h 88"/>
                  <a:gd name="T30" fmla="*/ 77 w 139"/>
                  <a:gd name="T31" fmla="*/ 60 h 88"/>
                  <a:gd name="T32" fmla="*/ 129 w 139"/>
                  <a:gd name="T33" fmla="*/ 9 h 88"/>
                  <a:gd name="T34" fmla="*/ 122 w 139"/>
                  <a:gd name="T35" fmla="*/ 6 h 88"/>
                  <a:gd name="T36" fmla="*/ 78 w 139"/>
                  <a:gd name="T37" fmla="*/ 61 h 88"/>
                  <a:gd name="T38" fmla="*/ 78 w 139"/>
                  <a:gd name="T3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88">
                    <a:moveTo>
                      <a:pt x="14" y="88"/>
                    </a:moveTo>
                    <a:cubicBezTo>
                      <a:pt x="10" y="88"/>
                      <a:pt x="6" y="87"/>
                      <a:pt x="4" y="84"/>
                    </a:cubicBezTo>
                    <a:cubicBezTo>
                      <a:pt x="0" y="78"/>
                      <a:pt x="8" y="67"/>
                      <a:pt x="16" y="59"/>
                    </a:cubicBezTo>
                    <a:cubicBezTo>
                      <a:pt x="26" y="49"/>
                      <a:pt x="41" y="38"/>
                      <a:pt x="58" y="28"/>
                    </a:cubicBezTo>
                    <a:cubicBezTo>
                      <a:pt x="75" y="18"/>
                      <a:pt x="91" y="10"/>
                      <a:pt x="105" y="6"/>
                    </a:cubicBezTo>
                    <a:cubicBezTo>
                      <a:pt x="115" y="2"/>
                      <a:pt x="129" y="0"/>
                      <a:pt x="133" y="7"/>
                    </a:cubicBezTo>
                    <a:cubicBezTo>
                      <a:pt x="139" y="18"/>
                      <a:pt x="110" y="44"/>
                      <a:pt x="79" y="63"/>
                    </a:cubicBezTo>
                    <a:cubicBezTo>
                      <a:pt x="62" y="73"/>
                      <a:pt x="45" y="81"/>
                      <a:pt x="31" y="85"/>
                    </a:cubicBezTo>
                    <a:cubicBezTo>
                      <a:pt x="26" y="87"/>
                      <a:pt x="20" y="88"/>
                      <a:pt x="14" y="88"/>
                    </a:cubicBezTo>
                    <a:close/>
                    <a:moveTo>
                      <a:pt x="122" y="6"/>
                    </a:moveTo>
                    <a:cubicBezTo>
                      <a:pt x="118" y="6"/>
                      <a:pt x="113" y="7"/>
                      <a:pt x="106" y="9"/>
                    </a:cubicBezTo>
                    <a:cubicBezTo>
                      <a:pt x="93" y="13"/>
                      <a:pt x="76" y="21"/>
                      <a:pt x="60" y="31"/>
                    </a:cubicBezTo>
                    <a:cubicBezTo>
                      <a:pt x="43" y="41"/>
                      <a:pt x="29" y="52"/>
                      <a:pt x="19" y="62"/>
                    </a:cubicBezTo>
                    <a:cubicBezTo>
                      <a:pt x="8" y="73"/>
                      <a:pt x="6" y="79"/>
                      <a:pt x="8" y="82"/>
                    </a:cubicBezTo>
                    <a:cubicBezTo>
                      <a:pt x="9" y="85"/>
                      <a:pt x="16" y="86"/>
                      <a:pt x="30" y="81"/>
                    </a:cubicBezTo>
                    <a:cubicBezTo>
                      <a:pt x="44" y="77"/>
                      <a:pt x="60" y="69"/>
                      <a:pt x="77" y="60"/>
                    </a:cubicBezTo>
                    <a:cubicBezTo>
                      <a:pt x="113" y="38"/>
                      <a:pt x="133" y="15"/>
                      <a:pt x="129" y="9"/>
                    </a:cubicBezTo>
                    <a:cubicBezTo>
                      <a:pt x="128" y="7"/>
                      <a:pt x="126" y="6"/>
                      <a:pt x="122" y="6"/>
                    </a:cubicBezTo>
                    <a:close/>
                    <a:moveTo>
                      <a:pt x="78" y="61"/>
                    </a:moveTo>
                    <a:cubicBezTo>
                      <a:pt x="78" y="61"/>
                      <a:pt x="78" y="61"/>
                      <a:pt x="78" y="61"/>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Shape 55">
                <a:extLst>
                  <a:ext uri="{FF2B5EF4-FFF2-40B4-BE49-F238E27FC236}">
                    <a16:creationId xmlns:a16="http://schemas.microsoft.com/office/drawing/2014/main" id="{962D99BD-5BF7-04D9-8FA9-816BBBAE29E5}"/>
                  </a:ext>
                </a:extLst>
              </p:cNvPr>
              <p:cNvSpPr/>
              <p:nvPr/>
            </p:nvSpPr>
            <p:spPr bwMode="auto">
              <a:xfrm>
                <a:off x="5119688" y="2522538"/>
                <a:ext cx="698500" cy="1046163"/>
              </a:xfrm>
              <a:custGeom>
                <a:avLst/>
                <a:gdLst>
                  <a:gd name="T0" fmla="*/ 162 w 185"/>
                  <a:gd name="T1" fmla="*/ 166 h 277"/>
                  <a:gd name="T2" fmla="*/ 94 w 185"/>
                  <a:gd name="T3" fmla="*/ 66 h 277"/>
                  <a:gd name="T4" fmla="*/ 39 w 185"/>
                  <a:gd name="T5" fmla="*/ 13 h 277"/>
                  <a:gd name="T6" fmla="*/ 12 w 185"/>
                  <a:gd name="T7" fmla="*/ 3 h 277"/>
                  <a:gd name="T8" fmla="*/ 9 w 185"/>
                  <a:gd name="T9" fmla="*/ 31 h 277"/>
                  <a:gd name="T10" fmla="*/ 33 w 185"/>
                  <a:gd name="T11" fmla="*/ 61 h 277"/>
                  <a:gd name="T12" fmla="*/ 14 w 185"/>
                  <a:gd name="T13" fmla="*/ 97 h 277"/>
                  <a:gd name="T14" fmla="*/ 24 w 185"/>
                  <a:gd name="T15" fmla="*/ 164 h 277"/>
                  <a:gd name="T16" fmla="*/ 46 w 185"/>
                  <a:gd name="T17" fmla="*/ 183 h 277"/>
                  <a:gd name="T18" fmla="*/ 83 w 185"/>
                  <a:gd name="T19" fmla="*/ 277 h 277"/>
                  <a:gd name="T20" fmla="*/ 185 w 185"/>
                  <a:gd name="T21" fmla="*/ 229 h 277"/>
                  <a:gd name="T22" fmla="*/ 162 w 185"/>
                  <a:gd name="T23" fmla="*/ 16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277">
                    <a:moveTo>
                      <a:pt x="162" y="166"/>
                    </a:moveTo>
                    <a:cubicBezTo>
                      <a:pt x="162" y="166"/>
                      <a:pt x="145" y="89"/>
                      <a:pt x="94" y="66"/>
                    </a:cubicBezTo>
                    <a:cubicBezTo>
                      <a:pt x="87" y="63"/>
                      <a:pt x="39" y="13"/>
                      <a:pt x="39" y="13"/>
                    </a:cubicBezTo>
                    <a:cubicBezTo>
                      <a:pt x="27" y="3"/>
                      <a:pt x="18" y="0"/>
                      <a:pt x="12" y="3"/>
                    </a:cubicBezTo>
                    <a:cubicBezTo>
                      <a:pt x="2" y="8"/>
                      <a:pt x="2" y="21"/>
                      <a:pt x="9" y="31"/>
                    </a:cubicBezTo>
                    <a:cubicBezTo>
                      <a:pt x="33" y="61"/>
                      <a:pt x="33" y="61"/>
                      <a:pt x="33" y="61"/>
                    </a:cubicBezTo>
                    <a:cubicBezTo>
                      <a:pt x="20" y="75"/>
                      <a:pt x="14" y="97"/>
                      <a:pt x="14" y="97"/>
                    </a:cubicBezTo>
                    <a:cubicBezTo>
                      <a:pt x="0" y="119"/>
                      <a:pt x="4" y="147"/>
                      <a:pt x="24" y="164"/>
                    </a:cubicBezTo>
                    <a:cubicBezTo>
                      <a:pt x="46" y="183"/>
                      <a:pt x="46" y="183"/>
                      <a:pt x="46" y="183"/>
                    </a:cubicBezTo>
                    <a:cubicBezTo>
                      <a:pt x="83" y="277"/>
                      <a:pt x="83" y="277"/>
                      <a:pt x="83" y="277"/>
                    </a:cubicBezTo>
                    <a:cubicBezTo>
                      <a:pt x="185" y="229"/>
                      <a:pt x="185" y="229"/>
                      <a:pt x="185" y="229"/>
                    </a:cubicBezTo>
                    <a:lnTo>
                      <a:pt x="162" y="166"/>
                    </a:ln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Shape 56">
                <a:extLst>
                  <a:ext uri="{FF2B5EF4-FFF2-40B4-BE49-F238E27FC236}">
                    <a16:creationId xmlns:a16="http://schemas.microsoft.com/office/drawing/2014/main" id="{0FB3DE8B-ABE8-429C-0EA2-8E984286F7EF}"/>
                  </a:ext>
                </a:extLst>
              </p:cNvPr>
              <p:cNvSpPr/>
              <p:nvPr/>
            </p:nvSpPr>
            <p:spPr bwMode="auto">
              <a:xfrm>
                <a:off x="5113338" y="2514601"/>
                <a:ext cx="715963" cy="1062038"/>
              </a:xfrm>
              <a:custGeom>
                <a:avLst/>
                <a:gdLst>
                  <a:gd name="T0" fmla="*/ 85 w 190"/>
                  <a:gd name="T1" fmla="*/ 281 h 281"/>
                  <a:gd name="T2" fmla="*/ 84 w 190"/>
                  <a:gd name="T3" fmla="*/ 281 h 281"/>
                  <a:gd name="T4" fmla="*/ 83 w 190"/>
                  <a:gd name="T5" fmla="*/ 280 h 281"/>
                  <a:gd name="T6" fmla="*/ 46 w 190"/>
                  <a:gd name="T7" fmla="*/ 186 h 281"/>
                  <a:gd name="T8" fmla="*/ 25 w 190"/>
                  <a:gd name="T9" fmla="*/ 167 h 281"/>
                  <a:gd name="T10" fmla="*/ 15 w 190"/>
                  <a:gd name="T11" fmla="*/ 98 h 281"/>
                  <a:gd name="T12" fmla="*/ 32 w 190"/>
                  <a:gd name="T13" fmla="*/ 63 h 281"/>
                  <a:gd name="T14" fmla="*/ 10 w 190"/>
                  <a:gd name="T15" fmla="*/ 34 h 281"/>
                  <a:gd name="T16" fmla="*/ 5 w 190"/>
                  <a:gd name="T17" fmla="*/ 14 h 281"/>
                  <a:gd name="T18" fmla="*/ 13 w 190"/>
                  <a:gd name="T19" fmla="*/ 3 h 281"/>
                  <a:gd name="T20" fmla="*/ 42 w 190"/>
                  <a:gd name="T21" fmla="*/ 13 h 281"/>
                  <a:gd name="T22" fmla="*/ 96 w 190"/>
                  <a:gd name="T23" fmla="*/ 66 h 281"/>
                  <a:gd name="T24" fmla="*/ 166 w 190"/>
                  <a:gd name="T25" fmla="*/ 167 h 281"/>
                  <a:gd name="T26" fmla="*/ 189 w 190"/>
                  <a:gd name="T27" fmla="*/ 231 h 281"/>
                  <a:gd name="T28" fmla="*/ 188 w 190"/>
                  <a:gd name="T29" fmla="*/ 233 h 281"/>
                  <a:gd name="T30" fmla="*/ 86 w 190"/>
                  <a:gd name="T31" fmla="*/ 281 h 281"/>
                  <a:gd name="T32" fmla="*/ 85 w 190"/>
                  <a:gd name="T33" fmla="*/ 281 h 281"/>
                  <a:gd name="T34" fmla="*/ 19 w 190"/>
                  <a:gd name="T35" fmla="*/ 6 h 281"/>
                  <a:gd name="T36" fmla="*/ 15 w 190"/>
                  <a:gd name="T37" fmla="*/ 7 h 281"/>
                  <a:gd name="T38" fmla="*/ 9 w 190"/>
                  <a:gd name="T39" fmla="*/ 15 h 281"/>
                  <a:gd name="T40" fmla="*/ 13 w 190"/>
                  <a:gd name="T41" fmla="*/ 32 h 281"/>
                  <a:gd name="T42" fmla="*/ 37 w 190"/>
                  <a:gd name="T43" fmla="*/ 62 h 281"/>
                  <a:gd name="T44" fmla="*/ 37 w 190"/>
                  <a:gd name="T45" fmla="*/ 65 h 281"/>
                  <a:gd name="T46" fmla="*/ 18 w 190"/>
                  <a:gd name="T47" fmla="*/ 100 h 281"/>
                  <a:gd name="T48" fmla="*/ 18 w 190"/>
                  <a:gd name="T49" fmla="*/ 100 h 281"/>
                  <a:gd name="T50" fmla="*/ 27 w 190"/>
                  <a:gd name="T51" fmla="*/ 164 h 281"/>
                  <a:gd name="T52" fmla="*/ 49 w 190"/>
                  <a:gd name="T53" fmla="*/ 183 h 281"/>
                  <a:gd name="T54" fmla="*/ 50 w 190"/>
                  <a:gd name="T55" fmla="*/ 184 h 281"/>
                  <a:gd name="T56" fmla="*/ 86 w 190"/>
                  <a:gd name="T57" fmla="*/ 276 h 281"/>
                  <a:gd name="T58" fmla="*/ 185 w 190"/>
                  <a:gd name="T59" fmla="*/ 230 h 281"/>
                  <a:gd name="T60" fmla="*/ 162 w 190"/>
                  <a:gd name="T61" fmla="*/ 169 h 281"/>
                  <a:gd name="T62" fmla="*/ 162 w 190"/>
                  <a:gd name="T63" fmla="*/ 168 h 281"/>
                  <a:gd name="T64" fmla="*/ 95 w 190"/>
                  <a:gd name="T65" fmla="*/ 70 h 281"/>
                  <a:gd name="T66" fmla="*/ 39 w 190"/>
                  <a:gd name="T67" fmla="*/ 16 h 281"/>
                  <a:gd name="T68" fmla="*/ 19 w 190"/>
                  <a:gd name="T69" fmla="*/ 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281">
                    <a:moveTo>
                      <a:pt x="85" y="281"/>
                    </a:moveTo>
                    <a:cubicBezTo>
                      <a:pt x="84" y="281"/>
                      <a:pt x="84" y="281"/>
                      <a:pt x="84" y="281"/>
                    </a:cubicBezTo>
                    <a:cubicBezTo>
                      <a:pt x="84" y="281"/>
                      <a:pt x="83" y="280"/>
                      <a:pt x="83" y="280"/>
                    </a:cubicBezTo>
                    <a:cubicBezTo>
                      <a:pt x="46" y="186"/>
                      <a:pt x="46" y="186"/>
                      <a:pt x="46" y="186"/>
                    </a:cubicBezTo>
                    <a:cubicBezTo>
                      <a:pt x="25" y="167"/>
                      <a:pt x="25" y="167"/>
                      <a:pt x="25" y="167"/>
                    </a:cubicBezTo>
                    <a:cubicBezTo>
                      <a:pt x="5" y="150"/>
                      <a:pt x="0" y="120"/>
                      <a:pt x="15" y="98"/>
                    </a:cubicBezTo>
                    <a:cubicBezTo>
                      <a:pt x="15" y="95"/>
                      <a:pt x="21" y="76"/>
                      <a:pt x="32" y="63"/>
                    </a:cubicBezTo>
                    <a:cubicBezTo>
                      <a:pt x="10" y="34"/>
                      <a:pt x="10" y="34"/>
                      <a:pt x="10" y="34"/>
                    </a:cubicBezTo>
                    <a:cubicBezTo>
                      <a:pt x="5" y="28"/>
                      <a:pt x="3" y="21"/>
                      <a:pt x="5" y="14"/>
                    </a:cubicBezTo>
                    <a:cubicBezTo>
                      <a:pt x="6" y="9"/>
                      <a:pt x="9" y="5"/>
                      <a:pt x="13" y="3"/>
                    </a:cubicBezTo>
                    <a:cubicBezTo>
                      <a:pt x="21" y="0"/>
                      <a:pt x="30" y="3"/>
                      <a:pt x="42" y="13"/>
                    </a:cubicBezTo>
                    <a:cubicBezTo>
                      <a:pt x="61" y="34"/>
                      <a:pt x="92" y="64"/>
                      <a:pt x="96" y="66"/>
                    </a:cubicBezTo>
                    <a:cubicBezTo>
                      <a:pt x="148" y="89"/>
                      <a:pt x="165" y="163"/>
                      <a:pt x="166" y="167"/>
                    </a:cubicBezTo>
                    <a:cubicBezTo>
                      <a:pt x="189" y="231"/>
                      <a:pt x="189" y="231"/>
                      <a:pt x="189" y="231"/>
                    </a:cubicBezTo>
                    <a:cubicBezTo>
                      <a:pt x="190" y="232"/>
                      <a:pt x="189" y="233"/>
                      <a:pt x="188" y="233"/>
                    </a:cubicBezTo>
                    <a:cubicBezTo>
                      <a:pt x="86" y="281"/>
                      <a:pt x="86" y="281"/>
                      <a:pt x="86" y="281"/>
                    </a:cubicBezTo>
                    <a:lnTo>
                      <a:pt x="85" y="281"/>
                    </a:lnTo>
                    <a:close/>
                    <a:moveTo>
                      <a:pt x="19" y="6"/>
                    </a:moveTo>
                    <a:cubicBezTo>
                      <a:pt x="18" y="6"/>
                      <a:pt x="16" y="6"/>
                      <a:pt x="15" y="7"/>
                    </a:cubicBezTo>
                    <a:cubicBezTo>
                      <a:pt x="12" y="9"/>
                      <a:pt x="9" y="11"/>
                      <a:pt x="9" y="15"/>
                    </a:cubicBezTo>
                    <a:cubicBezTo>
                      <a:pt x="7" y="20"/>
                      <a:pt x="9" y="27"/>
                      <a:pt x="13" y="32"/>
                    </a:cubicBezTo>
                    <a:cubicBezTo>
                      <a:pt x="37" y="62"/>
                      <a:pt x="37" y="62"/>
                      <a:pt x="37" y="62"/>
                    </a:cubicBezTo>
                    <a:cubicBezTo>
                      <a:pt x="37" y="63"/>
                      <a:pt x="37" y="64"/>
                      <a:pt x="37" y="65"/>
                    </a:cubicBezTo>
                    <a:cubicBezTo>
                      <a:pt x="24" y="78"/>
                      <a:pt x="18" y="99"/>
                      <a:pt x="18" y="100"/>
                    </a:cubicBezTo>
                    <a:cubicBezTo>
                      <a:pt x="18" y="100"/>
                      <a:pt x="18" y="100"/>
                      <a:pt x="18" y="100"/>
                    </a:cubicBezTo>
                    <a:cubicBezTo>
                      <a:pt x="5" y="121"/>
                      <a:pt x="9" y="148"/>
                      <a:pt x="27" y="164"/>
                    </a:cubicBezTo>
                    <a:cubicBezTo>
                      <a:pt x="49" y="183"/>
                      <a:pt x="49" y="183"/>
                      <a:pt x="49" y="183"/>
                    </a:cubicBezTo>
                    <a:cubicBezTo>
                      <a:pt x="50" y="184"/>
                      <a:pt x="50" y="184"/>
                      <a:pt x="50" y="184"/>
                    </a:cubicBezTo>
                    <a:cubicBezTo>
                      <a:pt x="86" y="276"/>
                      <a:pt x="86" y="276"/>
                      <a:pt x="86" y="276"/>
                    </a:cubicBezTo>
                    <a:cubicBezTo>
                      <a:pt x="185" y="230"/>
                      <a:pt x="185" y="230"/>
                      <a:pt x="185" y="230"/>
                    </a:cubicBezTo>
                    <a:cubicBezTo>
                      <a:pt x="162" y="169"/>
                      <a:pt x="162" y="169"/>
                      <a:pt x="162" y="169"/>
                    </a:cubicBezTo>
                    <a:cubicBezTo>
                      <a:pt x="162" y="168"/>
                      <a:pt x="162" y="168"/>
                      <a:pt x="162" y="168"/>
                    </a:cubicBezTo>
                    <a:cubicBezTo>
                      <a:pt x="162" y="168"/>
                      <a:pt x="145" y="92"/>
                      <a:pt x="95" y="70"/>
                    </a:cubicBezTo>
                    <a:cubicBezTo>
                      <a:pt x="88" y="67"/>
                      <a:pt x="44" y="22"/>
                      <a:pt x="39" y="16"/>
                    </a:cubicBezTo>
                    <a:cubicBezTo>
                      <a:pt x="31" y="10"/>
                      <a:pt x="25" y="6"/>
                      <a:pt x="19"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Shape 57">
                <a:extLst>
                  <a:ext uri="{FF2B5EF4-FFF2-40B4-BE49-F238E27FC236}">
                    <a16:creationId xmlns:a16="http://schemas.microsoft.com/office/drawing/2014/main" id="{6717B979-B451-03D0-E91D-D6183DBD1F4B}"/>
                  </a:ext>
                </a:extLst>
              </p:cNvPr>
              <p:cNvSpPr/>
              <p:nvPr/>
            </p:nvSpPr>
            <p:spPr bwMode="auto">
              <a:xfrm>
                <a:off x="5097463" y="2941638"/>
                <a:ext cx="246063" cy="131763"/>
              </a:xfrm>
              <a:custGeom>
                <a:avLst/>
                <a:gdLst>
                  <a:gd name="T0" fmla="*/ 18 w 65"/>
                  <a:gd name="T1" fmla="*/ 1 h 35"/>
                  <a:gd name="T2" fmla="*/ 23 w 65"/>
                  <a:gd name="T3" fmla="*/ 2 h 35"/>
                  <a:gd name="T4" fmla="*/ 53 w 65"/>
                  <a:gd name="T5" fmla="*/ 11 h 35"/>
                  <a:gd name="T6" fmla="*/ 61 w 65"/>
                  <a:gd name="T7" fmla="*/ 28 h 35"/>
                  <a:gd name="T8" fmla="*/ 43 w 65"/>
                  <a:gd name="T9" fmla="*/ 35 h 35"/>
                  <a:gd name="T10" fmla="*/ 15 w 65"/>
                  <a:gd name="T11" fmla="*/ 30 h 35"/>
                  <a:gd name="T12" fmla="*/ 0 w 65"/>
                  <a:gd name="T13" fmla="*/ 13 h 35"/>
                  <a:gd name="T14" fmla="*/ 18 w 65"/>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5">
                    <a:moveTo>
                      <a:pt x="18" y="1"/>
                    </a:moveTo>
                    <a:cubicBezTo>
                      <a:pt x="20" y="2"/>
                      <a:pt x="21" y="2"/>
                      <a:pt x="23" y="2"/>
                    </a:cubicBezTo>
                    <a:cubicBezTo>
                      <a:pt x="53" y="11"/>
                      <a:pt x="53" y="11"/>
                      <a:pt x="53" y="11"/>
                    </a:cubicBezTo>
                    <a:cubicBezTo>
                      <a:pt x="61" y="13"/>
                      <a:pt x="65" y="21"/>
                      <a:pt x="61" y="28"/>
                    </a:cubicBezTo>
                    <a:cubicBezTo>
                      <a:pt x="59" y="33"/>
                      <a:pt x="53" y="35"/>
                      <a:pt x="43" y="35"/>
                    </a:cubicBezTo>
                    <a:cubicBezTo>
                      <a:pt x="15" y="30"/>
                      <a:pt x="15" y="30"/>
                      <a:pt x="15" y="30"/>
                    </a:cubicBezTo>
                    <a:cubicBezTo>
                      <a:pt x="7" y="28"/>
                      <a:pt x="1" y="21"/>
                      <a:pt x="0" y="13"/>
                    </a:cubicBezTo>
                    <a:cubicBezTo>
                      <a:pt x="0" y="6"/>
                      <a:pt x="3" y="0"/>
                      <a:pt x="18" y="1"/>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Shape 58">
                <a:extLst>
                  <a:ext uri="{FF2B5EF4-FFF2-40B4-BE49-F238E27FC236}">
                    <a16:creationId xmlns:a16="http://schemas.microsoft.com/office/drawing/2014/main" id="{22DF1497-405C-5A65-C643-DC4C665954B3}"/>
                  </a:ext>
                </a:extLst>
              </p:cNvPr>
              <p:cNvSpPr/>
              <p:nvPr/>
            </p:nvSpPr>
            <p:spPr bwMode="auto">
              <a:xfrm>
                <a:off x="5089526" y="2938463"/>
                <a:ext cx="254000" cy="142875"/>
              </a:xfrm>
              <a:custGeom>
                <a:avLst/>
                <a:gdLst>
                  <a:gd name="T0" fmla="*/ 47 w 67"/>
                  <a:gd name="T1" fmla="*/ 38 h 38"/>
                  <a:gd name="T2" fmla="*/ 45 w 67"/>
                  <a:gd name="T3" fmla="*/ 38 h 38"/>
                  <a:gd name="T4" fmla="*/ 17 w 67"/>
                  <a:gd name="T5" fmla="*/ 33 h 38"/>
                  <a:gd name="T6" fmla="*/ 0 w 67"/>
                  <a:gd name="T7" fmla="*/ 14 h 38"/>
                  <a:gd name="T8" fmla="*/ 4 w 67"/>
                  <a:gd name="T9" fmla="*/ 4 h 38"/>
                  <a:gd name="T10" fmla="*/ 20 w 67"/>
                  <a:gd name="T11" fmla="*/ 0 h 38"/>
                  <a:gd name="T12" fmla="*/ 26 w 67"/>
                  <a:gd name="T13" fmla="*/ 1 h 38"/>
                  <a:gd name="T14" fmla="*/ 56 w 67"/>
                  <a:gd name="T15" fmla="*/ 10 h 38"/>
                  <a:gd name="T16" fmla="*/ 66 w 67"/>
                  <a:gd name="T17" fmla="*/ 18 h 38"/>
                  <a:gd name="T18" fmla="*/ 65 w 67"/>
                  <a:gd name="T19" fmla="*/ 30 h 38"/>
                  <a:gd name="T20" fmla="*/ 47 w 67"/>
                  <a:gd name="T21" fmla="*/ 38 h 38"/>
                  <a:gd name="T22" fmla="*/ 17 w 67"/>
                  <a:gd name="T23" fmla="*/ 4 h 38"/>
                  <a:gd name="T24" fmla="*/ 6 w 67"/>
                  <a:gd name="T25" fmla="*/ 7 h 38"/>
                  <a:gd name="T26" fmla="*/ 4 w 67"/>
                  <a:gd name="T27" fmla="*/ 14 h 38"/>
                  <a:gd name="T28" fmla="*/ 18 w 67"/>
                  <a:gd name="T29" fmla="*/ 29 h 38"/>
                  <a:gd name="T30" fmla="*/ 45 w 67"/>
                  <a:gd name="T31" fmla="*/ 34 h 38"/>
                  <a:gd name="T32" fmla="*/ 62 w 67"/>
                  <a:gd name="T33" fmla="*/ 28 h 38"/>
                  <a:gd name="T34" fmla="*/ 62 w 67"/>
                  <a:gd name="T35" fmla="*/ 20 h 38"/>
                  <a:gd name="T36" fmla="*/ 55 w 67"/>
                  <a:gd name="T37" fmla="*/ 14 h 38"/>
                  <a:gd name="T38" fmla="*/ 25 w 67"/>
                  <a:gd name="T39" fmla="*/ 5 h 38"/>
                  <a:gd name="T40" fmla="*/ 20 w 67"/>
                  <a:gd name="T41" fmla="*/ 4 h 38"/>
                  <a:gd name="T42" fmla="*/ 17 w 67"/>
                  <a:gd name="T4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38">
                    <a:moveTo>
                      <a:pt x="47" y="38"/>
                    </a:moveTo>
                    <a:cubicBezTo>
                      <a:pt x="46" y="38"/>
                      <a:pt x="46" y="38"/>
                      <a:pt x="45" y="38"/>
                    </a:cubicBezTo>
                    <a:cubicBezTo>
                      <a:pt x="17" y="33"/>
                      <a:pt x="17" y="33"/>
                      <a:pt x="17" y="33"/>
                    </a:cubicBezTo>
                    <a:cubicBezTo>
                      <a:pt x="8" y="31"/>
                      <a:pt x="1" y="23"/>
                      <a:pt x="0" y="14"/>
                    </a:cubicBezTo>
                    <a:cubicBezTo>
                      <a:pt x="0" y="10"/>
                      <a:pt x="1" y="7"/>
                      <a:pt x="4" y="4"/>
                    </a:cubicBezTo>
                    <a:cubicBezTo>
                      <a:pt x="7" y="1"/>
                      <a:pt x="13" y="0"/>
                      <a:pt x="20" y="0"/>
                    </a:cubicBezTo>
                    <a:cubicBezTo>
                      <a:pt x="22" y="1"/>
                      <a:pt x="24" y="1"/>
                      <a:pt x="26" y="1"/>
                    </a:cubicBezTo>
                    <a:cubicBezTo>
                      <a:pt x="56" y="10"/>
                      <a:pt x="56" y="10"/>
                      <a:pt x="56" y="10"/>
                    </a:cubicBezTo>
                    <a:cubicBezTo>
                      <a:pt x="60" y="11"/>
                      <a:pt x="64" y="14"/>
                      <a:pt x="66" y="18"/>
                    </a:cubicBezTo>
                    <a:cubicBezTo>
                      <a:pt x="67" y="22"/>
                      <a:pt x="67" y="27"/>
                      <a:pt x="65" y="30"/>
                    </a:cubicBezTo>
                    <a:cubicBezTo>
                      <a:pt x="62" y="35"/>
                      <a:pt x="56" y="38"/>
                      <a:pt x="47" y="38"/>
                    </a:cubicBezTo>
                    <a:close/>
                    <a:moveTo>
                      <a:pt x="17" y="4"/>
                    </a:moveTo>
                    <a:cubicBezTo>
                      <a:pt x="12" y="4"/>
                      <a:pt x="8" y="5"/>
                      <a:pt x="6" y="7"/>
                    </a:cubicBezTo>
                    <a:cubicBezTo>
                      <a:pt x="5" y="9"/>
                      <a:pt x="4" y="11"/>
                      <a:pt x="4" y="14"/>
                    </a:cubicBezTo>
                    <a:cubicBezTo>
                      <a:pt x="5" y="21"/>
                      <a:pt x="10" y="27"/>
                      <a:pt x="18" y="29"/>
                    </a:cubicBezTo>
                    <a:cubicBezTo>
                      <a:pt x="45" y="34"/>
                      <a:pt x="45" y="34"/>
                      <a:pt x="45" y="34"/>
                    </a:cubicBezTo>
                    <a:cubicBezTo>
                      <a:pt x="54" y="34"/>
                      <a:pt x="59" y="32"/>
                      <a:pt x="62" y="28"/>
                    </a:cubicBezTo>
                    <a:cubicBezTo>
                      <a:pt x="63" y="26"/>
                      <a:pt x="63" y="23"/>
                      <a:pt x="62" y="20"/>
                    </a:cubicBezTo>
                    <a:cubicBezTo>
                      <a:pt x="61" y="17"/>
                      <a:pt x="58" y="14"/>
                      <a:pt x="55" y="14"/>
                    </a:cubicBezTo>
                    <a:cubicBezTo>
                      <a:pt x="25" y="5"/>
                      <a:pt x="25" y="5"/>
                      <a:pt x="25" y="5"/>
                    </a:cubicBezTo>
                    <a:cubicBezTo>
                      <a:pt x="23" y="5"/>
                      <a:pt x="21" y="5"/>
                      <a:pt x="20" y="4"/>
                    </a:cubicBezTo>
                    <a:cubicBezTo>
                      <a:pt x="19" y="4"/>
                      <a:pt x="18" y="4"/>
                      <a:pt x="17"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Shape 59">
                <a:extLst>
                  <a:ext uri="{FF2B5EF4-FFF2-40B4-BE49-F238E27FC236}">
                    <a16:creationId xmlns:a16="http://schemas.microsoft.com/office/drawing/2014/main" id="{25DDFFCA-8E8A-E663-C613-9C1D37B5263A}"/>
                  </a:ext>
                </a:extLst>
              </p:cNvPr>
              <p:cNvSpPr/>
              <p:nvPr/>
            </p:nvSpPr>
            <p:spPr bwMode="auto">
              <a:xfrm>
                <a:off x="5119688" y="2847976"/>
                <a:ext cx="246063" cy="131763"/>
              </a:xfrm>
              <a:custGeom>
                <a:avLst/>
                <a:gdLst>
                  <a:gd name="T0" fmla="*/ 18 w 65"/>
                  <a:gd name="T1" fmla="*/ 1 h 35"/>
                  <a:gd name="T2" fmla="*/ 23 w 65"/>
                  <a:gd name="T3" fmla="*/ 2 h 35"/>
                  <a:gd name="T4" fmla="*/ 53 w 65"/>
                  <a:gd name="T5" fmla="*/ 10 h 35"/>
                  <a:gd name="T6" fmla="*/ 61 w 65"/>
                  <a:gd name="T7" fmla="*/ 28 h 35"/>
                  <a:gd name="T8" fmla="*/ 43 w 65"/>
                  <a:gd name="T9" fmla="*/ 35 h 35"/>
                  <a:gd name="T10" fmla="*/ 15 w 65"/>
                  <a:gd name="T11" fmla="*/ 30 h 35"/>
                  <a:gd name="T12" fmla="*/ 0 w 65"/>
                  <a:gd name="T13" fmla="*/ 13 h 35"/>
                  <a:gd name="T14" fmla="*/ 18 w 65"/>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5">
                    <a:moveTo>
                      <a:pt x="18" y="1"/>
                    </a:moveTo>
                    <a:cubicBezTo>
                      <a:pt x="20" y="1"/>
                      <a:pt x="21" y="2"/>
                      <a:pt x="23" y="2"/>
                    </a:cubicBezTo>
                    <a:cubicBezTo>
                      <a:pt x="53" y="10"/>
                      <a:pt x="53" y="10"/>
                      <a:pt x="53" y="10"/>
                    </a:cubicBezTo>
                    <a:cubicBezTo>
                      <a:pt x="61" y="13"/>
                      <a:pt x="65" y="21"/>
                      <a:pt x="61" y="28"/>
                    </a:cubicBezTo>
                    <a:cubicBezTo>
                      <a:pt x="59" y="33"/>
                      <a:pt x="53" y="35"/>
                      <a:pt x="43" y="35"/>
                    </a:cubicBezTo>
                    <a:cubicBezTo>
                      <a:pt x="15" y="30"/>
                      <a:pt x="15" y="30"/>
                      <a:pt x="15" y="30"/>
                    </a:cubicBezTo>
                    <a:cubicBezTo>
                      <a:pt x="7" y="28"/>
                      <a:pt x="0" y="21"/>
                      <a:pt x="0" y="13"/>
                    </a:cubicBezTo>
                    <a:cubicBezTo>
                      <a:pt x="0" y="6"/>
                      <a:pt x="3" y="0"/>
                      <a:pt x="18" y="1"/>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Shape 60">
                <a:extLst>
                  <a:ext uri="{FF2B5EF4-FFF2-40B4-BE49-F238E27FC236}">
                    <a16:creationId xmlns:a16="http://schemas.microsoft.com/office/drawing/2014/main" id="{B3E316A7-4413-A0BF-617D-30ED8491653F}"/>
                  </a:ext>
                </a:extLst>
              </p:cNvPr>
              <p:cNvSpPr/>
              <p:nvPr/>
            </p:nvSpPr>
            <p:spPr bwMode="auto">
              <a:xfrm>
                <a:off x="5113338" y="2843213"/>
                <a:ext cx="252413" cy="144463"/>
              </a:xfrm>
              <a:custGeom>
                <a:avLst/>
                <a:gdLst>
                  <a:gd name="T0" fmla="*/ 47 w 67"/>
                  <a:gd name="T1" fmla="*/ 38 h 38"/>
                  <a:gd name="T2" fmla="*/ 45 w 67"/>
                  <a:gd name="T3" fmla="*/ 38 h 38"/>
                  <a:gd name="T4" fmla="*/ 17 w 67"/>
                  <a:gd name="T5" fmla="*/ 33 h 38"/>
                  <a:gd name="T6" fmla="*/ 0 w 67"/>
                  <a:gd name="T7" fmla="*/ 14 h 38"/>
                  <a:gd name="T8" fmla="*/ 3 w 67"/>
                  <a:gd name="T9" fmla="*/ 4 h 38"/>
                  <a:gd name="T10" fmla="*/ 20 w 67"/>
                  <a:gd name="T11" fmla="*/ 0 h 38"/>
                  <a:gd name="T12" fmla="*/ 20 w 67"/>
                  <a:gd name="T13" fmla="*/ 0 h 38"/>
                  <a:gd name="T14" fmla="*/ 25 w 67"/>
                  <a:gd name="T15" fmla="*/ 1 h 38"/>
                  <a:gd name="T16" fmla="*/ 56 w 67"/>
                  <a:gd name="T17" fmla="*/ 10 h 38"/>
                  <a:gd name="T18" fmla="*/ 66 w 67"/>
                  <a:gd name="T19" fmla="*/ 18 h 38"/>
                  <a:gd name="T20" fmla="*/ 65 w 67"/>
                  <a:gd name="T21" fmla="*/ 30 h 38"/>
                  <a:gd name="T22" fmla="*/ 47 w 67"/>
                  <a:gd name="T23" fmla="*/ 38 h 38"/>
                  <a:gd name="T24" fmla="*/ 16 w 67"/>
                  <a:gd name="T25" fmla="*/ 4 h 38"/>
                  <a:gd name="T26" fmla="*/ 6 w 67"/>
                  <a:gd name="T27" fmla="*/ 7 h 38"/>
                  <a:gd name="T28" fmla="*/ 4 w 67"/>
                  <a:gd name="T29" fmla="*/ 14 h 38"/>
                  <a:gd name="T30" fmla="*/ 17 w 67"/>
                  <a:gd name="T31" fmla="*/ 29 h 38"/>
                  <a:gd name="T32" fmla="*/ 45 w 67"/>
                  <a:gd name="T33" fmla="*/ 34 h 38"/>
                  <a:gd name="T34" fmla="*/ 62 w 67"/>
                  <a:gd name="T35" fmla="*/ 28 h 38"/>
                  <a:gd name="T36" fmla="*/ 62 w 67"/>
                  <a:gd name="T37" fmla="*/ 20 h 38"/>
                  <a:gd name="T38" fmla="*/ 55 w 67"/>
                  <a:gd name="T39" fmla="*/ 13 h 38"/>
                  <a:gd name="T40" fmla="*/ 24 w 67"/>
                  <a:gd name="T41" fmla="*/ 5 h 38"/>
                  <a:gd name="T42" fmla="*/ 20 w 67"/>
                  <a:gd name="T43" fmla="*/ 4 h 38"/>
                  <a:gd name="T44" fmla="*/ 16 w 67"/>
                  <a:gd name="T4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38">
                    <a:moveTo>
                      <a:pt x="47" y="38"/>
                    </a:moveTo>
                    <a:cubicBezTo>
                      <a:pt x="46" y="38"/>
                      <a:pt x="45" y="38"/>
                      <a:pt x="45" y="38"/>
                    </a:cubicBezTo>
                    <a:cubicBezTo>
                      <a:pt x="17" y="33"/>
                      <a:pt x="17" y="33"/>
                      <a:pt x="17" y="33"/>
                    </a:cubicBezTo>
                    <a:cubicBezTo>
                      <a:pt x="7" y="31"/>
                      <a:pt x="0" y="23"/>
                      <a:pt x="0" y="14"/>
                    </a:cubicBezTo>
                    <a:cubicBezTo>
                      <a:pt x="0" y="10"/>
                      <a:pt x="1" y="7"/>
                      <a:pt x="3" y="4"/>
                    </a:cubicBezTo>
                    <a:cubicBezTo>
                      <a:pt x="7" y="1"/>
                      <a:pt x="12" y="0"/>
                      <a:pt x="20" y="0"/>
                    </a:cubicBezTo>
                    <a:cubicBezTo>
                      <a:pt x="20" y="0"/>
                      <a:pt x="20" y="0"/>
                      <a:pt x="20" y="0"/>
                    </a:cubicBezTo>
                    <a:cubicBezTo>
                      <a:pt x="22" y="0"/>
                      <a:pt x="23" y="1"/>
                      <a:pt x="25" y="1"/>
                    </a:cubicBezTo>
                    <a:cubicBezTo>
                      <a:pt x="56" y="10"/>
                      <a:pt x="56" y="10"/>
                      <a:pt x="56" y="10"/>
                    </a:cubicBezTo>
                    <a:cubicBezTo>
                      <a:pt x="60" y="11"/>
                      <a:pt x="64" y="14"/>
                      <a:pt x="66" y="18"/>
                    </a:cubicBezTo>
                    <a:cubicBezTo>
                      <a:pt x="67" y="22"/>
                      <a:pt x="67" y="26"/>
                      <a:pt x="65" y="30"/>
                    </a:cubicBezTo>
                    <a:cubicBezTo>
                      <a:pt x="62" y="35"/>
                      <a:pt x="56" y="38"/>
                      <a:pt x="47" y="38"/>
                    </a:cubicBezTo>
                    <a:close/>
                    <a:moveTo>
                      <a:pt x="16" y="4"/>
                    </a:moveTo>
                    <a:cubicBezTo>
                      <a:pt x="12" y="4"/>
                      <a:pt x="8" y="5"/>
                      <a:pt x="6" y="7"/>
                    </a:cubicBezTo>
                    <a:cubicBezTo>
                      <a:pt x="4" y="9"/>
                      <a:pt x="4" y="11"/>
                      <a:pt x="4" y="14"/>
                    </a:cubicBezTo>
                    <a:cubicBezTo>
                      <a:pt x="4" y="21"/>
                      <a:pt x="10" y="27"/>
                      <a:pt x="17" y="29"/>
                    </a:cubicBezTo>
                    <a:cubicBezTo>
                      <a:pt x="45" y="34"/>
                      <a:pt x="45" y="34"/>
                      <a:pt x="45" y="34"/>
                    </a:cubicBezTo>
                    <a:cubicBezTo>
                      <a:pt x="54" y="34"/>
                      <a:pt x="59" y="32"/>
                      <a:pt x="62" y="28"/>
                    </a:cubicBezTo>
                    <a:cubicBezTo>
                      <a:pt x="63" y="25"/>
                      <a:pt x="63" y="23"/>
                      <a:pt x="62" y="20"/>
                    </a:cubicBezTo>
                    <a:cubicBezTo>
                      <a:pt x="61" y="17"/>
                      <a:pt x="58" y="14"/>
                      <a:pt x="55" y="13"/>
                    </a:cubicBezTo>
                    <a:cubicBezTo>
                      <a:pt x="24" y="5"/>
                      <a:pt x="24" y="5"/>
                      <a:pt x="24" y="5"/>
                    </a:cubicBezTo>
                    <a:cubicBezTo>
                      <a:pt x="23" y="5"/>
                      <a:pt x="21" y="4"/>
                      <a:pt x="20" y="4"/>
                    </a:cubicBezTo>
                    <a:cubicBezTo>
                      <a:pt x="19" y="4"/>
                      <a:pt x="17" y="4"/>
                      <a:pt x="16"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Shape 61">
                <a:extLst>
                  <a:ext uri="{FF2B5EF4-FFF2-40B4-BE49-F238E27FC236}">
                    <a16:creationId xmlns:a16="http://schemas.microsoft.com/office/drawing/2014/main" id="{BDA4ED04-C95B-D6DF-0751-24970C2103A5}"/>
                  </a:ext>
                </a:extLst>
              </p:cNvPr>
              <p:cNvSpPr/>
              <p:nvPr/>
            </p:nvSpPr>
            <p:spPr bwMode="auto">
              <a:xfrm>
                <a:off x="5127626" y="2738438"/>
                <a:ext cx="246063" cy="134938"/>
              </a:xfrm>
              <a:custGeom>
                <a:avLst/>
                <a:gdLst>
                  <a:gd name="T0" fmla="*/ 18 w 65"/>
                  <a:gd name="T1" fmla="*/ 2 h 36"/>
                  <a:gd name="T2" fmla="*/ 23 w 65"/>
                  <a:gd name="T3" fmla="*/ 3 h 36"/>
                  <a:gd name="T4" fmla="*/ 53 w 65"/>
                  <a:gd name="T5" fmla="*/ 11 h 36"/>
                  <a:gd name="T6" fmla="*/ 61 w 65"/>
                  <a:gd name="T7" fmla="*/ 28 h 36"/>
                  <a:gd name="T8" fmla="*/ 43 w 65"/>
                  <a:gd name="T9" fmla="*/ 35 h 36"/>
                  <a:gd name="T10" fmla="*/ 15 w 65"/>
                  <a:gd name="T11" fmla="*/ 30 h 36"/>
                  <a:gd name="T12" fmla="*/ 0 w 65"/>
                  <a:gd name="T13" fmla="*/ 13 h 36"/>
                  <a:gd name="T14" fmla="*/ 18 w 65"/>
                  <a:gd name="T15" fmla="*/ 2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6">
                    <a:moveTo>
                      <a:pt x="18" y="2"/>
                    </a:moveTo>
                    <a:cubicBezTo>
                      <a:pt x="20" y="2"/>
                      <a:pt x="21" y="2"/>
                      <a:pt x="23" y="3"/>
                    </a:cubicBezTo>
                    <a:cubicBezTo>
                      <a:pt x="53" y="11"/>
                      <a:pt x="53" y="11"/>
                      <a:pt x="53" y="11"/>
                    </a:cubicBezTo>
                    <a:cubicBezTo>
                      <a:pt x="61" y="13"/>
                      <a:pt x="65" y="22"/>
                      <a:pt x="61" y="28"/>
                    </a:cubicBezTo>
                    <a:cubicBezTo>
                      <a:pt x="59" y="33"/>
                      <a:pt x="53" y="36"/>
                      <a:pt x="43" y="35"/>
                    </a:cubicBezTo>
                    <a:cubicBezTo>
                      <a:pt x="15" y="30"/>
                      <a:pt x="15" y="30"/>
                      <a:pt x="15" y="30"/>
                    </a:cubicBezTo>
                    <a:cubicBezTo>
                      <a:pt x="7" y="28"/>
                      <a:pt x="1" y="22"/>
                      <a:pt x="0" y="13"/>
                    </a:cubicBezTo>
                    <a:cubicBezTo>
                      <a:pt x="0" y="7"/>
                      <a:pt x="3" y="0"/>
                      <a:pt x="18" y="2"/>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Shape 62">
                <a:extLst>
                  <a:ext uri="{FF2B5EF4-FFF2-40B4-BE49-F238E27FC236}">
                    <a16:creationId xmlns:a16="http://schemas.microsoft.com/office/drawing/2014/main" id="{6C7F8E56-487C-E306-9CEF-FC0EC37539CD}"/>
                  </a:ext>
                </a:extLst>
              </p:cNvPr>
              <p:cNvSpPr/>
              <p:nvPr/>
            </p:nvSpPr>
            <p:spPr bwMode="auto">
              <a:xfrm>
                <a:off x="5119688" y="2733676"/>
                <a:ext cx="254000" cy="144463"/>
              </a:xfrm>
              <a:custGeom>
                <a:avLst/>
                <a:gdLst>
                  <a:gd name="T0" fmla="*/ 47 w 67"/>
                  <a:gd name="T1" fmla="*/ 38 h 38"/>
                  <a:gd name="T2" fmla="*/ 45 w 67"/>
                  <a:gd name="T3" fmla="*/ 38 h 38"/>
                  <a:gd name="T4" fmla="*/ 17 w 67"/>
                  <a:gd name="T5" fmla="*/ 33 h 38"/>
                  <a:gd name="T6" fmla="*/ 0 w 67"/>
                  <a:gd name="T7" fmla="*/ 14 h 38"/>
                  <a:gd name="T8" fmla="*/ 4 w 67"/>
                  <a:gd name="T9" fmla="*/ 5 h 38"/>
                  <a:gd name="T10" fmla="*/ 20 w 67"/>
                  <a:gd name="T11" fmla="*/ 1 h 38"/>
                  <a:gd name="T12" fmla="*/ 20 w 67"/>
                  <a:gd name="T13" fmla="*/ 1 h 38"/>
                  <a:gd name="T14" fmla="*/ 26 w 67"/>
                  <a:gd name="T15" fmla="*/ 2 h 38"/>
                  <a:gd name="T16" fmla="*/ 56 w 67"/>
                  <a:gd name="T17" fmla="*/ 10 h 38"/>
                  <a:gd name="T18" fmla="*/ 66 w 67"/>
                  <a:gd name="T19" fmla="*/ 19 h 38"/>
                  <a:gd name="T20" fmla="*/ 65 w 67"/>
                  <a:gd name="T21" fmla="*/ 30 h 38"/>
                  <a:gd name="T22" fmla="*/ 47 w 67"/>
                  <a:gd name="T23" fmla="*/ 38 h 38"/>
                  <a:gd name="T24" fmla="*/ 17 w 67"/>
                  <a:gd name="T25" fmla="*/ 4 h 38"/>
                  <a:gd name="T26" fmla="*/ 6 w 67"/>
                  <a:gd name="T27" fmla="*/ 7 h 38"/>
                  <a:gd name="T28" fmla="*/ 4 w 67"/>
                  <a:gd name="T29" fmla="*/ 14 h 38"/>
                  <a:gd name="T30" fmla="*/ 18 w 67"/>
                  <a:gd name="T31" fmla="*/ 29 h 38"/>
                  <a:gd name="T32" fmla="*/ 45 w 67"/>
                  <a:gd name="T33" fmla="*/ 34 h 38"/>
                  <a:gd name="T34" fmla="*/ 62 w 67"/>
                  <a:gd name="T35" fmla="*/ 28 h 38"/>
                  <a:gd name="T36" fmla="*/ 62 w 67"/>
                  <a:gd name="T37" fmla="*/ 20 h 38"/>
                  <a:gd name="T38" fmla="*/ 55 w 67"/>
                  <a:gd name="T39" fmla="*/ 14 h 38"/>
                  <a:gd name="T40" fmla="*/ 25 w 67"/>
                  <a:gd name="T41" fmla="*/ 5 h 38"/>
                  <a:gd name="T42" fmla="*/ 20 w 67"/>
                  <a:gd name="T43" fmla="*/ 5 h 38"/>
                  <a:gd name="T44" fmla="*/ 17 w 67"/>
                  <a:gd name="T4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38">
                    <a:moveTo>
                      <a:pt x="47" y="38"/>
                    </a:moveTo>
                    <a:cubicBezTo>
                      <a:pt x="46" y="38"/>
                      <a:pt x="46" y="38"/>
                      <a:pt x="45" y="38"/>
                    </a:cubicBezTo>
                    <a:cubicBezTo>
                      <a:pt x="17" y="33"/>
                      <a:pt x="17" y="33"/>
                      <a:pt x="17" y="33"/>
                    </a:cubicBezTo>
                    <a:cubicBezTo>
                      <a:pt x="8" y="31"/>
                      <a:pt x="1" y="23"/>
                      <a:pt x="0" y="14"/>
                    </a:cubicBezTo>
                    <a:cubicBezTo>
                      <a:pt x="0" y="10"/>
                      <a:pt x="1" y="7"/>
                      <a:pt x="4" y="5"/>
                    </a:cubicBezTo>
                    <a:cubicBezTo>
                      <a:pt x="7" y="1"/>
                      <a:pt x="13" y="0"/>
                      <a:pt x="20" y="1"/>
                    </a:cubicBezTo>
                    <a:cubicBezTo>
                      <a:pt x="20" y="1"/>
                      <a:pt x="20" y="1"/>
                      <a:pt x="20" y="1"/>
                    </a:cubicBezTo>
                    <a:cubicBezTo>
                      <a:pt x="22" y="1"/>
                      <a:pt x="24" y="1"/>
                      <a:pt x="26" y="2"/>
                    </a:cubicBezTo>
                    <a:cubicBezTo>
                      <a:pt x="56" y="10"/>
                      <a:pt x="56" y="10"/>
                      <a:pt x="56" y="10"/>
                    </a:cubicBezTo>
                    <a:cubicBezTo>
                      <a:pt x="60" y="11"/>
                      <a:pt x="64" y="14"/>
                      <a:pt x="66" y="19"/>
                    </a:cubicBezTo>
                    <a:cubicBezTo>
                      <a:pt x="67" y="22"/>
                      <a:pt x="67" y="27"/>
                      <a:pt x="65" y="30"/>
                    </a:cubicBezTo>
                    <a:cubicBezTo>
                      <a:pt x="62" y="36"/>
                      <a:pt x="56" y="38"/>
                      <a:pt x="47" y="38"/>
                    </a:cubicBezTo>
                    <a:close/>
                    <a:moveTo>
                      <a:pt x="17" y="4"/>
                    </a:moveTo>
                    <a:cubicBezTo>
                      <a:pt x="12" y="4"/>
                      <a:pt x="8" y="5"/>
                      <a:pt x="6" y="7"/>
                    </a:cubicBezTo>
                    <a:cubicBezTo>
                      <a:pt x="5" y="9"/>
                      <a:pt x="4" y="11"/>
                      <a:pt x="4" y="14"/>
                    </a:cubicBezTo>
                    <a:cubicBezTo>
                      <a:pt x="4" y="21"/>
                      <a:pt x="10" y="28"/>
                      <a:pt x="18" y="29"/>
                    </a:cubicBezTo>
                    <a:cubicBezTo>
                      <a:pt x="45" y="34"/>
                      <a:pt x="45" y="34"/>
                      <a:pt x="45" y="34"/>
                    </a:cubicBezTo>
                    <a:cubicBezTo>
                      <a:pt x="54" y="35"/>
                      <a:pt x="59" y="33"/>
                      <a:pt x="62" y="28"/>
                    </a:cubicBezTo>
                    <a:cubicBezTo>
                      <a:pt x="63" y="26"/>
                      <a:pt x="63" y="23"/>
                      <a:pt x="62" y="20"/>
                    </a:cubicBezTo>
                    <a:cubicBezTo>
                      <a:pt x="61" y="17"/>
                      <a:pt x="58" y="15"/>
                      <a:pt x="55" y="14"/>
                    </a:cubicBezTo>
                    <a:cubicBezTo>
                      <a:pt x="25" y="5"/>
                      <a:pt x="25" y="5"/>
                      <a:pt x="25" y="5"/>
                    </a:cubicBezTo>
                    <a:cubicBezTo>
                      <a:pt x="23" y="5"/>
                      <a:pt x="21" y="5"/>
                      <a:pt x="20" y="5"/>
                    </a:cubicBezTo>
                    <a:cubicBezTo>
                      <a:pt x="19" y="5"/>
                      <a:pt x="18" y="4"/>
                      <a:pt x="17"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Shape 63">
                <a:extLst>
                  <a:ext uri="{FF2B5EF4-FFF2-40B4-BE49-F238E27FC236}">
                    <a16:creationId xmlns:a16="http://schemas.microsoft.com/office/drawing/2014/main" id="{1E15DB1C-6C94-9671-B61E-C5E3C284ADDD}"/>
                  </a:ext>
                </a:extLst>
              </p:cNvPr>
              <p:cNvSpPr/>
              <p:nvPr/>
            </p:nvSpPr>
            <p:spPr bwMode="auto">
              <a:xfrm>
                <a:off x="5346701" y="2801938"/>
                <a:ext cx="257175" cy="301625"/>
              </a:xfrm>
              <a:custGeom>
                <a:avLst/>
                <a:gdLst>
                  <a:gd name="T0" fmla="*/ 7 w 68"/>
                  <a:gd name="T1" fmla="*/ 80 h 80"/>
                  <a:gd name="T2" fmla="*/ 49 w 68"/>
                  <a:gd name="T3" fmla="*/ 51 h 80"/>
                  <a:gd name="T4" fmla="*/ 5 w 68"/>
                  <a:gd name="T5" fmla="*/ 18 h 80"/>
                  <a:gd name="T6" fmla="*/ 68 w 68"/>
                  <a:gd name="T7" fmla="*/ 21 h 80"/>
                </a:gdLst>
                <a:ahLst/>
                <a:cxnLst>
                  <a:cxn ang="0">
                    <a:pos x="T0" y="T1"/>
                  </a:cxn>
                  <a:cxn ang="0">
                    <a:pos x="T2" y="T3"/>
                  </a:cxn>
                  <a:cxn ang="0">
                    <a:pos x="T4" y="T5"/>
                  </a:cxn>
                  <a:cxn ang="0">
                    <a:pos x="T6" y="T7"/>
                  </a:cxn>
                </a:cxnLst>
                <a:rect l="0" t="0" r="r" b="b"/>
                <a:pathLst>
                  <a:path w="68" h="80">
                    <a:moveTo>
                      <a:pt x="7" y="80"/>
                    </a:moveTo>
                    <a:cubicBezTo>
                      <a:pt x="7" y="80"/>
                      <a:pt x="9" y="39"/>
                      <a:pt x="49" y="51"/>
                    </a:cubicBezTo>
                    <a:cubicBezTo>
                      <a:pt x="56" y="53"/>
                      <a:pt x="0" y="36"/>
                      <a:pt x="5" y="18"/>
                    </a:cubicBezTo>
                    <a:cubicBezTo>
                      <a:pt x="9" y="0"/>
                      <a:pt x="39" y="7"/>
                      <a:pt x="68" y="21"/>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Shape 64">
                <a:extLst>
                  <a:ext uri="{FF2B5EF4-FFF2-40B4-BE49-F238E27FC236}">
                    <a16:creationId xmlns:a16="http://schemas.microsoft.com/office/drawing/2014/main" id="{BA1A08A8-B2EC-F7BB-543B-E93258462F03}"/>
                  </a:ext>
                </a:extLst>
              </p:cNvPr>
              <p:cNvSpPr/>
              <p:nvPr/>
            </p:nvSpPr>
            <p:spPr bwMode="auto">
              <a:xfrm>
                <a:off x="5346701" y="2801938"/>
                <a:ext cx="263525" cy="309563"/>
              </a:xfrm>
              <a:custGeom>
                <a:avLst/>
                <a:gdLst>
                  <a:gd name="T0" fmla="*/ 7 w 70"/>
                  <a:gd name="T1" fmla="*/ 82 h 82"/>
                  <a:gd name="T2" fmla="*/ 7 w 70"/>
                  <a:gd name="T3" fmla="*/ 82 h 82"/>
                  <a:gd name="T4" fmla="*/ 5 w 70"/>
                  <a:gd name="T5" fmla="*/ 80 h 82"/>
                  <a:gd name="T6" fmla="*/ 19 w 70"/>
                  <a:gd name="T7" fmla="*/ 51 h 82"/>
                  <a:gd name="T8" fmla="*/ 33 w 70"/>
                  <a:gd name="T9" fmla="*/ 47 h 82"/>
                  <a:gd name="T10" fmla="*/ 3 w 70"/>
                  <a:gd name="T11" fmla="*/ 18 h 82"/>
                  <a:gd name="T12" fmla="*/ 11 w 70"/>
                  <a:gd name="T13" fmla="*/ 8 h 82"/>
                  <a:gd name="T14" fmla="*/ 69 w 70"/>
                  <a:gd name="T15" fmla="*/ 19 h 82"/>
                  <a:gd name="T16" fmla="*/ 70 w 70"/>
                  <a:gd name="T17" fmla="*/ 22 h 82"/>
                  <a:gd name="T18" fmla="*/ 67 w 70"/>
                  <a:gd name="T19" fmla="*/ 23 h 82"/>
                  <a:gd name="T20" fmla="*/ 12 w 70"/>
                  <a:gd name="T21" fmla="*/ 11 h 82"/>
                  <a:gd name="T22" fmla="*/ 6 w 70"/>
                  <a:gd name="T23" fmla="*/ 19 h 82"/>
                  <a:gd name="T24" fmla="*/ 50 w 70"/>
                  <a:gd name="T25" fmla="*/ 49 h 82"/>
                  <a:gd name="T26" fmla="*/ 50 w 70"/>
                  <a:gd name="T27" fmla="*/ 49 h 82"/>
                  <a:gd name="T28" fmla="*/ 52 w 70"/>
                  <a:gd name="T29" fmla="*/ 52 h 82"/>
                  <a:gd name="T30" fmla="*/ 49 w 70"/>
                  <a:gd name="T31" fmla="*/ 53 h 82"/>
                  <a:gd name="T32" fmla="*/ 49 w 70"/>
                  <a:gd name="T33" fmla="*/ 53 h 82"/>
                  <a:gd name="T34" fmla="*/ 49 w 70"/>
                  <a:gd name="T35" fmla="*/ 53 h 82"/>
                  <a:gd name="T36" fmla="*/ 49 w 70"/>
                  <a:gd name="T37" fmla="*/ 53 h 82"/>
                  <a:gd name="T38" fmla="*/ 21 w 70"/>
                  <a:gd name="T39" fmla="*/ 55 h 82"/>
                  <a:gd name="T40" fmla="*/ 9 w 70"/>
                  <a:gd name="T41" fmla="*/ 80 h 82"/>
                  <a:gd name="T42" fmla="*/ 7 w 70"/>
                  <a:gd name="T4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82">
                    <a:moveTo>
                      <a:pt x="7" y="82"/>
                    </a:moveTo>
                    <a:cubicBezTo>
                      <a:pt x="7" y="82"/>
                      <a:pt x="7" y="82"/>
                      <a:pt x="7" y="82"/>
                    </a:cubicBezTo>
                    <a:cubicBezTo>
                      <a:pt x="6" y="82"/>
                      <a:pt x="5" y="81"/>
                      <a:pt x="5" y="80"/>
                    </a:cubicBezTo>
                    <a:cubicBezTo>
                      <a:pt x="5" y="79"/>
                      <a:pt x="6" y="61"/>
                      <a:pt x="19" y="51"/>
                    </a:cubicBezTo>
                    <a:cubicBezTo>
                      <a:pt x="23" y="49"/>
                      <a:pt x="28" y="47"/>
                      <a:pt x="33" y="47"/>
                    </a:cubicBezTo>
                    <a:cubicBezTo>
                      <a:pt x="18" y="40"/>
                      <a:pt x="0" y="30"/>
                      <a:pt x="3" y="18"/>
                    </a:cubicBezTo>
                    <a:cubicBezTo>
                      <a:pt x="4" y="13"/>
                      <a:pt x="6" y="10"/>
                      <a:pt x="11" y="8"/>
                    </a:cubicBezTo>
                    <a:cubicBezTo>
                      <a:pt x="26" y="0"/>
                      <a:pt x="57" y="13"/>
                      <a:pt x="69" y="19"/>
                    </a:cubicBezTo>
                    <a:cubicBezTo>
                      <a:pt x="70" y="20"/>
                      <a:pt x="70" y="21"/>
                      <a:pt x="70" y="22"/>
                    </a:cubicBezTo>
                    <a:cubicBezTo>
                      <a:pt x="69" y="23"/>
                      <a:pt x="68" y="23"/>
                      <a:pt x="67" y="23"/>
                    </a:cubicBezTo>
                    <a:cubicBezTo>
                      <a:pt x="43" y="11"/>
                      <a:pt x="22" y="7"/>
                      <a:pt x="12" y="11"/>
                    </a:cubicBezTo>
                    <a:cubicBezTo>
                      <a:pt x="9" y="13"/>
                      <a:pt x="7" y="15"/>
                      <a:pt x="6" y="19"/>
                    </a:cubicBezTo>
                    <a:cubicBezTo>
                      <a:pt x="4" y="30"/>
                      <a:pt x="33" y="43"/>
                      <a:pt x="50" y="49"/>
                    </a:cubicBezTo>
                    <a:cubicBezTo>
                      <a:pt x="50" y="49"/>
                      <a:pt x="50" y="49"/>
                      <a:pt x="50" y="49"/>
                    </a:cubicBezTo>
                    <a:cubicBezTo>
                      <a:pt x="51" y="49"/>
                      <a:pt x="52" y="51"/>
                      <a:pt x="52" y="52"/>
                    </a:cubicBezTo>
                    <a:cubicBezTo>
                      <a:pt x="52" y="53"/>
                      <a:pt x="50" y="53"/>
                      <a:pt x="49" y="53"/>
                    </a:cubicBezTo>
                    <a:cubicBezTo>
                      <a:pt x="49" y="53"/>
                      <a:pt x="49" y="53"/>
                      <a:pt x="49" y="53"/>
                    </a:cubicBezTo>
                    <a:cubicBezTo>
                      <a:pt x="49" y="53"/>
                      <a:pt x="49" y="53"/>
                      <a:pt x="49" y="53"/>
                    </a:cubicBezTo>
                    <a:cubicBezTo>
                      <a:pt x="49" y="53"/>
                      <a:pt x="49" y="53"/>
                      <a:pt x="49" y="53"/>
                    </a:cubicBezTo>
                    <a:cubicBezTo>
                      <a:pt x="37" y="49"/>
                      <a:pt x="28" y="50"/>
                      <a:pt x="21" y="55"/>
                    </a:cubicBezTo>
                    <a:cubicBezTo>
                      <a:pt x="10" y="63"/>
                      <a:pt x="9" y="80"/>
                      <a:pt x="9" y="80"/>
                    </a:cubicBezTo>
                    <a:cubicBezTo>
                      <a:pt x="9" y="81"/>
                      <a:pt x="8" y="82"/>
                      <a:pt x="7" y="82"/>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Shape 65">
                <a:extLst>
                  <a:ext uri="{FF2B5EF4-FFF2-40B4-BE49-F238E27FC236}">
                    <a16:creationId xmlns:a16="http://schemas.microsoft.com/office/drawing/2014/main" id="{84F21629-2F22-B869-1033-27A46CE2B8CF}"/>
                  </a:ext>
                </a:extLst>
              </p:cNvPr>
              <p:cNvSpPr/>
              <p:nvPr/>
            </p:nvSpPr>
            <p:spPr bwMode="auto">
              <a:xfrm>
                <a:off x="5264151" y="3067051"/>
                <a:ext cx="1093788" cy="1616075"/>
              </a:xfrm>
              <a:custGeom>
                <a:avLst/>
                <a:gdLst>
                  <a:gd name="T0" fmla="*/ 272 w 290"/>
                  <a:gd name="T1" fmla="*/ 247 h 428"/>
                  <a:gd name="T2" fmla="*/ 127 w 290"/>
                  <a:gd name="T3" fmla="*/ 0 h 428"/>
                  <a:gd name="T4" fmla="*/ 22 w 290"/>
                  <a:gd name="T5" fmla="*/ 67 h 428"/>
                  <a:gd name="T6" fmla="*/ 0 w 290"/>
                  <a:gd name="T7" fmla="*/ 72 h 428"/>
                  <a:gd name="T8" fmla="*/ 122 w 290"/>
                  <a:gd name="T9" fmla="*/ 324 h 428"/>
                  <a:gd name="T10" fmla="*/ 290 w 290"/>
                  <a:gd name="T11" fmla="*/ 356 h 428"/>
                  <a:gd name="T12" fmla="*/ 272 w 290"/>
                  <a:gd name="T13" fmla="*/ 247 h 428"/>
                </a:gdLst>
                <a:ahLst/>
                <a:cxnLst>
                  <a:cxn ang="0">
                    <a:pos x="T0" y="T1"/>
                  </a:cxn>
                  <a:cxn ang="0">
                    <a:pos x="T2" y="T3"/>
                  </a:cxn>
                  <a:cxn ang="0">
                    <a:pos x="T4" y="T5"/>
                  </a:cxn>
                  <a:cxn ang="0">
                    <a:pos x="T6" y="T7"/>
                  </a:cxn>
                  <a:cxn ang="0">
                    <a:pos x="T8" y="T9"/>
                  </a:cxn>
                  <a:cxn ang="0">
                    <a:pos x="T10" y="T11"/>
                  </a:cxn>
                  <a:cxn ang="0">
                    <a:pos x="T12" y="T13"/>
                  </a:cxn>
                </a:cxnLst>
                <a:rect l="0" t="0" r="r" b="b"/>
                <a:pathLst>
                  <a:path w="290" h="428">
                    <a:moveTo>
                      <a:pt x="272" y="247"/>
                    </a:moveTo>
                    <a:cubicBezTo>
                      <a:pt x="127" y="0"/>
                      <a:pt x="127" y="0"/>
                      <a:pt x="127" y="0"/>
                    </a:cubicBezTo>
                    <a:cubicBezTo>
                      <a:pt x="101" y="34"/>
                      <a:pt x="64" y="58"/>
                      <a:pt x="22" y="67"/>
                    </a:cubicBezTo>
                    <a:cubicBezTo>
                      <a:pt x="0" y="72"/>
                      <a:pt x="0" y="72"/>
                      <a:pt x="0" y="72"/>
                    </a:cubicBezTo>
                    <a:cubicBezTo>
                      <a:pt x="122" y="324"/>
                      <a:pt x="122" y="324"/>
                      <a:pt x="122" y="324"/>
                    </a:cubicBezTo>
                    <a:cubicBezTo>
                      <a:pt x="170" y="428"/>
                      <a:pt x="269" y="418"/>
                      <a:pt x="290" y="356"/>
                    </a:cubicBezTo>
                    <a:cubicBezTo>
                      <a:pt x="272" y="247"/>
                      <a:pt x="272" y="247"/>
                      <a:pt x="272" y="247"/>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Shape 66">
                <a:extLst>
                  <a:ext uri="{FF2B5EF4-FFF2-40B4-BE49-F238E27FC236}">
                    <a16:creationId xmlns:a16="http://schemas.microsoft.com/office/drawing/2014/main" id="{F8DDE0A7-A59B-3C78-E232-7D5D5A2C4EF1}"/>
                  </a:ext>
                </a:extLst>
              </p:cNvPr>
              <p:cNvSpPr/>
              <p:nvPr/>
            </p:nvSpPr>
            <p:spPr bwMode="auto">
              <a:xfrm>
                <a:off x="5253038" y="3051176"/>
                <a:ext cx="1112838" cy="1541463"/>
              </a:xfrm>
              <a:custGeom>
                <a:avLst/>
                <a:gdLst>
                  <a:gd name="T0" fmla="*/ 277 w 295"/>
                  <a:gd name="T1" fmla="*/ 250 h 408"/>
                  <a:gd name="T2" fmla="*/ 130 w 295"/>
                  <a:gd name="T3" fmla="*/ 0 h 408"/>
                  <a:gd name="T4" fmla="*/ 128 w 295"/>
                  <a:gd name="T5" fmla="*/ 3 h 408"/>
                  <a:gd name="T6" fmla="*/ 25 w 295"/>
                  <a:gd name="T7" fmla="*/ 69 h 408"/>
                  <a:gd name="T8" fmla="*/ 0 w 295"/>
                  <a:gd name="T9" fmla="*/ 75 h 408"/>
                  <a:gd name="T10" fmla="*/ 123 w 295"/>
                  <a:gd name="T11" fmla="*/ 328 h 408"/>
                  <a:gd name="T12" fmla="*/ 125 w 295"/>
                  <a:gd name="T13" fmla="*/ 328 h 408"/>
                  <a:gd name="T14" fmla="*/ 123 w 295"/>
                  <a:gd name="T15" fmla="*/ 328 h 408"/>
                  <a:gd name="T16" fmla="*/ 226 w 295"/>
                  <a:gd name="T17" fmla="*/ 408 h 408"/>
                  <a:gd name="T18" fmla="*/ 295 w 295"/>
                  <a:gd name="T19" fmla="*/ 361 h 408"/>
                  <a:gd name="T20" fmla="*/ 291 w 295"/>
                  <a:gd name="T21" fmla="*/ 360 h 408"/>
                  <a:gd name="T22" fmla="*/ 226 w 295"/>
                  <a:gd name="T23" fmla="*/ 404 h 408"/>
                  <a:gd name="T24" fmla="*/ 127 w 295"/>
                  <a:gd name="T25" fmla="*/ 327 h 408"/>
                  <a:gd name="T26" fmla="*/ 127 w 295"/>
                  <a:gd name="T27" fmla="*/ 327 h 408"/>
                  <a:gd name="T28" fmla="*/ 6 w 295"/>
                  <a:gd name="T29" fmla="*/ 78 h 408"/>
                  <a:gd name="T30" fmla="*/ 26 w 295"/>
                  <a:gd name="T31" fmla="*/ 73 h 408"/>
                  <a:gd name="T32" fmla="*/ 131 w 295"/>
                  <a:gd name="T33" fmla="*/ 5 h 408"/>
                  <a:gd name="T34" fmla="*/ 130 w 295"/>
                  <a:gd name="T35" fmla="*/ 4 h 408"/>
                  <a:gd name="T36" fmla="*/ 128 w 295"/>
                  <a:gd name="T37" fmla="*/ 5 h 408"/>
                  <a:gd name="T38" fmla="*/ 274 w 295"/>
                  <a:gd name="T39" fmla="*/ 252 h 408"/>
                  <a:gd name="T40" fmla="*/ 277 w 295"/>
                  <a:gd name="T41" fmla="*/ 25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408">
                    <a:moveTo>
                      <a:pt x="277" y="250"/>
                    </a:moveTo>
                    <a:cubicBezTo>
                      <a:pt x="130" y="0"/>
                      <a:pt x="130" y="0"/>
                      <a:pt x="130" y="0"/>
                    </a:cubicBezTo>
                    <a:cubicBezTo>
                      <a:pt x="128" y="3"/>
                      <a:pt x="128" y="3"/>
                      <a:pt x="128" y="3"/>
                    </a:cubicBezTo>
                    <a:cubicBezTo>
                      <a:pt x="103" y="36"/>
                      <a:pt x="66" y="60"/>
                      <a:pt x="25" y="69"/>
                    </a:cubicBezTo>
                    <a:cubicBezTo>
                      <a:pt x="0" y="75"/>
                      <a:pt x="0" y="75"/>
                      <a:pt x="0" y="75"/>
                    </a:cubicBezTo>
                    <a:cubicBezTo>
                      <a:pt x="123" y="328"/>
                      <a:pt x="123" y="328"/>
                      <a:pt x="123" y="328"/>
                    </a:cubicBezTo>
                    <a:cubicBezTo>
                      <a:pt x="125" y="328"/>
                      <a:pt x="125" y="328"/>
                      <a:pt x="125" y="328"/>
                    </a:cubicBezTo>
                    <a:cubicBezTo>
                      <a:pt x="123" y="328"/>
                      <a:pt x="123" y="328"/>
                      <a:pt x="123" y="328"/>
                    </a:cubicBezTo>
                    <a:cubicBezTo>
                      <a:pt x="149" y="385"/>
                      <a:pt x="190" y="408"/>
                      <a:pt x="226" y="408"/>
                    </a:cubicBezTo>
                    <a:cubicBezTo>
                      <a:pt x="257" y="408"/>
                      <a:pt x="284" y="390"/>
                      <a:pt x="295" y="361"/>
                    </a:cubicBezTo>
                    <a:cubicBezTo>
                      <a:pt x="291" y="360"/>
                      <a:pt x="291" y="360"/>
                      <a:pt x="291" y="360"/>
                    </a:cubicBezTo>
                    <a:cubicBezTo>
                      <a:pt x="281" y="387"/>
                      <a:pt x="256" y="404"/>
                      <a:pt x="226" y="404"/>
                    </a:cubicBezTo>
                    <a:cubicBezTo>
                      <a:pt x="192" y="404"/>
                      <a:pt x="152" y="382"/>
                      <a:pt x="127" y="327"/>
                    </a:cubicBezTo>
                    <a:cubicBezTo>
                      <a:pt x="127" y="327"/>
                      <a:pt x="127" y="327"/>
                      <a:pt x="127" y="327"/>
                    </a:cubicBezTo>
                    <a:cubicBezTo>
                      <a:pt x="6" y="78"/>
                      <a:pt x="6" y="78"/>
                      <a:pt x="6" y="78"/>
                    </a:cubicBezTo>
                    <a:cubicBezTo>
                      <a:pt x="26" y="73"/>
                      <a:pt x="26" y="73"/>
                      <a:pt x="26" y="73"/>
                    </a:cubicBezTo>
                    <a:cubicBezTo>
                      <a:pt x="68" y="64"/>
                      <a:pt x="105" y="40"/>
                      <a:pt x="131" y="5"/>
                    </a:cubicBezTo>
                    <a:cubicBezTo>
                      <a:pt x="130" y="4"/>
                      <a:pt x="130" y="4"/>
                      <a:pt x="130" y="4"/>
                    </a:cubicBezTo>
                    <a:cubicBezTo>
                      <a:pt x="128" y="5"/>
                      <a:pt x="128" y="5"/>
                      <a:pt x="128" y="5"/>
                    </a:cubicBezTo>
                    <a:cubicBezTo>
                      <a:pt x="274" y="252"/>
                      <a:pt x="274" y="252"/>
                      <a:pt x="274" y="252"/>
                    </a:cubicBezTo>
                    <a:cubicBezTo>
                      <a:pt x="277" y="250"/>
                      <a:pt x="277" y="250"/>
                      <a:pt x="277" y="25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Shape 67">
                <a:extLst>
                  <a:ext uri="{FF2B5EF4-FFF2-40B4-BE49-F238E27FC236}">
                    <a16:creationId xmlns:a16="http://schemas.microsoft.com/office/drawing/2014/main" id="{B25F796C-4DE1-9A34-CD93-5DAAC0541519}"/>
                  </a:ext>
                </a:extLst>
              </p:cNvPr>
              <p:cNvSpPr/>
              <p:nvPr/>
            </p:nvSpPr>
            <p:spPr bwMode="auto">
              <a:xfrm>
                <a:off x="5349876" y="3376613"/>
                <a:ext cx="68263" cy="68263"/>
              </a:xfrm>
              <a:custGeom>
                <a:avLst/>
                <a:gdLst>
                  <a:gd name="T0" fmla="*/ 16 w 18"/>
                  <a:gd name="T1" fmla="*/ 4 h 18"/>
                  <a:gd name="T2" fmla="*/ 14 w 18"/>
                  <a:gd name="T3" fmla="*/ 16 h 18"/>
                  <a:gd name="T4" fmla="*/ 3 w 18"/>
                  <a:gd name="T5" fmla="*/ 14 h 18"/>
                  <a:gd name="T6" fmla="*/ 5 w 18"/>
                  <a:gd name="T7" fmla="*/ 3 h 18"/>
                  <a:gd name="T8" fmla="*/ 16 w 18"/>
                  <a:gd name="T9" fmla="*/ 4 h 18"/>
                </a:gdLst>
                <a:ahLst/>
                <a:cxnLst>
                  <a:cxn ang="0">
                    <a:pos x="T0" y="T1"/>
                  </a:cxn>
                  <a:cxn ang="0">
                    <a:pos x="T2" y="T3"/>
                  </a:cxn>
                  <a:cxn ang="0">
                    <a:pos x="T4" y="T5"/>
                  </a:cxn>
                  <a:cxn ang="0">
                    <a:pos x="T6" y="T7"/>
                  </a:cxn>
                  <a:cxn ang="0">
                    <a:pos x="T8" y="T9"/>
                  </a:cxn>
                </a:cxnLst>
                <a:rect l="0" t="0" r="r" b="b"/>
                <a:pathLst>
                  <a:path w="18" h="18">
                    <a:moveTo>
                      <a:pt x="16" y="4"/>
                    </a:moveTo>
                    <a:cubicBezTo>
                      <a:pt x="18" y="8"/>
                      <a:pt x="18" y="13"/>
                      <a:pt x="14" y="16"/>
                    </a:cubicBezTo>
                    <a:cubicBezTo>
                      <a:pt x="11" y="18"/>
                      <a:pt x="6" y="18"/>
                      <a:pt x="3" y="14"/>
                    </a:cubicBezTo>
                    <a:cubicBezTo>
                      <a:pt x="0" y="11"/>
                      <a:pt x="1" y="6"/>
                      <a:pt x="5" y="3"/>
                    </a:cubicBezTo>
                    <a:cubicBezTo>
                      <a:pt x="8" y="0"/>
                      <a:pt x="13" y="1"/>
                      <a:pt x="16" y="4"/>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Shape 68">
                <a:extLst>
                  <a:ext uri="{FF2B5EF4-FFF2-40B4-BE49-F238E27FC236}">
                    <a16:creationId xmlns:a16="http://schemas.microsoft.com/office/drawing/2014/main" id="{51FA57ED-70A6-D619-E882-15EEED1524A4}"/>
                  </a:ext>
                </a:extLst>
              </p:cNvPr>
              <p:cNvSpPr/>
              <p:nvPr/>
            </p:nvSpPr>
            <p:spPr bwMode="auto">
              <a:xfrm>
                <a:off x="5346701" y="3371851"/>
                <a:ext cx="82550" cy="76200"/>
              </a:xfrm>
              <a:custGeom>
                <a:avLst/>
                <a:gdLst>
                  <a:gd name="T0" fmla="*/ 10 w 22"/>
                  <a:gd name="T1" fmla="*/ 20 h 20"/>
                  <a:gd name="T2" fmla="*/ 3 w 22"/>
                  <a:gd name="T3" fmla="*/ 16 h 20"/>
                  <a:gd name="T4" fmla="*/ 1 w 22"/>
                  <a:gd name="T5" fmla="*/ 9 h 20"/>
                  <a:gd name="T6" fmla="*/ 4 w 22"/>
                  <a:gd name="T7" fmla="*/ 2 h 20"/>
                  <a:gd name="T8" fmla="*/ 12 w 22"/>
                  <a:gd name="T9" fmla="*/ 1 h 20"/>
                  <a:gd name="T10" fmla="*/ 18 w 22"/>
                  <a:gd name="T11" fmla="*/ 4 h 20"/>
                  <a:gd name="T12" fmla="*/ 16 w 22"/>
                  <a:gd name="T13" fmla="*/ 18 h 20"/>
                  <a:gd name="T14" fmla="*/ 10 w 22"/>
                  <a:gd name="T15" fmla="*/ 20 h 20"/>
                  <a:gd name="T16" fmla="*/ 10 w 22"/>
                  <a:gd name="T17" fmla="*/ 4 h 20"/>
                  <a:gd name="T18" fmla="*/ 7 w 22"/>
                  <a:gd name="T19" fmla="*/ 6 h 20"/>
                  <a:gd name="T20" fmla="*/ 5 w 22"/>
                  <a:gd name="T21" fmla="*/ 10 h 20"/>
                  <a:gd name="T22" fmla="*/ 6 w 22"/>
                  <a:gd name="T23" fmla="*/ 14 h 20"/>
                  <a:gd name="T24" fmla="*/ 14 w 22"/>
                  <a:gd name="T25" fmla="*/ 15 h 20"/>
                  <a:gd name="T26" fmla="*/ 15 w 22"/>
                  <a:gd name="T27" fmla="*/ 7 h 20"/>
                  <a:gd name="T28" fmla="*/ 11 w 22"/>
                  <a:gd name="T29" fmla="*/ 4 h 20"/>
                  <a:gd name="T30" fmla="*/ 10 w 22"/>
                  <a:gd name="T3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0">
                    <a:moveTo>
                      <a:pt x="10" y="20"/>
                    </a:moveTo>
                    <a:cubicBezTo>
                      <a:pt x="7" y="20"/>
                      <a:pt x="4" y="19"/>
                      <a:pt x="3" y="16"/>
                    </a:cubicBezTo>
                    <a:cubicBezTo>
                      <a:pt x="1" y="14"/>
                      <a:pt x="0" y="12"/>
                      <a:pt x="1" y="9"/>
                    </a:cubicBezTo>
                    <a:cubicBezTo>
                      <a:pt x="1" y="6"/>
                      <a:pt x="2" y="4"/>
                      <a:pt x="4" y="2"/>
                    </a:cubicBezTo>
                    <a:cubicBezTo>
                      <a:pt x="6" y="1"/>
                      <a:pt x="9" y="0"/>
                      <a:pt x="12" y="1"/>
                    </a:cubicBezTo>
                    <a:cubicBezTo>
                      <a:pt x="14" y="1"/>
                      <a:pt x="17" y="2"/>
                      <a:pt x="18" y="4"/>
                    </a:cubicBezTo>
                    <a:cubicBezTo>
                      <a:pt x="22" y="9"/>
                      <a:pt x="21" y="15"/>
                      <a:pt x="16" y="18"/>
                    </a:cubicBezTo>
                    <a:cubicBezTo>
                      <a:pt x="15" y="20"/>
                      <a:pt x="12" y="20"/>
                      <a:pt x="10" y="20"/>
                    </a:cubicBezTo>
                    <a:close/>
                    <a:moveTo>
                      <a:pt x="10" y="4"/>
                    </a:moveTo>
                    <a:cubicBezTo>
                      <a:pt x="9" y="4"/>
                      <a:pt x="8" y="5"/>
                      <a:pt x="7" y="6"/>
                    </a:cubicBezTo>
                    <a:cubicBezTo>
                      <a:pt x="6" y="7"/>
                      <a:pt x="5" y="8"/>
                      <a:pt x="5" y="10"/>
                    </a:cubicBezTo>
                    <a:cubicBezTo>
                      <a:pt x="4" y="11"/>
                      <a:pt x="5" y="13"/>
                      <a:pt x="6" y="14"/>
                    </a:cubicBezTo>
                    <a:cubicBezTo>
                      <a:pt x="8" y="16"/>
                      <a:pt x="11" y="17"/>
                      <a:pt x="14" y="15"/>
                    </a:cubicBezTo>
                    <a:cubicBezTo>
                      <a:pt x="17" y="13"/>
                      <a:pt x="17" y="9"/>
                      <a:pt x="15" y="7"/>
                    </a:cubicBezTo>
                    <a:cubicBezTo>
                      <a:pt x="14" y="5"/>
                      <a:pt x="13" y="5"/>
                      <a:pt x="11" y="4"/>
                    </a:cubicBezTo>
                    <a:lnTo>
                      <a:pt x="10" y="4"/>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Shape 69">
                <a:extLst>
                  <a:ext uri="{FF2B5EF4-FFF2-40B4-BE49-F238E27FC236}">
                    <a16:creationId xmlns:a16="http://schemas.microsoft.com/office/drawing/2014/main" id="{EFF522CA-EEB4-BE69-6427-D4D742F61404}"/>
                  </a:ext>
                </a:extLst>
              </p:cNvPr>
              <p:cNvSpPr/>
              <p:nvPr/>
            </p:nvSpPr>
            <p:spPr bwMode="auto">
              <a:xfrm>
                <a:off x="5338763" y="3376613"/>
                <a:ext cx="295275" cy="139700"/>
              </a:xfrm>
              <a:custGeom>
                <a:avLst/>
                <a:gdLst>
                  <a:gd name="T0" fmla="*/ 2 w 78"/>
                  <a:gd name="T1" fmla="*/ 37 h 37"/>
                  <a:gd name="T2" fmla="*/ 2 w 78"/>
                  <a:gd name="T3" fmla="*/ 37 h 37"/>
                  <a:gd name="T4" fmla="*/ 0 w 78"/>
                  <a:gd name="T5" fmla="*/ 35 h 37"/>
                  <a:gd name="T6" fmla="*/ 2 w 78"/>
                  <a:gd name="T7" fmla="*/ 33 h 37"/>
                  <a:gd name="T8" fmla="*/ 2 w 78"/>
                  <a:gd name="T9" fmla="*/ 33 h 37"/>
                  <a:gd name="T10" fmla="*/ 75 w 78"/>
                  <a:gd name="T11" fmla="*/ 1 h 37"/>
                  <a:gd name="T12" fmla="*/ 78 w 78"/>
                  <a:gd name="T13" fmla="*/ 1 h 37"/>
                  <a:gd name="T14" fmla="*/ 77 w 78"/>
                  <a:gd name="T15" fmla="*/ 4 h 37"/>
                  <a:gd name="T16" fmla="*/ 2 w 78"/>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37">
                    <a:moveTo>
                      <a:pt x="2" y="37"/>
                    </a:moveTo>
                    <a:cubicBezTo>
                      <a:pt x="2" y="37"/>
                      <a:pt x="2" y="37"/>
                      <a:pt x="2" y="37"/>
                    </a:cubicBezTo>
                    <a:cubicBezTo>
                      <a:pt x="1" y="37"/>
                      <a:pt x="0" y="36"/>
                      <a:pt x="0" y="35"/>
                    </a:cubicBezTo>
                    <a:cubicBezTo>
                      <a:pt x="0" y="34"/>
                      <a:pt x="1" y="33"/>
                      <a:pt x="2" y="33"/>
                    </a:cubicBezTo>
                    <a:cubicBezTo>
                      <a:pt x="2" y="33"/>
                      <a:pt x="2" y="33"/>
                      <a:pt x="2" y="33"/>
                    </a:cubicBezTo>
                    <a:cubicBezTo>
                      <a:pt x="2" y="33"/>
                      <a:pt x="30" y="33"/>
                      <a:pt x="75" y="1"/>
                    </a:cubicBezTo>
                    <a:cubicBezTo>
                      <a:pt x="76" y="0"/>
                      <a:pt x="77" y="0"/>
                      <a:pt x="78" y="1"/>
                    </a:cubicBezTo>
                    <a:cubicBezTo>
                      <a:pt x="78" y="2"/>
                      <a:pt x="78" y="3"/>
                      <a:pt x="77" y="4"/>
                    </a:cubicBezTo>
                    <a:cubicBezTo>
                      <a:pt x="33" y="36"/>
                      <a:pt x="5" y="37"/>
                      <a:pt x="2" y="37"/>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Shape 70">
                <a:extLst>
                  <a:ext uri="{FF2B5EF4-FFF2-40B4-BE49-F238E27FC236}">
                    <a16:creationId xmlns:a16="http://schemas.microsoft.com/office/drawing/2014/main" id="{5C3C7AA5-54F4-22D3-2299-D4C7D374900F}"/>
                  </a:ext>
                </a:extLst>
              </p:cNvPr>
              <p:cNvSpPr/>
              <p:nvPr/>
            </p:nvSpPr>
            <p:spPr bwMode="auto">
              <a:xfrm>
                <a:off x="5988051" y="3390901"/>
                <a:ext cx="517525" cy="1522413"/>
              </a:xfrm>
              <a:custGeom>
                <a:avLst/>
                <a:gdLst>
                  <a:gd name="T0" fmla="*/ 0 w 137"/>
                  <a:gd name="T1" fmla="*/ 52 h 403"/>
                  <a:gd name="T2" fmla="*/ 77 w 137"/>
                  <a:gd name="T3" fmla="*/ 1 h 403"/>
                  <a:gd name="T4" fmla="*/ 84 w 137"/>
                  <a:gd name="T5" fmla="*/ 0 h 403"/>
                  <a:gd name="T6" fmla="*/ 135 w 137"/>
                  <a:gd name="T7" fmla="*/ 1 h 403"/>
                  <a:gd name="T8" fmla="*/ 137 w 137"/>
                  <a:gd name="T9" fmla="*/ 403 h 403"/>
                  <a:gd name="T10" fmla="*/ 19 w 137"/>
                  <a:gd name="T11" fmla="*/ 402 h 403"/>
                  <a:gd name="T12" fmla="*/ 37 w 137"/>
                  <a:gd name="T13" fmla="*/ 191 h 403"/>
                </a:gdLst>
                <a:ahLst/>
                <a:cxnLst>
                  <a:cxn ang="0">
                    <a:pos x="T0" y="T1"/>
                  </a:cxn>
                  <a:cxn ang="0">
                    <a:pos x="T2" y="T3"/>
                  </a:cxn>
                  <a:cxn ang="0">
                    <a:pos x="T4" y="T5"/>
                  </a:cxn>
                  <a:cxn ang="0">
                    <a:pos x="T6" y="T7"/>
                  </a:cxn>
                  <a:cxn ang="0">
                    <a:pos x="T8" y="T9"/>
                  </a:cxn>
                  <a:cxn ang="0">
                    <a:pos x="T10" y="T11"/>
                  </a:cxn>
                  <a:cxn ang="0">
                    <a:pos x="T12" y="T13"/>
                  </a:cxn>
                </a:cxnLst>
                <a:rect l="0" t="0" r="r" b="b"/>
                <a:pathLst>
                  <a:path w="137" h="403">
                    <a:moveTo>
                      <a:pt x="0" y="52"/>
                    </a:moveTo>
                    <a:cubicBezTo>
                      <a:pt x="15" y="23"/>
                      <a:pt x="44" y="3"/>
                      <a:pt x="77" y="1"/>
                    </a:cubicBezTo>
                    <a:cubicBezTo>
                      <a:pt x="79" y="1"/>
                      <a:pt x="82" y="0"/>
                      <a:pt x="84" y="0"/>
                    </a:cubicBezTo>
                    <a:cubicBezTo>
                      <a:pt x="135" y="1"/>
                      <a:pt x="135" y="1"/>
                      <a:pt x="135" y="1"/>
                    </a:cubicBezTo>
                    <a:cubicBezTo>
                      <a:pt x="137" y="403"/>
                      <a:pt x="137" y="403"/>
                      <a:pt x="137" y="403"/>
                    </a:cubicBezTo>
                    <a:cubicBezTo>
                      <a:pt x="19" y="402"/>
                      <a:pt x="19" y="402"/>
                      <a:pt x="19" y="402"/>
                    </a:cubicBezTo>
                    <a:cubicBezTo>
                      <a:pt x="37" y="191"/>
                      <a:pt x="37" y="191"/>
                      <a:pt x="37" y="19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Shape 71">
                <a:extLst>
                  <a:ext uri="{FF2B5EF4-FFF2-40B4-BE49-F238E27FC236}">
                    <a16:creationId xmlns:a16="http://schemas.microsoft.com/office/drawing/2014/main" id="{CE68DB8E-DDAF-5104-5DB0-BA2B1AA6E6BD}"/>
                  </a:ext>
                </a:extLst>
              </p:cNvPr>
              <p:cNvSpPr/>
              <p:nvPr/>
            </p:nvSpPr>
            <p:spPr bwMode="auto">
              <a:xfrm>
                <a:off x="5980113" y="3382963"/>
                <a:ext cx="533400" cy="1541463"/>
              </a:xfrm>
              <a:custGeom>
                <a:avLst/>
                <a:gdLst>
                  <a:gd name="T0" fmla="*/ 4 w 141"/>
                  <a:gd name="T1" fmla="*/ 55 h 408"/>
                  <a:gd name="T2" fmla="*/ 79 w 141"/>
                  <a:gd name="T3" fmla="*/ 5 h 408"/>
                  <a:gd name="T4" fmla="*/ 86 w 141"/>
                  <a:gd name="T5" fmla="*/ 4 h 408"/>
                  <a:gd name="T6" fmla="*/ 86 w 141"/>
                  <a:gd name="T7" fmla="*/ 2 h 408"/>
                  <a:gd name="T8" fmla="*/ 86 w 141"/>
                  <a:gd name="T9" fmla="*/ 4 h 408"/>
                  <a:gd name="T10" fmla="*/ 135 w 141"/>
                  <a:gd name="T11" fmla="*/ 5 h 408"/>
                  <a:gd name="T12" fmla="*/ 137 w 141"/>
                  <a:gd name="T13" fmla="*/ 403 h 408"/>
                  <a:gd name="T14" fmla="*/ 23 w 141"/>
                  <a:gd name="T15" fmla="*/ 402 h 408"/>
                  <a:gd name="T16" fmla="*/ 41 w 141"/>
                  <a:gd name="T17" fmla="*/ 193 h 408"/>
                  <a:gd name="T18" fmla="*/ 37 w 141"/>
                  <a:gd name="T19" fmla="*/ 193 h 408"/>
                  <a:gd name="T20" fmla="*/ 19 w 141"/>
                  <a:gd name="T21" fmla="*/ 404 h 408"/>
                  <a:gd name="T22" fmla="*/ 20 w 141"/>
                  <a:gd name="T23" fmla="*/ 405 h 408"/>
                  <a:gd name="T24" fmla="*/ 21 w 141"/>
                  <a:gd name="T25" fmla="*/ 406 h 408"/>
                  <a:gd name="T26" fmla="*/ 139 w 141"/>
                  <a:gd name="T27" fmla="*/ 407 h 408"/>
                  <a:gd name="T28" fmla="*/ 140 w 141"/>
                  <a:gd name="T29" fmla="*/ 407 h 408"/>
                  <a:gd name="T30" fmla="*/ 141 w 141"/>
                  <a:gd name="T31" fmla="*/ 405 h 408"/>
                  <a:gd name="T32" fmla="*/ 139 w 141"/>
                  <a:gd name="T33" fmla="*/ 3 h 408"/>
                  <a:gd name="T34" fmla="*/ 137 w 141"/>
                  <a:gd name="T35" fmla="*/ 1 h 408"/>
                  <a:gd name="T36" fmla="*/ 86 w 141"/>
                  <a:gd name="T37" fmla="*/ 0 h 408"/>
                  <a:gd name="T38" fmla="*/ 86 w 141"/>
                  <a:gd name="T39" fmla="*/ 0 h 408"/>
                  <a:gd name="T40" fmla="*/ 79 w 141"/>
                  <a:gd name="T41" fmla="*/ 1 h 408"/>
                  <a:gd name="T42" fmla="*/ 0 w 141"/>
                  <a:gd name="T43" fmla="*/ 53 h 408"/>
                  <a:gd name="T44" fmla="*/ 4 w 141"/>
                  <a:gd name="T45" fmla="*/ 5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 h="408">
                    <a:moveTo>
                      <a:pt x="4" y="55"/>
                    </a:moveTo>
                    <a:cubicBezTo>
                      <a:pt x="19" y="26"/>
                      <a:pt x="47" y="7"/>
                      <a:pt x="79" y="5"/>
                    </a:cubicBezTo>
                    <a:cubicBezTo>
                      <a:pt x="82" y="5"/>
                      <a:pt x="84" y="4"/>
                      <a:pt x="86" y="4"/>
                    </a:cubicBezTo>
                    <a:cubicBezTo>
                      <a:pt x="86" y="2"/>
                      <a:pt x="86" y="2"/>
                      <a:pt x="86" y="2"/>
                    </a:cubicBezTo>
                    <a:cubicBezTo>
                      <a:pt x="86" y="4"/>
                      <a:pt x="86" y="4"/>
                      <a:pt x="86" y="4"/>
                    </a:cubicBezTo>
                    <a:cubicBezTo>
                      <a:pt x="135" y="5"/>
                      <a:pt x="135" y="5"/>
                      <a:pt x="135" y="5"/>
                    </a:cubicBezTo>
                    <a:cubicBezTo>
                      <a:pt x="137" y="403"/>
                      <a:pt x="137" y="403"/>
                      <a:pt x="137" y="403"/>
                    </a:cubicBezTo>
                    <a:cubicBezTo>
                      <a:pt x="23" y="402"/>
                      <a:pt x="23" y="402"/>
                      <a:pt x="23" y="402"/>
                    </a:cubicBezTo>
                    <a:cubicBezTo>
                      <a:pt x="41" y="193"/>
                      <a:pt x="41" y="193"/>
                      <a:pt x="41" y="193"/>
                    </a:cubicBezTo>
                    <a:cubicBezTo>
                      <a:pt x="37" y="193"/>
                      <a:pt x="37" y="193"/>
                      <a:pt x="37" y="193"/>
                    </a:cubicBezTo>
                    <a:cubicBezTo>
                      <a:pt x="19" y="404"/>
                      <a:pt x="19" y="404"/>
                      <a:pt x="19" y="404"/>
                    </a:cubicBezTo>
                    <a:cubicBezTo>
                      <a:pt x="19" y="404"/>
                      <a:pt x="19" y="405"/>
                      <a:pt x="20" y="405"/>
                    </a:cubicBezTo>
                    <a:cubicBezTo>
                      <a:pt x="20" y="406"/>
                      <a:pt x="21" y="406"/>
                      <a:pt x="21" y="406"/>
                    </a:cubicBezTo>
                    <a:cubicBezTo>
                      <a:pt x="139" y="407"/>
                      <a:pt x="139" y="407"/>
                      <a:pt x="139" y="407"/>
                    </a:cubicBezTo>
                    <a:cubicBezTo>
                      <a:pt x="140" y="408"/>
                      <a:pt x="140" y="407"/>
                      <a:pt x="140" y="407"/>
                    </a:cubicBezTo>
                    <a:cubicBezTo>
                      <a:pt x="141" y="407"/>
                      <a:pt x="141" y="406"/>
                      <a:pt x="141" y="405"/>
                    </a:cubicBezTo>
                    <a:cubicBezTo>
                      <a:pt x="139" y="3"/>
                      <a:pt x="139" y="3"/>
                      <a:pt x="139" y="3"/>
                    </a:cubicBezTo>
                    <a:cubicBezTo>
                      <a:pt x="139" y="2"/>
                      <a:pt x="138" y="1"/>
                      <a:pt x="137" y="1"/>
                    </a:cubicBezTo>
                    <a:cubicBezTo>
                      <a:pt x="86" y="0"/>
                      <a:pt x="86" y="0"/>
                      <a:pt x="86" y="0"/>
                    </a:cubicBezTo>
                    <a:cubicBezTo>
                      <a:pt x="86" y="0"/>
                      <a:pt x="86" y="0"/>
                      <a:pt x="86" y="0"/>
                    </a:cubicBezTo>
                    <a:cubicBezTo>
                      <a:pt x="84" y="0"/>
                      <a:pt x="81" y="1"/>
                      <a:pt x="79" y="1"/>
                    </a:cubicBezTo>
                    <a:cubicBezTo>
                      <a:pt x="46" y="3"/>
                      <a:pt x="16" y="23"/>
                      <a:pt x="0" y="53"/>
                    </a:cubicBezTo>
                    <a:cubicBezTo>
                      <a:pt x="4" y="55"/>
                      <a:pt x="4" y="55"/>
                      <a:pt x="4" y="5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Shape 72">
                <a:extLst>
                  <a:ext uri="{FF2B5EF4-FFF2-40B4-BE49-F238E27FC236}">
                    <a16:creationId xmlns:a16="http://schemas.microsoft.com/office/drawing/2014/main" id="{23905996-B103-4AAC-654A-6F1C29C85CD8}"/>
                  </a:ext>
                </a:extLst>
              </p:cNvPr>
              <p:cNvSpPr/>
              <p:nvPr/>
            </p:nvSpPr>
            <p:spPr bwMode="auto">
              <a:xfrm>
                <a:off x="6373813" y="3379788"/>
                <a:ext cx="331788" cy="646113"/>
              </a:xfrm>
              <a:custGeom>
                <a:avLst/>
                <a:gdLst>
                  <a:gd name="T0" fmla="*/ 86 w 88"/>
                  <a:gd name="T1" fmla="*/ 171 h 171"/>
                  <a:gd name="T2" fmla="*/ 84 w 88"/>
                  <a:gd name="T3" fmla="*/ 170 h 171"/>
                  <a:gd name="T4" fmla="*/ 30 w 88"/>
                  <a:gd name="T5" fmla="*/ 1 h 171"/>
                  <a:gd name="T6" fmla="*/ 33 w 88"/>
                  <a:gd name="T7" fmla="*/ 0 h 171"/>
                  <a:gd name="T8" fmla="*/ 34 w 88"/>
                  <a:gd name="T9" fmla="*/ 3 h 171"/>
                  <a:gd name="T10" fmla="*/ 87 w 88"/>
                  <a:gd name="T11" fmla="*/ 168 h 171"/>
                  <a:gd name="T12" fmla="*/ 87 w 88"/>
                  <a:gd name="T13" fmla="*/ 170 h 171"/>
                  <a:gd name="T14" fmla="*/ 86 w 88"/>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71">
                    <a:moveTo>
                      <a:pt x="86" y="171"/>
                    </a:moveTo>
                    <a:cubicBezTo>
                      <a:pt x="85" y="171"/>
                      <a:pt x="84" y="170"/>
                      <a:pt x="84" y="170"/>
                    </a:cubicBezTo>
                    <a:cubicBezTo>
                      <a:pt x="0" y="53"/>
                      <a:pt x="29" y="3"/>
                      <a:pt x="30" y="1"/>
                    </a:cubicBezTo>
                    <a:cubicBezTo>
                      <a:pt x="31" y="0"/>
                      <a:pt x="32" y="0"/>
                      <a:pt x="33" y="0"/>
                    </a:cubicBezTo>
                    <a:cubicBezTo>
                      <a:pt x="34" y="1"/>
                      <a:pt x="34" y="2"/>
                      <a:pt x="34" y="3"/>
                    </a:cubicBezTo>
                    <a:cubicBezTo>
                      <a:pt x="34" y="3"/>
                      <a:pt x="5" y="53"/>
                      <a:pt x="87" y="168"/>
                    </a:cubicBezTo>
                    <a:cubicBezTo>
                      <a:pt x="88" y="168"/>
                      <a:pt x="88" y="170"/>
                      <a:pt x="87" y="170"/>
                    </a:cubicBezTo>
                    <a:cubicBezTo>
                      <a:pt x="86" y="171"/>
                      <a:pt x="86" y="171"/>
                      <a:pt x="86" y="171"/>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Shape 73">
                <a:extLst>
                  <a:ext uri="{FF2B5EF4-FFF2-40B4-BE49-F238E27FC236}">
                    <a16:creationId xmlns:a16="http://schemas.microsoft.com/office/drawing/2014/main" id="{EDCF6854-6190-C151-468D-310138F75261}"/>
                  </a:ext>
                </a:extLst>
              </p:cNvPr>
              <p:cNvSpPr/>
              <p:nvPr/>
            </p:nvSpPr>
            <p:spPr bwMode="auto">
              <a:xfrm>
                <a:off x="6694488" y="3376613"/>
                <a:ext cx="323850" cy="649288"/>
              </a:xfrm>
              <a:custGeom>
                <a:avLst/>
                <a:gdLst>
                  <a:gd name="T0" fmla="*/ 2 w 86"/>
                  <a:gd name="T1" fmla="*/ 172 h 172"/>
                  <a:gd name="T2" fmla="*/ 1 w 86"/>
                  <a:gd name="T3" fmla="*/ 171 h 172"/>
                  <a:gd name="T4" fmla="*/ 0 w 86"/>
                  <a:gd name="T5" fmla="*/ 169 h 172"/>
                  <a:gd name="T6" fmla="*/ 50 w 86"/>
                  <a:gd name="T7" fmla="*/ 4 h 172"/>
                  <a:gd name="T8" fmla="*/ 51 w 86"/>
                  <a:gd name="T9" fmla="*/ 1 h 172"/>
                  <a:gd name="T10" fmla="*/ 54 w 86"/>
                  <a:gd name="T11" fmla="*/ 1 h 172"/>
                  <a:gd name="T12" fmla="*/ 4 w 86"/>
                  <a:gd name="T13" fmla="*/ 171 h 172"/>
                  <a:gd name="T14" fmla="*/ 2 w 86"/>
                  <a:gd name="T15" fmla="*/ 172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72">
                    <a:moveTo>
                      <a:pt x="2" y="172"/>
                    </a:moveTo>
                    <a:cubicBezTo>
                      <a:pt x="2" y="172"/>
                      <a:pt x="1" y="172"/>
                      <a:pt x="1" y="171"/>
                    </a:cubicBezTo>
                    <a:cubicBezTo>
                      <a:pt x="0" y="171"/>
                      <a:pt x="0" y="169"/>
                      <a:pt x="0" y="169"/>
                    </a:cubicBezTo>
                    <a:cubicBezTo>
                      <a:pt x="81" y="53"/>
                      <a:pt x="50" y="4"/>
                      <a:pt x="50" y="4"/>
                    </a:cubicBezTo>
                    <a:cubicBezTo>
                      <a:pt x="50" y="3"/>
                      <a:pt x="50" y="1"/>
                      <a:pt x="51" y="1"/>
                    </a:cubicBezTo>
                    <a:cubicBezTo>
                      <a:pt x="52" y="0"/>
                      <a:pt x="53" y="1"/>
                      <a:pt x="54" y="1"/>
                    </a:cubicBezTo>
                    <a:cubicBezTo>
                      <a:pt x="55" y="3"/>
                      <a:pt x="86" y="53"/>
                      <a:pt x="4" y="171"/>
                    </a:cubicBezTo>
                    <a:cubicBezTo>
                      <a:pt x="3" y="171"/>
                      <a:pt x="3" y="172"/>
                      <a:pt x="2" y="172"/>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Shape 74">
                <a:extLst>
                  <a:ext uri="{FF2B5EF4-FFF2-40B4-BE49-F238E27FC236}">
                    <a16:creationId xmlns:a16="http://schemas.microsoft.com/office/drawing/2014/main" id="{66656E8C-CF1D-8013-4AB5-EDA4CEA4217D}"/>
                  </a:ext>
                </a:extLst>
              </p:cNvPr>
              <p:cNvSpPr/>
              <p:nvPr/>
            </p:nvSpPr>
            <p:spPr bwMode="auto">
              <a:xfrm>
                <a:off x="6584951" y="4029076"/>
                <a:ext cx="238125" cy="388938"/>
              </a:xfrm>
              <a:custGeom>
                <a:avLst/>
                <a:gdLst>
                  <a:gd name="T0" fmla="*/ 60 w 63"/>
                  <a:gd name="T1" fmla="*/ 103 h 103"/>
                  <a:gd name="T2" fmla="*/ 3 w 63"/>
                  <a:gd name="T3" fmla="*/ 103 h 103"/>
                  <a:gd name="T4" fmla="*/ 0 w 63"/>
                  <a:gd name="T5" fmla="*/ 100 h 103"/>
                  <a:gd name="T6" fmla="*/ 0 w 63"/>
                  <a:gd name="T7" fmla="*/ 3 h 103"/>
                  <a:gd name="T8" fmla="*/ 3 w 63"/>
                  <a:gd name="T9" fmla="*/ 0 h 103"/>
                  <a:gd name="T10" fmla="*/ 59 w 63"/>
                  <a:gd name="T11" fmla="*/ 0 h 103"/>
                  <a:gd name="T12" fmla="*/ 62 w 63"/>
                  <a:gd name="T13" fmla="*/ 3 h 103"/>
                  <a:gd name="T14" fmla="*/ 63 w 63"/>
                  <a:gd name="T15" fmla="*/ 100 h 103"/>
                  <a:gd name="T16" fmla="*/ 60 w 63"/>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03">
                    <a:moveTo>
                      <a:pt x="60" y="103"/>
                    </a:moveTo>
                    <a:cubicBezTo>
                      <a:pt x="3" y="103"/>
                      <a:pt x="3" y="103"/>
                      <a:pt x="3" y="103"/>
                    </a:cubicBezTo>
                    <a:cubicBezTo>
                      <a:pt x="2" y="103"/>
                      <a:pt x="0" y="102"/>
                      <a:pt x="0" y="100"/>
                    </a:cubicBezTo>
                    <a:cubicBezTo>
                      <a:pt x="0" y="3"/>
                      <a:pt x="0" y="3"/>
                      <a:pt x="0" y="3"/>
                    </a:cubicBezTo>
                    <a:cubicBezTo>
                      <a:pt x="0" y="2"/>
                      <a:pt x="1" y="0"/>
                      <a:pt x="3" y="0"/>
                    </a:cubicBezTo>
                    <a:cubicBezTo>
                      <a:pt x="59" y="0"/>
                      <a:pt x="59" y="0"/>
                      <a:pt x="59" y="0"/>
                    </a:cubicBezTo>
                    <a:cubicBezTo>
                      <a:pt x="61" y="0"/>
                      <a:pt x="62" y="1"/>
                      <a:pt x="62" y="3"/>
                    </a:cubicBezTo>
                    <a:cubicBezTo>
                      <a:pt x="63" y="100"/>
                      <a:pt x="63" y="100"/>
                      <a:pt x="63" y="100"/>
                    </a:cubicBezTo>
                    <a:cubicBezTo>
                      <a:pt x="63" y="102"/>
                      <a:pt x="61" y="103"/>
                      <a:pt x="60" y="103"/>
                    </a:cubicBezTo>
                    <a:close/>
                  </a:path>
                </a:pathLst>
              </a:custGeom>
              <a:solidFill>
                <a:srgbClr val="E85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Shape 75">
                <a:extLst>
                  <a:ext uri="{FF2B5EF4-FFF2-40B4-BE49-F238E27FC236}">
                    <a16:creationId xmlns:a16="http://schemas.microsoft.com/office/drawing/2014/main" id="{6E212B94-8234-F096-5E3E-C8BB239CACCB}"/>
                  </a:ext>
                </a:extLst>
              </p:cNvPr>
              <p:cNvSpPr/>
              <p:nvPr/>
            </p:nvSpPr>
            <p:spPr bwMode="auto">
              <a:xfrm>
                <a:off x="6577013" y="4021138"/>
                <a:ext cx="252413" cy="404813"/>
              </a:xfrm>
              <a:custGeom>
                <a:avLst/>
                <a:gdLst>
                  <a:gd name="T0" fmla="*/ 5 w 67"/>
                  <a:gd name="T1" fmla="*/ 107 h 107"/>
                  <a:gd name="T2" fmla="*/ 2 w 67"/>
                  <a:gd name="T3" fmla="*/ 106 h 107"/>
                  <a:gd name="T4" fmla="*/ 0 w 67"/>
                  <a:gd name="T5" fmla="*/ 102 h 107"/>
                  <a:gd name="T6" fmla="*/ 0 w 67"/>
                  <a:gd name="T7" fmla="*/ 5 h 107"/>
                  <a:gd name="T8" fmla="*/ 1 w 67"/>
                  <a:gd name="T9" fmla="*/ 2 h 107"/>
                  <a:gd name="T10" fmla="*/ 5 w 67"/>
                  <a:gd name="T11" fmla="*/ 0 h 107"/>
                  <a:gd name="T12" fmla="*/ 61 w 67"/>
                  <a:gd name="T13" fmla="*/ 0 h 107"/>
                  <a:gd name="T14" fmla="*/ 61 w 67"/>
                  <a:gd name="T15" fmla="*/ 0 h 107"/>
                  <a:gd name="T16" fmla="*/ 65 w 67"/>
                  <a:gd name="T17" fmla="*/ 1 h 107"/>
                  <a:gd name="T18" fmla="*/ 66 w 67"/>
                  <a:gd name="T19" fmla="*/ 5 h 107"/>
                  <a:gd name="T20" fmla="*/ 67 w 67"/>
                  <a:gd name="T21" fmla="*/ 102 h 107"/>
                  <a:gd name="T22" fmla="*/ 65 w 67"/>
                  <a:gd name="T23" fmla="*/ 105 h 107"/>
                  <a:gd name="T24" fmla="*/ 62 w 67"/>
                  <a:gd name="T25" fmla="*/ 107 h 107"/>
                  <a:gd name="T26" fmla="*/ 5 w 67"/>
                  <a:gd name="T27" fmla="*/ 107 h 107"/>
                  <a:gd name="T28" fmla="*/ 61 w 67"/>
                  <a:gd name="T29" fmla="*/ 4 h 107"/>
                  <a:gd name="T30" fmla="*/ 61 w 67"/>
                  <a:gd name="T31" fmla="*/ 4 h 107"/>
                  <a:gd name="T32" fmla="*/ 5 w 67"/>
                  <a:gd name="T33" fmla="*/ 4 h 107"/>
                  <a:gd name="T34" fmla="*/ 4 w 67"/>
                  <a:gd name="T35" fmla="*/ 5 h 107"/>
                  <a:gd name="T36" fmla="*/ 4 w 67"/>
                  <a:gd name="T37" fmla="*/ 5 h 107"/>
                  <a:gd name="T38" fmla="*/ 4 w 67"/>
                  <a:gd name="T39" fmla="*/ 102 h 107"/>
                  <a:gd name="T40" fmla="*/ 4 w 67"/>
                  <a:gd name="T41" fmla="*/ 103 h 107"/>
                  <a:gd name="T42" fmla="*/ 5 w 67"/>
                  <a:gd name="T43" fmla="*/ 103 h 107"/>
                  <a:gd name="T44" fmla="*/ 5 w 67"/>
                  <a:gd name="T45" fmla="*/ 103 h 107"/>
                  <a:gd name="T46" fmla="*/ 62 w 67"/>
                  <a:gd name="T47" fmla="*/ 103 h 107"/>
                  <a:gd name="T48" fmla="*/ 62 w 67"/>
                  <a:gd name="T49" fmla="*/ 103 h 107"/>
                  <a:gd name="T50" fmla="*/ 62 w 67"/>
                  <a:gd name="T51" fmla="*/ 103 h 107"/>
                  <a:gd name="T52" fmla="*/ 63 w 67"/>
                  <a:gd name="T53" fmla="*/ 102 h 107"/>
                  <a:gd name="T54" fmla="*/ 62 w 67"/>
                  <a:gd name="T55" fmla="*/ 5 h 107"/>
                  <a:gd name="T56" fmla="*/ 62 w 67"/>
                  <a:gd name="T57" fmla="*/ 4 h 107"/>
                  <a:gd name="T58" fmla="*/ 61 w 67"/>
                  <a:gd name="T59" fmla="*/ 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107">
                    <a:moveTo>
                      <a:pt x="5" y="107"/>
                    </a:moveTo>
                    <a:cubicBezTo>
                      <a:pt x="4" y="107"/>
                      <a:pt x="3" y="107"/>
                      <a:pt x="2" y="106"/>
                    </a:cubicBezTo>
                    <a:cubicBezTo>
                      <a:pt x="1" y="105"/>
                      <a:pt x="0" y="104"/>
                      <a:pt x="0" y="102"/>
                    </a:cubicBezTo>
                    <a:cubicBezTo>
                      <a:pt x="0" y="5"/>
                      <a:pt x="0" y="5"/>
                      <a:pt x="0" y="5"/>
                    </a:cubicBezTo>
                    <a:cubicBezTo>
                      <a:pt x="0" y="4"/>
                      <a:pt x="0" y="3"/>
                      <a:pt x="1" y="2"/>
                    </a:cubicBezTo>
                    <a:cubicBezTo>
                      <a:pt x="2" y="1"/>
                      <a:pt x="3" y="0"/>
                      <a:pt x="5" y="0"/>
                    </a:cubicBezTo>
                    <a:cubicBezTo>
                      <a:pt x="61" y="0"/>
                      <a:pt x="61" y="0"/>
                      <a:pt x="61" y="0"/>
                    </a:cubicBezTo>
                    <a:cubicBezTo>
                      <a:pt x="61" y="0"/>
                      <a:pt x="61" y="0"/>
                      <a:pt x="61" y="0"/>
                    </a:cubicBezTo>
                    <a:cubicBezTo>
                      <a:pt x="62" y="0"/>
                      <a:pt x="64" y="1"/>
                      <a:pt x="65" y="1"/>
                    </a:cubicBezTo>
                    <a:cubicBezTo>
                      <a:pt x="66" y="2"/>
                      <a:pt x="66" y="4"/>
                      <a:pt x="66" y="5"/>
                    </a:cubicBezTo>
                    <a:cubicBezTo>
                      <a:pt x="67" y="102"/>
                      <a:pt x="67" y="102"/>
                      <a:pt x="67" y="102"/>
                    </a:cubicBezTo>
                    <a:cubicBezTo>
                      <a:pt x="67" y="103"/>
                      <a:pt x="66" y="105"/>
                      <a:pt x="65" y="105"/>
                    </a:cubicBezTo>
                    <a:cubicBezTo>
                      <a:pt x="64" y="106"/>
                      <a:pt x="63" y="107"/>
                      <a:pt x="62" y="107"/>
                    </a:cubicBezTo>
                    <a:cubicBezTo>
                      <a:pt x="5" y="107"/>
                      <a:pt x="5" y="107"/>
                      <a:pt x="5" y="107"/>
                    </a:cubicBezTo>
                    <a:close/>
                    <a:moveTo>
                      <a:pt x="61" y="4"/>
                    </a:moveTo>
                    <a:cubicBezTo>
                      <a:pt x="61" y="4"/>
                      <a:pt x="61" y="4"/>
                      <a:pt x="61" y="4"/>
                    </a:cubicBezTo>
                    <a:cubicBezTo>
                      <a:pt x="5" y="4"/>
                      <a:pt x="5" y="4"/>
                      <a:pt x="5" y="4"/>
                    </a:cubicBezTo>
                    <a:cubicBezTo>
                      <a:pt x="4" y="4"/>
                      <a:pt x="4" y="5"/>
                      <a:pt x="4" y="5"/>
                    </a:cubicBezTo>
                    <a:cubicBezTo>
                      <a:pt x="4" y="5"/>
                      <a:pt x="4" y="5"/>
                      <a:pt x="4" y="5"/>
                    </a:cubicBezTo>
                    <a:cubicBezTo>
                      <a:pt x="4" y="102"/>
                      <a:pt x="4" y="102"/>
                      <a:pt x="4" y="102"/>
                    </a:cubicBezTo>
                    <a:cubicBezTo>
                      <a:pt x="4" y="103"/>
                      <a:pt x="4" y="103"/>
                      <a:pt x="4" y="103"/>
                    </a:cubicBezTo>
                    <a:cubicBezTo>
                      <a:pt x="5" y="103"/>
                      <a:pt x="5" y="103"/>
                      <a:pt x="5" y="103"/>
                    </a:cubicBezTo>
                    <a:cubicBezTo>
                      <a:pt x="5" y="103"/>
                      <a:pt x="5" y="103"/>
                      <a:pt x="5" y="103"/>
                    </a:cubicBezTo>
                    <a:cubicBezTo>
                      <a:pt x="62" y="103"/>
                      <a:pt x="62" y="103"/>
                      <a:pt x="62" y="103"/>
                    </a:cubicBezTo>
                    <a:cubicBezTo>
                      <a:pt x="62" y="103"/>
                      <a:pt x="62" y="103"/>
                      <a:pt x="62" y="103"/>
                    </a:cubicBezTo>
                    <a:cubicBezTo>
                      <a:pt x="62" y="103"/>
                      <a:pt x="62" y="103"/>
                      <a:pt x="62" y="103"/>
                    </a:cubicBezTo>
                    <a:cubicBezTo>
                      <a:pt x="63" y="102"/>
                      <a:pt x="63" y="102"/>
                      <a:pt x="63" y="102"/>
                    </a:cubicBezTo>
                    <a:cubicBezTo>
                      <a:pt x="62" y="5"/>
                      <a:pt x="62" y="5"/>
                      <a:pt x="62" y="5"/>
                    </a:cubicBezTo>
                    <a:cubicBezTo>
                      <a:pt x="62" y="5"/>
                      <a:pt x="62" y="4"/>
                      <a:pt x="62" y="4"/>
                    </a:cubicBezTo>
                    <a:cubicBezTo>
                      <a:pt x="62" y="4"/>
                      <a:pt x="62" y="4"/>
                      <a:pt x="61"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Shape 76">
                <a:extLst>
                  <a:ext uri="{FF2B5EF4-FFF2-40B4-BE49-F238E27FC236}">
                    <a16:creationId xmlns:a16="http://schemas.microsoft.com/office/drawing/2014/main" id="{17A6707C-579F-9E43-DAA8-3902E14D74D4}"/>
                  </a:ext>
                </a:extLst>
              </p:cNvPr>
              <p:cNvSpPr/>
              <p:nvPr/>
            </p:nvSpPr>
            <p:spPr bwMode="auto">
              <a:xfrm>
                <a:off x="6637338" y="4094163"/>
                <a:ext cx="131763" cy="115888"/>
              </a:xfrm>
              <a:custGeom>
                <a:avLst/>
                <a:gdLst>
                  <a:gd name="T0" fmla="*/ 83 w 83"/>
                  <a:gd name="T1" fmla="*/ 71 h 73"/>
                  <a:gd name="T2" fmla="*/ 0 w 83"/>
                  <a:gd name="T3" fmla="*/ 73 h 73"/>
                  <a:gd name="T4" fmla="*/ 0 w 83"/>
                  <a:gd name="T5" fmla="*/ 0 h 73"/>
                  <a:gd name="T6" fmla="*/ 83 w 83"/>
                  <a:gd name="T7" fmla="*/ 0 h 73"/>
                  <a:gd name="T8" fmla="*/ 83 w 83"/>
                  <a:gd name="T9" fmla="*/ 71 h 73"/>
                </a:gdLst>
                <a:ahLst/>
                <a:cxnLst>
                  <a:cxn ang="0">
                    <a:pos x="T0" y="T1"/>
                  </a:cxn>
                  <a:cxn ang="0">
                    <a:pos x="T2" y="T3"/>
                  </a:cxn>
                  <a:cxn ang="0">
                    <a:pos x="T4" y="T5"/>
                  </a:cxn>
                  <a:cxn ang="0">
                    <a:pos x="T6" y="T7"/>
                  </a:cxn>
                  <a:cxn ang="0">
                    <a:pos x="T8" y="T9"/>
                  </a:cxn>
                </a:cxnLst>
                <a:rect l="0" t="0" r="r" b="b"/>
                <a:pathLst>
                  <a:path w="83" h="73">
                    <a:moveTo>
                      <a:pt x="83" y="71"/>
                    </a:moveTo>
                    <a:lnTo>
                      <a:pt x="0" y="73"/>
                    </a:lnTo>
                    <a:lnTo>
                      <a:pt x="0" y="0"/>
                    </a:lnTo>
                    <a:lnTo>
                      <a:pt x="83" y="0"/>
                    </a:lnTo>
                    <a:lnTo>
                      <a:pt x="83"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Shape 77">
                <a:extLst>
                  <a:ext uri="{FF2B5EF4-FFF2-40B4-BE49-F238E27FC236}">
                    <a16:creationId xmlns:a16="http://schemas.microsoft.com/office/drawing/2014/main" id="{87A2AB9C-9A5B-36FB-341A-8A51CFD8FC2C}"/>
                  </a:ext>
                </a:extLst>
              </p:cNvPr>
              <p:cNvSpPr/>
              <p:nvPr/>
            </p:nvSpPr>
            <p:spPr bwMode="auto">
              <a:xfrm>
                <a:off x="6629401" y="4086226"/>
                <a:ext cx="147638" cy="131763"/>
              </a:xfrm>
              <a:custGeom>
                <a:avLst/>
                <a:gdLst>
                  <a:gd name="T0" fmla="*/ 2 w 39"/>
                  <a:gd name="T1" fmla="*/ 35 h 35"/>
                  <a:gd name="T2" fmla="*/ 0 w 39"/>
                  <a:gd name="T3" fmla="*/ 33 h 35"/>
                  <a:gd name="T4" fmla="*/ 0 w 39"/>
                  <a:gd name="T5" fmla="*/ 2 h 35"/>
                  <a:gd name="T6" fmla="*/ 2 w 39"/>
                  <a:gd name="T7" fmla="*/ 0 h 35"/>
                  <a:gd name="T8" fmla="*/ 37 w 39"/>
                  <a:gd name="T9" fmla="*/ 0 h 35"/>
                  <a:gd name="T10" fmla="*/ 37 w 39"/>
                  <a:gd name="T11" fmla="*/ 0 h 35"/>
                  <a:gd name="T12" fmla="*/ 38 w 39"/>
                  <a:gd name="T13" fmla="*/ 0 h 35"/>
                  <a:gd name="T14" fmla="*/ 39 w 39"/>
                  <a:gd name="T15" fmla="*/ 2 h 35"/>
                  <a:gd name="T16" fmla="*/ 39 w 39"/>
                  <a:gd name="T17" fmla="*/ 32 h 35"/>
                  <a:gd name="T18" fmla="*/ 38 w 39"/>
                  <a:gd name="T19" fmla="*/ 34 h 35"/>
                  <a:gd name="T20" fmla="*/ 37 w 39"/>
                  <a:gd name="T21" fmla="*/ 34 h 35"/>
                  <a:gd name="T22" fmla="*/ 2 w 39"/>
                  <a:gd name="T23" fmla="*/ 35 h 35"/>
                  <a:gd name="T24" fmla="*/ 4 w 39"/>
                  <a:gd name="T25" fmla="*/ 4 h 35"/>
                  <a:gd name="T26" fmla="*/ 4 w 39"/>
                  <a:gd name="T27" fmla="*/ 31 h 35"/>
                  <a:gd name="T28" fmla="*/ 35 w 39"/>
                  <a:gd name="T29" fmla="*/ 30 h 35"/>
                  <a:gd name="T30" fmla="*/ 35 w 39"/>
                  <a:gd name="T31" fmla="*/ 4 h 35"/>
                  <a:gd name="T32" fmla="*/ 4 w 39"/>
                  <a:gd name="T33"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5">
                    <a:moveTo>
                      <a:pt x="2" y="35"/>
                    </a:moveTo>
                    <a:cubicBezTo>
                      <a:pt x="1" y="35"/>
                      <a:pt x="0" y="34"/>
                      <a:pt x="0" y="33"/>
                    </a:cubicBezTo>
                    <a:cubicBezTo>
                      <a:pt x="0" y="2"/>
                      <a:pt x="0" y="2"/>
                      <a:pt x="0" y="2"/>
                    </a:cubicBezTo>
                    <a:cubicBezTo>
                      <a:pt x="0" y="1"/>
                      <a:pt x="1" y="0"/>
                      <a:pt x="2" y="0"/>
                    </a:cubicBezTo>
                    <a:cubicBezTo>
                      <a:pt x="37" y="0"/>
                      <a:pt x="37" y="0"/>
                      <a:pt x="37" y="0"/>
                    </a:cubicBezTo>
                    <a:cubicBezTo>
                      <a:pt x="37" y="0"/>
                      <a:pt x="37" y="0"/>
                      <a:pt x="37" y="0"/>
                    </a:cubicBezTo>
                    <a:cubicBezTo>
                      <a:pt x="37" y="0"/>
                      <a:pt x="38" y="0"/>
                      <a:pt x="38" y="0"/>
                    </a:cubicBezTo>
                    <a:cubicBezTo>
                      <a:pt x="38" y="0"/>
                      <a:pt x="39" y="1"/>
                      <a:pt x="39" y="2"/>
                    </a:cubicBezTo>
                    <a:cubicBezTo>
                      <a:pt x="39" y="32"/>
                      <a:pt x="39" y="32"/>
                      <a:pt x="39" y="32"/>
                    </a:cubicBezTo>
                    <a:cubicBezTo>
                      <a:pt x="39" y="33"/>
                      <a:pt x="39" y="33"/>
                      <a:pt x="38" y="34"/>
                    </a:cubicBezTo>
                    <a:cubicBezTo>
                      <a:pt x="38" y="34"/>
                      <a:pt x="37" y="34"/>
                      <a:pt x="37" y="34"/>
                    </a:cubicBezTo>
                    <a:cubicBezTo>
                      <a:pt x="2" y="35"/>
                      <a:pt x="2" y="35"/>
                      <a:pt x="2" y="35"/>
                    </a:cubicBezTo>
                    <a:close/>
                    <a:moveTo>
                      <a:pt x="4" y="4"/>
                    </a:moveTo>
                    <a:cubicBezTo>
                      <a:pt x="4" y="31"/>
                      <a:pt x="4" y="31"/>
                      <a:pt x="4" y="31"/>
                    </a:cubicBezTo>
                    <a:cubicBezTo>
                      <a:pt x="35" y="30"/>
                      <a:pt x="35" y="30"/>
                      <a:pt x="35" y="30"/>
                    </a:cubicBezTo>
                    <a:cubicBezTo>
                      <a:pt x="35" y="4"/>
                      <a:pt x="35" y="4"/>
                      <a:pt x="35" y="4"/>
                    </a:cubicBezTo>
                    <a:lnTo>
                      <a:pt x="4" y="4"/>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Shape 78">
                <a:extLst>
                  <a:ext uri="{FF2B5EF4-FFF2-40B4-BE49-F238E27FC236}">
                    <a16:creationId xmlns:a16="http://schemas.microsoft.com/office/drawing/2014/main" id="{337F9DE1-A67E-2A2E-B202-C412D2CA45B3}"/>
                  </a:ext>
                </a:extLst>
              </p:cNvPr>
              <p:cNvSpPr/>
              <p:nvPr/>
            </p:nvSpPr>
            <p:spPr bwMode="auto">
              <a:xfrm>
                <a:off x="6645276" y="4289426"/>
                <a:ext cx="120650" cy="0"/>
              </a:xfrm>
              <a:custGeom>
                <a:avLst/>
                <a:gdLst>
                  <a:gd name="T0" fmla="*/ 0 w 76"/>
                  <a:gd name="T1" fmla="*/ 76 w 76"/>
                  <a:gd name="T2" fmla="*/ 0 w 76"/>
                </a:gdLst>
                <a:ahLst/>
                <a:cxnLst>
                  <a:cxn ang="0">
                    <a:pos x="T0" y="0"/>
                  </a:cxn>
                  <a:cxn ang="0">
                    <a:pos x="T1" y="0"/>
                  </a:cxn>
                  <a:cxn ang="0">
                    <a:pos x="T2" y="0"/>
                  </a:cxn>
                </a:cxnLst>
                <a:rect l="0" t="0" r="r" b="b"/>
                <a:pathLst>
                  <a:path w="76">
                    <a:moveTo>
                      <a:pt x="0" y="0"/>
                    </a:moveTo>
                    <a:lnTo>
                      <a:pt x="76" y="0"/>
                    </a:lnTo>
                    <a:lnTo>
                      <a:pt x="0" y="0"/>
                    </a:lnTo>
                    <a:close/>
                  </a:path>
                </a:pathLst>
              </a:cu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Straight Connector 79">
                <a:extLst>
                  <a:ext uri="{FF2B5EF4-FFF2-40B4-BE49-F238E27FC236}">
                    <a16:creationId xmlns:a16="http://schemas.microsoft.com/office/drawing/2014/main" id="{91C58AA7-74BE-5F89-A763-8CDC9EC156E3}"/>
                  </a:ext>
                </a:extLst>
              </p:cNvPr>
              <p:cNvSpPr/>
              <p:nvPr/>
            </p:nvSpPr>
            <p:spPr bwMode="auto">
              <a:xfrm>
                <a:off x="6645276" y="4289426"/>
                <a:ext cx="1206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Shape 80">
                <a:extLst>
                  <a:ext uri="{FF2B5EF4-FFF2-40B4-BE49-F238E27FC236}">
                    <a16:creationId xmlns:a16="http://schemas.microsoft.com/office/drawing/2014/main" id="{266858AC-783C-34E1-9084-0D1E1B4CA898}"/>
                  </a:ext>
                </a:extLst>
              </p:cNvPr>
              <p:cNvSpPr/>
              <p:nvPr/>
            </p:nvSpPr>
            <p:spPr bwMode="auto">
              <a:xfrm>
                <a:off x="6637338" y="4281488"/>
                <a:ext cx="136525" cy="15875"/>
              </a:xfrm>
              <a:custGeom>
                <a:avLst/>
                <a:gdLst>
                  <a:gd name="T0" fmla="*/ 2 w 36"/>
                  <a:gd name="T1" fmla="*/ 4 h 4"/>
                  <a:gd name="T2" fmla="*/ 0 w 36"/>
                  <a:gd name="T3" fmla="*/ 2 h 4"/>
                  <a:gd name="T4" fmla="*/ 2 w 36"/>
                  <a:gd name="T5" fmla="*/ 0 h 4"/>
                  <a:gd name="T6" fmla="*/ 34 w 36"/>
                  <a:gd name="T7" fmla="*/ 0 h 4"/>
                  <a:gd name="T8" fmla="*/ 34 w 36"/>
                  <a:gd name="T9" fmla="*/ 0 h 4"/>
                  <a:gd name="T10" fmla="*/ 36 w 36"/>
                  <a:gd name="T11" fmla="*/ 2 h 4"/>
                  <a:gd name="T12" fmla="*/ 34 w 36"/>
                  <a:gd name="T13" fmla="*/ 4 h 4"/>
                  <a:gd name="T14" fmla="*/ 2 w 3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
                    <a:moveTo>
                      <a:pt x="2" y="4"/>
                    </a:moveTo>
                    <a:cubicBezTo>
                      <a:pt x="1" y="4"/>
                      <a:pt x="0" y="3"/>
                      <a:pt x="0" y="2"/>
                    </a:cubicBezTo>
                    <a:cubicBezTo>
                      <a:pt x="0" y="1"/>
                      <a:pt x="1" y="0"/>
                      <a:pt x="2" y="0"/>
                    </a:cubicBezTo>
                    <a:cubicBezTo>
                      <a:pt x="34" y="0"/>
                      <a:pt x="34" y="0"/>
                      <a:pt x="34" y="0"/>
                    </a:cubicBezTo>
                    <a:cubicBezTo>
                      <a:pt x="34" y="0"/>
                      <a:pt x="34" y="0"/>
                      <a:pt x="34" y="0"/>
                    </a:cubicBezTo>
                    <a:cubicBezTo>
                      <a:pt x="35" y="0"/>
                      <a:pt x="36" y="1"/>
                      <a:pt x="36" y="2"/>
                    </a:cubicBezTo>
                    <a:cubicBezTo>
                      <a:pt x="36" y="3"/>
                      <a:pt x="35" y="4"/>
                      <a:pt x="34" y="4"/>
                    </a:cubicBezTo>
                    <a:cubicBezTo>
                      <a:pt x="2" y="4"/>
                      <a:pt x="2" y="4"/>
                      <a:pt x="2"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Shape 81">
                <a:extLst>
                  <a:ext uri="{FF2B5EF4-FFF2-40B4-BE49-F238E27FC236}">
                    <a16:creationId xmlns:a16="http://schemas.microsoft.com/office/drawing/2014/main" id="{E0B47B2C-60BA-5D41-BFF9-2335063D9E65}"/>
                  </a:ext>
                </a:extLst>
              </p:cNvPr>
              <p:cNvSpPr/>
              <p:nvPr/>
            </p:nvSpPr>
            <p:spPr bwMode="auto">
              <a:xfrm>
                <a:off x="6645276" y="4335463"/>
                <a:ext cx="120650" cy="0"/>
              </a:xfrm>
              <a:custGeom>
                <a:avLst/>
                <a:gdLst>
                  <a:gd name="T0" fmla="*/ 0 w 76"/>
                  <a:gd name="T1" fmla="*/ 76 w 76"/>
                  <a:gd name="T2" fmla="*/ 0 w 76"/>
                </a:gdLst>
                <a:ahLst/>
                <a:cxnLst>
                  <a:cxn ang="0">
                    <a:pos x="T0" y="0"/>
                  </a:cxn>
                  <a:cxn ang="0">
                    <a:pos x="T1" y="0"/>
                  </a:cxn>
                  <a:cxn ang="0">
                    <a:pos x="T2" y="0"/>
                  </a:cxn>
                </a:cxnLst>
                <a:rect l="0" t="0" r="r" b="b"/>
                <a:pathLst>
                  <a:path w="76">
                    <a:moveTo>
                      <a:pt x="0" y="0"/>
                    </a:moveTo>
                    <a:lnTo>
                      <a:pt x="76" y="0"/>
                    </a:lnTo>
                    <a:lnTo>
                      <a:pt x="0" y="0"/>
                    </a:lnTo>
                    <a:close/>
                  </a:path>
                </a:pathLst>
              </a:cu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Straight Connector 82">
                <a:extLst>
                  <a:ext uri="{FF2B5EF4-FFF2-40B4-BE49-F238E27FC236}">
                    <a16:creationId xmlns:a16="http://schemas.microsoft.com/office/drawing/2014/main" id="{1B246A79-FD61-71F5-0887-0B4050BC2BE5}"/>
                  </a:ext>
                </a:extLst>
              </p:cNvPr>
              <p:cNvSpPr/>
              <p:nvPr/>
            </p:nvSpPr>
            <p:spPr bwMode="auto">
              <a:xfrm>
                <a:off x="6645276" y="4335463"/>
                <a:ext cx="1206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Shape 83">
                <a:extLst>
                  <a:ext uri="{FF2B5EF4-FFF2-40B4-BE49-F238E27FC236}">
                    <a16:creationId xmlns:a16="http://schemas.microsoft.com/office/drawing/2014/main" id="{BE51ADF9-3DDD-78E9-8837-09B04D8C27E2}"/>
                  </a:ext>
                </a:extLst>
              </p:cNvPr>
              <p:cNvSpPr/>
              <p:nvPr/>
            </p:nvSpPr>
            <p:spPr bwMode="auto">
              <a:xfrm>
                <a:off x="6637338" y="4327526"/>
                <a:ext cx="136525" cy="15875"/>
              </a:xfrm>
              <a:custGeom>
                <a:avLst/>
                <a:gdLst>
                  <a:gd name="T0" fmla="*/ 2 w 36"/>
                  <a:gd name="T1" fmla="*/ 4 h 4"/>
                  <a:gd name="T2" fmla="*/ 0 w 36"/>
                  <a:gd name="T3" fmla="*/ 2 h 4"/>
                  <a:gd name="T4" fmla="*/ 2 w 36"/>
                  <a:gd name="T5" fmla="*/ 0 h 4"/>
                  <a:gd name="T6" fmla="*/ 34 w 36"/>
                  <a:gd name="T7" fmla="*/ 0 h 4"/>
                  <a:gd name="T8" fmla="*/ 34 w 36"/>
                  <a:gd name="T9" fmla="*/ 0 h 4"/>
                  <a:gd name="T10" fmla="*/ 36 w 36"/>
                  <a:gd name="T11" fmla="*/ 2 h 4"/>
                  <a:gd name="T12" fmla="*/ 34 w 36"/>
                  <a:gd name="T13" fmla="*/ 4 h 4"/>
                  <a:gd name="T14" fmla="*/ 2 w 3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
                    <a:moveTo>
                      <a:pt x="2" y="4"/>
                    </a:moveTo>
                    <a:cubicBezTo>
                      <a:pt x="1" y="4"/>
                      <a:pt x="0" y="3"/>
                      <a:pt x="0" y="2"/>
                    </a:cubicBezTo>
                    <a:cubicBezTo>
                      <a:pt x="0" y="1"/>
                      <a:pt x="1" y="0"/>
                      <a:pt x="2" y="0"/>
                    </a:cubicBezTo>
                    <a:cubicBezTo>
                      <a:pt x="34" y="0"/>
                      <a:pt x="34" y="0"/>
                      <a:pt x="34" y="0"/>
                    </a:cubicBezTo>
                    <a:cubicBezTo>
                      <a:pt x="34" y="0"/>
                      <a:pt x="34" y="0"/>
                      <a:pt x="34" y="0"/>
                    </a:cubicBezTo>
                    <a:cubicBezTo>
                      <a:pt x="35" y="0"/>
                      <a:pt x="36" y="0"/>
                      <a:pt x="36" y="2"/>
                    </a:cubicBezTo>
                    <a:cubicBezTo>
                      <a:pt x="36" y="3"/>
                      <a:pt x="35" y="4"/>
                      <a:pt x="34" y="4"/>
                    </a:cubicBezTo>
                    <a:cubicBezTo>
                      <a:pt x="2" y="4"/>
                      <a:pt x="2" y="4"/>
                      <a:pt x="2"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Shape 84">
                <a:extLst>
                  <a:ext uri="{FF2B5EF4-FFF2-40B4-BE49-F238E27FC236}">
                    <a16:creationId xmlns:a16="http://schemas.microsoft.com/office/drawing/2014/main" id="{99E15567-50E1-8CD8-69CB-DDA851BA5538}"/>
                  </a:ext>
                </a:extLst>
              </p:cNvPr>
              <p:cNvSpPr/>
              <p:nvPr/>
            </p:nvSpPr>
            <p:spPr bwMode="auto">
              <a:xfrm>
                <a:off x="6448426" y="4354513"/>
                <a:ext cx="246063" cy="561975"/>
              </a:xfrm>
              <a:custGeom>
                <a:avLst/>
                <a:gdLst>
                  <a:gd name="T0" fmla="*/ 61 w 65"/>
                  <a:gd name="T1" fmla="*/ 78 h 149"/>
                  <a:gd name="T2" fmla="*/ 25 w 65"/>
                  <a:gd name="T3" fmla="*/ 148 h 149"/>
                  <a:gd name="T4" fmla="*/ 4 w 65"/>
                  <a:gd name="T5" fmla="*/ 72 h 149"/>
                  <a:gd name="T6" fmla="*/ 40 w 65"/>
                  <a:gd name="T7" fmla="*/ 2 h 149"/>
                  <a:gd name="T8" fmla="*/ 61 w 65"/>
                  <a:gd name="T9" fmla="*/ 78 h 149"/>
                </a:gdLst>
                <a:ahLst/>
                <a:cxnLst>
                  <a:cxn ang="0">
                    <a:pos x="T0" y="T1"/>
                  </a:cxn>
                  <a:cxn ang="0">
                    <a:pos x="T2" y="T3"/>
                  </a:cxn>
                  <a:cxn ang="0">
                    <a:pos x="T4" y="T5"/>
                  </a:cxn>
                  <a:cxn ang="0">
                    <a:pos x="T6" y="T7"/>
                  </a:cxn>
                  <a:cxn ang="0">
                    <a:pos x="T8" y="T9"/>
                  </a:cxn>
                </a:cxnLst>
                <a:rect l="0" t="0" r="r" b="b"/>
                <a:pathLst>
                  <a:path w="65" h="149">
                    <a:moveTo>
                      <a:pt x="61" y="78"/>
                    </a:moveTo>
                    <a:cubicBezTo>
                      <a:pt x="57" y="118"/>
                      <a:pt x="41" y="149"/>
                      <a:pt x="25" y="148"/>
                    </a:cubicBezTo>
                    <a:cubicBezTo>
                      <a:pt x="9" y="146"/>
                      <a:pt x="0" y="112"/>
                      <a:pt x="4" y="72"/>
                    </a:cubicBezTo>
                    <a:cubicBezTo>
                      <a:pt x="8" y="31"/>
                      <a:pt x="24" y="0"/>
                      <a:pt x="40" y="2"/>
                    </a:cubicBezTo>
                    <a:cubicBezTo>
                      <a:pt x="56" y="3"/>
                      <a:pt x="65" y="37"/>
                      <a:pt x="61" y="78"/>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Shape 85">
                <a:extLst>
                  <a:ext uri="{FF2B5EF4-FFF2-40B4-BE49-F238E27FC236}">
                    <a16:creationId xmlns:a16="http://schemas.microsoft.com/office/drawing/2014/main" id="{41FA994F-8020-802C-9A86-6987B9D19286}"/>
                  </a:ext>
                </a:extLst>
              </p:cNvPr>
              <p:cNvSpPr/>
              <p:nvPr/>
            </p:nvSpPr>
            <p:spPr bwMode="auto">
              <a:xfrm>
                <a:off x="6437313" y="4349751"/>
                <a:ext cx="257175" cy="569913"/>
              </a:xfrm>
              <a:custGeom>
                <a:avLst/>
                <a:gdLst>
                  <a:gd name="T0" fmla="*/ 29 w 68"/>
                  <a:gd name="T1" fmla="*/ 151 h 151"/>
                  <a:gd name="T2" fmla="*/ 28 w 68"/>
                  <a:gd name="T3" fmla="*/ 151 h 151"/>
                  <a:gd name="T4" fmla="*/ 5 w 68"/>
                  <a:gd name="T5" fmla="*/ 73 h 151"/>
                  <a:gd name="T6" fmla="*/ 18 w 68"/>
                  <a:gd name="T7" fmla="*/ 21 h 151"/>
                  <a:gd name="T8" fmla="*/ 43 w 68"/>
                  <a:gd name="T9" fmla="*/ 1 h 151"/>
                  <a:gd name="T10" fmla="*/ 63 w 68"/>
                  <a:gd name="T11" fmla="*/ 26 h 151"/>
                  <a:gd name="T12" fmla="*/ 66 w 68"/>
                  <a:gd name="T13" fmla="*/ 79 h 151"/>
                  <a:gd name="T14" fmla="*/ 52 w 68"/>
                  <a:gd name="T15" fmla="*/ 130 h 151"/>
                  <a:gd name="T16" fmla="*/ 29 w 68"/>
                  <a:gd name="T17" fmla="*/ 151 h 151"/>
                  <a:gd name="T18" fmla="*/ 42 w 68"/>
                  <a:gd name="T19" fmla="*/ 5 h 151"/>
                  <a:gd name="T20" fmla="*/ 22 w 68"/>
                  <a:gd name="T21" fmla="*/ 23 h 151"/>
                  <a:gd name="T22" fmla="*/ 9 w 68"/>
                  <a:gd name="T23" fmla="*/ 73 h 151"/>
                  <a:gd name="T24" fmla="*/ 28 w 68"/>
                  <a:gd name="T25" fmla="*/ 147 h 151"/>
                  <a:gd name="T26" fmla="*/ 49 w 68"/>
                  <a:gd name="T27" fmla="*/ 128 h 151"/>
                  <a:gd name="T28" fmla="*/ 62 w 68"/>
                  <a:gd name="T29" fmla="*/ 78 h 151"/>
                  <a:gd name="T30" fmla="*/ 59 w 68"/>
                  <a:gd name="T31" fmla="*/ 27 h 151"/>
                  <a:gd name="T32" fmla="*/ 43 w 68"/>
                  <a:gd name="T33" fmla="*/ 5 h 151"/>
                  <a:gd name="T34" fmla="*/ 42 w 68"/>
                  <a:gd name="T35"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151">
                    <a:moveTo>
                      <a:pt x="29" y="151"/>
                    </a:moveTo>
                    <a:cubicBezTo>
                      <a:pt x="29" y="151"/>
                      <a:pt x="28" y="151"/>
                      <a:pt x="28" y="151"/>
                    </a:cubicBezTo>
                    <a:cubicBezTo>
                      <a:pt x="10" y="149"/>
                      <a:pt x="0" y="115"/>
                      <a:pt x="5" y="73"/>
                    </a:cubicBezTo>
                    <a:cubicBezTo>
                      <a:pt x="7" y="53"/>
                      <a:pt x="12" y="35"/>
                      <a:pt x="18" y="21"/>
                    </a:cubicBezTo>
                    <a:cubicBezTo>
                      <a:pt x="26" y="7"/>
                      <a:pt x="34" y="0"/>
                      <a:pt x="43" y="1"/>
                    </a:cubicBezTo>
                    <a:cubicBezTo>
                      <a:pt x="51" y="2"/>
                      <a:pt x="58" y="10"/>
                      <a:pt x="63" y="26"/>
                    </a:cubicBezTo>
                    <a:cubicBezTo>
                      <a:pt x="67" y="40"/>
                      <a:pt x="68" y="59"/>
                      <a:pt x="66" y="79"/>
                    </a:cubicBezTo>
                    <a:cubicBezTo>
                      <a:pt x="64" y="98"/>
                      <a:pt x="59" y="117"/>
                      <a:pt x="52" y="130"/>
                    </a:cubicBezTo>
                    <a:cubicBezTo>
                      <a:pt x="45" y="143"/>
                      <a:pt x="37" y="151"/>
                      <a:pt x="29" y="151"/>
                    </a:cubicBezTo>
                    <a:close/>
                    <a:moveTo>
                      <a:pt x="42" y="5"/>
                    </a:moveTo>
                    <a:cubicBezTo>
                      <a:pt x="35" y="5"/>
                      <a:pt x="28" y="11"/>
                      <a:pt x="22" y="23"/>
                    </a:cubicBezTo>
                    <a:cubicBezTo>
                      <a:pt x="15" y="36"/>
                      <a:pt x="11" y="54"/>
                      <a:pt x="9" y="73"/>
                    </a:cubicBezTo>
                    <a:cubicBezTo>
                      <a:pt x="5" y="111"/>
                      <a:pt x="14" y="145"/>
                      <a:pt x="28" y="147"/>
                    </a:cubicBezTo>
                    <a:cubicBezTo>
                      <a:pt x="35" y="147"/>
                      <a:pt x="42" y="141"/>
                      <a:pt x="49" y="128"/>
                    </a:cubicBezTo>
                    <a:cubicBezTo>
                      <a:pt x="55" y="115"/>
                      <a:pt x="60" y="98"/>
                      <a:pt x="62" y="78"/>
                    </a:cubicBezTo>
                    <a:cubicBezTo>
                      <a:pt x="64" y="59"/>
                      <a:pt x="63" y="41"/>
                      <a:pt x="59" y="27"/>
                    </a:cubicBezTo>
                    <a:cubicBezTo>
                      <a:pt x="55" y="13"/>
                      <a:pt x="49" y="5"/>
                      <a:pt x="43" y="5"/>
                    </a:cubicBezTo>
                    <a:lnTo>
                      <a:pt x="42" y="5"/>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Shape 86">
                <a:extLst>
                  <a:ext uri="{FF2B5EF4-FFF2-40B4-BE49-F238E27FC236}">
                    <a16:creationId xmlns:a16="http://schemas.microsoft.com/office/drawing/2014/main" id="{F63360B6-E53F-A2C8-1D0B-53A26B8759A4}"/>
                  </a:ext>
                </a:extLst>
              </p:cNvPr>
              <p:cNvSpPr/>
              <p:nvPr/>
            </p:nvSpPr>
            <p:spPr bwMode="auto">
              <a:xfrm>
                <a:off x="6018213" y="4338638"/>
                <a:ext cx="1147763" cy="604838"/>
              </a:xfrm>
              <a:custGeom>
                <a:avLst/>
                <a:gdLst>
                  <a:gd name="T0" fmla="*/ 21 w 304"/>
                  <a:gd name="T1" fmla="*/ 64 h 160"/>
                  <a:gd name="T2" fmla="*/ 6 w 304"/>
                  <a:gd name="T3" fmla="*/ 101 h 160"/>
                  <a:gd name="T4" fmla="*/ 40 w 304"/>
                  <a:gd name="T5" fmla="*/ 144 h 160"/>
                  <a:gd name="T6" fmla="*/ 66 w 304"/>
                  <a:gd name="T7" fmla="*/ 153 h 160"/>
                  <a:gd name="T8" fmla="*/ 127 w 304"/>
                  <a:gd name="T9" fmla="*/ 134 h 160"/>
                  <a:gd name="T10" fmla="*/ 127 w 304"/>
                  <a:gd name="T11" fmla="*/ 134 h 160"/>
                  <a:gd name="T12" fmla="*/ 138 w 304"/>
                  <a:gd name="T13" fmla="*/ 128 h 160"/>
                  <a:gd name="T14" fmla="*/ 303 w 304"/>
                  <a:gd name="T15" fmla="*/ 121 h 160"/>
                  <a:gd name="T16" fmla="*/ 304 w 304"/>
                  <a:gd name="T17" fmla="*/ 0 h 160"/>
                  <a:gd name="T18" fmla="*/ 64 w 304"/>
                  <a:gd name="T19" fmla="*/ 26 h 160"/>
                  <a:gd name="T20" fmla="*/ 21 w 304"/>
                  <a:gd name="T21"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160">
                    <a:moveTo>
                      <a:pt x="21" y="64"/>
                    </a:moveTo>
                    <a:cubicBezTo>
                      <a:pt x="6" y="101"/>
                      <a:pt x="6" y="101"/>
                      <a:pt x="6" y="101"/>
                    </a:cubicBezTo>
                    <a:cubicBezTo>
                      <a:pt x="0" y="116"/>
                      <a:pt x="1" y="138"/>
                      <a:pt x="40" y="144"/>
                    </a:cubicBezTo>
                    <a:cubicBezTo>
                      <a:pt x="66" y="153"/>
                      <a:pt x="66" y="153"/>
                      <a:pt x="66" y="153"/>
                    </a:cubicBezTo>
                    <a:cubicBezTo>
                      <a:pt x="88" y="160"/>
                      <a:pt x="113" y="152"/>
                      <a:pt x="127" y="134"/>
                    </a:cubicBezTo>
                    <a:cubicBezTo>
                      <a:pt x="127" y="134"/>
                      <a:pt x="127" y="134"/>
                      <a:pt x="127" y="134"/>
                    </a:cubicBezTo>
                    <a:cubicBezTo>
                      <a:pt x="130" y="131"/>
                      <a:pt x="134" y="128"/>
                      <a:pt x="138" y="128"/>
                    </a:cubicBezTo>
                    <a:cubicBezTo>
                      <a:pt x="303" y="121"/>
                      <a:pt x="303" y="121"/>
                      <a:pt x="303" y="121"/>
                    </a:cubicBezTo>
                    <a:cubicBezTo>
                      <a:pt x="304" y="0"/>
                      <a:pt x="304" y="0"/>
                      <a:pt x="304" y="0"/>
                    </a:cubicBezTo>
                    <a:cubicBezTo>
                      <a:pt x="64" y="26"/>
                      <a:pt x="64" y="26"/>
                      <a:pt x="64" y="26"/>
                    </a:cubicBezTo>
                    <a:cubicBezTo>
                      <a:pt x="43" y="28"/>
                      <a:pt x="26" y="43"/>
                      <a:pt x="21" y="64"/>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Shape 87">
                <a:extLst>
                  <a:ext uri="{FF2B5EF4-FFF2-40B4-BE49-F238E27FC236}">
                    <a16:creationId xmlns:a16="http://schemas.microsoft.com/office/drawing/2014/main" id="{AA5948DA-6F22-ACED-5F92-82C8B3FBD438}"/>
                  </a:ext>
                </a:extLst>
              </p:cNvPr>
              <p:cNvSpPr/>
              <p:nvPr/>
            </p:nvSpPr>
            <p:spPr bwMode="auto">
              <a:xfrm>
                <a:off x="6018213" y="4330701"/>
                <a:ext cx="1155700" cy="604838"/>
              </a:xfrm>
              <a:custGeom>
                <a:avLst/>
                <a:gdLst>
                  <a:gd name="T0" fmla="*/ 83 w 306"/>
                  <a:gd name="T1" fmla="*/ 159 h 160"/>
                  <a:gd name="T2" fmla="*/ 65 w 306"/>
                  <a:gd name="T3" fmla="*/ 157 h 160"/>
                  <a:gd name="T4" fmla="*/ 39 w 306"/>
                  <a:gd name="T5" fmla="*/ 148 h 160"/>
                  <a:gd name="T6" fmla="*/ 4 w 306"/>
                  <a:gd name="T7" fmla="*/ 129 h 160"/>
                  <a:gd name="T8" fmla="*/ 4 w 306"/>
                  <a:gd name="T9" fmla="*/ 102 h 160"/>
                  <a:gd name="T10" fmla="*/ 19 w 306"/>
                  <a:gd name="T11" fmla="*/ 65 h 160"/>
                  <a:gd name="T12" fmla="*/ 63 w 306"/>
                  <a:gd name="T13" fmla="*/ 26 h 160"/>
                  <a:gd name="T14" fmla="*/ 304 w 306"/>
                  <a:gd name="T15" fmla="*/ 0 h 160"/>
                  <a:gd name="T16" fmla="*/ 305 w 306"/>
                  <a:gd name="T17" fmla="*/ 0 h 160"/>
                  <a:gd name="T18" fmla="*/ 306 w 306"/>
                  <a:gd name="T19" fmla="*/ 2 h 160"/>
                  <a:gd name="T20" fmla="*/ 305 w 306"/>
                  <a:gd name="T21" fmla="*/ 123 h 160"/>
                  <a:gd name="T22" fmla="*/ 304 w 306"/>
                  <a:gd name="T23" fmla="*/ 125 h 160"/>
                  <a:gd name="T24" fmla="*/ 138 w 306"/>
                  <a:gd name="T25" fmla="*/ 132 h 160"/>
                  <a:gd name="T26" fmla="*/ 129 w 306"/>
                  <a:gd name="T27" fmla="*/ 137 h 160"/>
                  <a:gd name="T28" fmla="*/ 83 w 306"/>
                  <a:gd name="T29" fmla="*/ 159 h 160"/>
                  <a:gd name="T30" fmla="*/ 302 w 306"/>
                  <a:gd name="T31" fmla="*/ 4 h 160"/>
                  <a:gd name="T32" fmla="*/ 64 w 306"/>
                  <a:gd name="T33" fmla="*/ 30 h 160"/>
                  <a:gd name="T34" fmla="*/ 23 w 306"/>
                  <a:gd name="T35" fmla="*/ 66 h 160"/>
                  <a:gd name="T36" fmla="*/ 23 w 306"/>
                  <a:gd name="T37" fmla="*/ 66 h 160"/>
                  <a:gd name="T38" fmla="*/ 8 w 306"/>
                  <a:gd name="T39" fmla="*/ 103 h 160"/>
                  <a:gd name="T40" fmla="*/ 8 w 306"/>
                  <a:gd name="T41" fmla="*/ 127 h 160"/>
                  <a:gd name="T42" fmla="*/ 40 w 306"/>
                  <a:gd name="T43" fmla="*/ 144 h 160"/>
                  <a:gd name="T44" fmla="*/ 66 w 306"/>
                  <a:gd name="T45" fmla="*/ 153 h 160"/>
                  <a:gd name="T46" fmla="*/ 126 w 306"/>
                  <a:gd name="T47" fmla="*/ 135 h 160"/>
                  <a:gd name="T48" fmla="*/ 138 w 306"/>
                  <a:gd name="T49" fmla="*/ 128 h 160"/>
                  <a:gd name="T50" fmla="*/ 302 w 306"/>
                  <a:gd name="T51" fmla="*/ 121 h 160"/>
                  <a:gd name="T52" fmla="*/ 302 w 306"/>
                  <a:gd name="T53" fmla="*/ 4 h 160"/>
                  <a:gd name="T54" fmla="*/ 21 w 306"/>
                  <a:gd name="T55" fmla="*/ 66 h 160"/>
                  <a:gd name="T56" fmla="*/ 21 w 306"/>
                  <a:gd name="T57" fmla="*/ 6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6" h="160">
                    <a:moveTo>
                      <a:pt x="83" y="159"/>
                    </a:moveTo>
                    <a:cubicBezTo>
                      <a:pt x="77" y="159"/>
                      <a:pt x="71" y="158"/>
                      <a:pt x="65" y="157"/>
                    </a:cubicBezTo>
                    <a:cubicBezTo>
                      <a:pt x="39" y="148"/>
                      <a:pt x="39" y="148"/>
                      <a:pt x="39" y="148"/>
                    </a:cubicBezTo>
                    <a:cubicBezTo>
                      <a:pt x="21" y="145"/>
                      <a:pt x="10" y="139"/>
                      <a:pt x="4" y="129"/>
                    </a:cubicBezTo>
                    <a:cubicBezTo>
                      <a:pt x="0" y="122"/>
                      <a:pt x="0" y="112"/>
                      <a:pt x="4" y="102"/>
                    </a:cubicBezTo>
                    <a:cubicBezTo>
                      <a:pt x="19" y="65"/>
                      <a:pt x="19" y="65"/>
                      <a:pt x="19" y="65"/>
                    </a:cubicBezTo>
                    <a:cubicBezTo>
                      <a:pt x="24" y="44"/>
                      <a:pt x="42" y="28"/>
                      <a:pt x="63" y="26"/>
                    </a:cubicBezTo>
                    <a:cubicBezTo>
                      <a:pt x="304" y="0"/>
                      <a:pt x="304" y="0"/>
                      <a:pt x="304" y="0"/>
                    </a:cubicBezTo>
                    <a:cubicBezTo>
                      <a:pt x="304" y="0"/>
                      <a:pt x="305" y="0"/>
                      <a:pt x="305" y="0"/>
                    </a:cubicBezTo>
                    <a:cubicBezTo>
                      <a:pt x="306" y="1"/>
                      <a:pt x="306" y="1"/>
                      <a:pt x="306" y="2"/>
                    </a:cubicBezTo>
                    <a:cubicBezTo>
                      <a:pt x="305" y="123"/>
                      <a:pt x="305" y="123"/>
                      <a:pt x="305" y="123"/>
                    </a:cubicBezTo>
                    <a:cubicBezTo>
                      <a:pt x="305" y="124"/>
                      <a:pt x="305" y="125"/>
                      <a:pt x="304" y="125"/>
                    </a:cubicBezTo>
                    <a:cubicBezTo>
                      <a:pt x="138" y="132"/>
                      <a:pt x="138" y="132"/>
                      <a:pt x="138" y="132"/>
                    </a:cubicBezTo>
                    <a:cubicBezTo>
                      <a:pt x="135" y="132"/>
                      <a:pt x="131" y="134"/>
                      <a:pt x="129" y="137"/>
                    </a:cubicBezTo>
                    <a:cubicBezTo>
                      <a:pt x="118" y="151"/>
                      <a:pt x="101" y="159"/>
                      <a:pt x="83" y="159"/>
                    </a:cubicBezTo>
                    <a:close/>
                    <a:moveTo>
                      <a:pt x="302" y="4"/>
                    </a:moveTo>
                    <a:cubicBezTo>
                      <a:pt x="64" y="30"/>
                      <a:pt x="64" y="30"/>
                      <a:pt x="64" y="30"/>
                    </a:cubicBezTo>
                    <a:cubicBezTo>
                      <a:pt x="44" y="32"/>
                      <a:pt x="28" y="47"/>
                      <a:pt x="23" y="66"/>
                    </a:cubicBezTo>
                    <a:cubicBezTo>
                      <a:pt x="23" y="66"/>
                      <a:pt x="23" y="66"/>
                      <a:pt x="23" y="66"/>
                    </a:cubicBezTo>
                    <a:cubicBezTo>
                      <a:pt x="8" y="103"/>
                      <a:pt x="8" y="103"/>
                      <a:pt x="8" y="103"/>
                    </a:cubicBezTo>
                    <a:cubicBezTo>
                      <a:pt x="5" y="110"/>
                      <a:pt x="3" y="119"/>
                      <a:pt x="8" y="127"/>
                    </a:cubicBezTo>
                    <a:cubicBezTo>
                      <a:pt x="13" y="136"/>
                      <a:pt x="23" y="141"/>
                      <a:pt x="40" y="144"/>
                    </a:cubicBezTo>
                    <a:cubicBezTo>
                      <a:pt x="66" y="153"/>
                      <a:pt x="66" y="153"/>
                      <a:pt x="66" y="153"/>
                    </a:cubicBezTo>
                    <a:cubicBezTo>
                      <a:pt x="88" y="160"/>
                      <a:pt x="112" y="153"/>
                      <a:pt x="126" y="135"/>
                    </a:cubicBezTo>
                    <a:cubicBezTo>
                      <a:pt x="129" y="131"/>
                      <a:pt x="133" y="129"/>
                      <a:pt x="138" y="128"/>
                    </a:cubicBezTo>
                    <a:cubicBezTo>
                      <a:pt x="302" y="121"/>
                      <a:pt x="302" y="121"/>
                      <a:pt x="302" y="121"/>
                    </a:cubicBezTo>
                    <a:lnTo>
                      <a:pt x="302" y="4"/>
                    </a:lnTo>
                    <a:close/>
                    <a:moveTo>
                      <a:pt x="21" y="66"/>
                    </a:moveTo>
                    <a:cubicBezTo>
                      <a:pt x="21" y="66"/>
                      <a:pt x="21" y="66"/>
                      <a:pt x="21" y="6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Shape 88">
                <a:extLst>
                  <a:ext uri="{FF2B5EF4-FFF2-40B4-BE49-F238E27FC236}">
                    <a16:creationId xmlns:a16="http://schemas.microsoft.com/office/drawing/2014/main" id="{AEBF0244-8D94-4B93-AB10-D6D50F4C1AF3}"/>
                  </a:ext>
                </a:extLst>
              </p:cNvPr>
              <p:cNvSpPr/>
              <p:nvPr/>
            </p:nvSpPr>
            <p:spPr bwMode="auto">
              <a:xfrm>
                <a:off x="6380163" y="4787901"/>
                <a:ext cx="152400" cy="76200"/>
              </a:xfrm>
              <a:custGeom>
                <a:avLst/>
                <a:gdLst>
                  <a:gd name="T0" fmla="*/ 40 w 40"/>
                  <a:gd name="T1" fmla="*/ 9 h 20"/>
                  <a:gd name="T2" fmla="*/ 16 w 40"/>
                  <a:gd name="T3" fmla="*/ 1 h 20"/>
                  <a:gd name="T4" fmla="*/ 2 w 40"/>
                  <a:gd name="T5" fmla="*/ 10 h 20"/>
                  <a:gd name="T6" fmla="*/ 0 w 40"/>
                  <a:gd name="T7" fmla="*/ 20 h 20"/>
                </a:gdLst>
                <a:ahLst/>
                <a:cxnLst>
                  <a:cxn ang="0">
                    <a:pos x="T0" y="T1"/>
                  </a:cxn>
                  <a:cxn ang="0">
                    <a:pos x="T2" y="T3"/>
                  </a:cxn>
                  <a:cxn ang="0">
                    <a:pos x="T4" y="T5"/>
                  </a:cxn>
                  <a:cxn ang="0">
                    <a:pos x="T6" y="T7"/>
                  </a:cxn>
                </a:cxnLst>
                <a:rect l="0" t="0" r="r" b="b"/>
                <a:pathLst>
                  <a:path w="40" h="20">
                    <a:moveTo>
                      <a:pt x="40" y="9"/>
                    </a:moveTo>
                    <a:cubicBezTo>
                      <a:pt x="16" y="1"/>
                      <a:pt x="16" y="1"/>
                      <a:pt x="16" y="1"/>
                    </a:cubicBezTo>
                    <a:cubicBezTo>
                      <a:pt x="9" y="0"/>
                      <a:pt x="3" y="4"/>
                      <a:pt x="2" y="10"/>
                    </a:cubicBezTo>
                    <a:cubicBezTo>
                      <a:pt x="0" y="20"/>
                      <a:pt x="0" y="20"/>
                      <a:pt x="0" y="20"/>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Shape 89">
                <a:extLst>
                  <a:ext uri="{FF2B5EF4-FFF2-40B4-BE49-F238E27FC236}">
                    <a16:creationId xmlns:a16="http://schemas.microsoft.com/office/drawing/2014/main" id="{9BB81E91-BD8F-63A7-A5F9-F302FCB764BB}"/>
                  </a:ext>
                </a:extLst>
              </p:cNvPr>
              <p:cNvSpPr/>
              <p:nvPr/>
            </p:nvSpPr>
            <p:spPr bwMode="auto">
              <a:xfrm>
                <a:off x="6373813" y="4779963"/>
                <a:ext cx="165100" cy="92075"/>
              </a:xfrm>
              <a:custGeom>
                <a:avLst/>
                <a:gdLst>
                  <a:gd name="T0" fmla="*/ 2 w 44"/>
                  <a:gd name="T1" fmla="*/ 24 h 24"/>
                  <a:gd name="T2" fmla="*/ 2 w 44"/>
                  <a:gd name="T3" fmla="*/ 24 h 24"/>
                  <a:gd name="T4" fmla="*/ 0 w 44"/>
                  <a:gd name="T5" fmla="*/ 22 h 24"/>
                  <a:gd name="T6" fmla="*/ 2 w 44"/>
                  <a:gd name="T7" fmla="*/ 12 h 24"/>
                  <a:gd name="T8" fmla="*/ 18 w 44"/>
                  <a:gd name="T9" fmla="*/ 1 h 24"/>
                  <a:gd name="T10" fmla="*/ 43 w 44"/>
                  <a:gd name="T11" fmla="*/ 9 h 24"/>
                  <a:gd name="T12" fmla="*/ 44 w 44"/>
                  <a:gd name="T13" fmla="*/ 12 h 24"/>
                  <a:gd name="T14" fmla="*/ 41 w 44"/>
                  <a:gd name="T15" fmla="*/ 13 h 24"/>
                  <a:gd name="T16" fmla="*/ 17 w 44"/>
                  <a:gd name="T17" fmla="*/ 5 h 24"/>
                  <a:gd name="T18" fmla="*/ 6 w 44"/>
                  <a:gd name="T19" fmla="*/ 13 h 24"/>
                  <a:gd name="T20" fmla="*/ 4 w 44"/>
                  <a:gd name="T21" fmla="*/ 23 h 24"/>
                  <a:gd name="T22" fmla="*/ 2 w 44"/>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4">
                    <a:moveTo>
                      <a:pt x="2" y="24"/>
                    </a:moveTo>
                    <a:cubicBezTo>
                      <a:pt x="2" y="24"/>
                      <a:pt x="2" y="24"/>
                      <a:pt x="2" y="24"/>
                    </a:cubicBezTo>
                    <a:cubicBezTo>
                      <a:pt x="1" y="24"/>
                      <a:pt x="0" y="23"/>
                      <a:pt x="0" y="22"/>
                    </a:cubicBezTo>
                    <a:cubicBezTo>
                      <a:pt x="2" y="12"/>
                      <a:pt x="2" y="12"/>
                      <a:pt x="2" y="12"/>
                    </a:cubicBezTo>
                    <a:cubicBezTo>
                      <a:pt x="3" y="4"/>
                      <a:pt x="11" y="0"/>
                      <a:pt x="18" y="1"/>
                    </a:cubicBezTo>
                    <a:cubicBezTo>
                      <a:pt x="43" y="9"/>
                      <a:pt x="43" y="9"/>
                      <a:pt x="43" y="9"/>
                    </a:cubicBezTo>
                    <a:cubicBezTo>
                      <a:pt x="44" y="10"/>
                      <a:pt x="44" y="11"/>
                      <a:pt x="44" y="12"/>
                    </a:cubicBezTo>
                    <a:cubicBezTo>
                      <a:pt x="43" y="13"/>
                      <a:pt x="42" y="14"/>
                      <a:pt x="41" y="13"/>
                    </a:cubicBezTo>
                    <a:cubicBezTo>
                      <a:pt x="17" y="5"/>
                      <a:pt x="17" y="5"/>
                      <a:pt x="17" y="5"/>
                    </a:cubicBezTo>
                    <a:cubicBezTo>
                      <a:pt x="12" y="4"/>
                      <a:pt x="7" y="7"/>
                      <a:pt x="6" y="13"/>
                    </a:cubicBezTo>
                    <a:cubicBezTo>
                      <a:pt x="4" y="23"/>
                      <a:pt x="4" y="23"/>
                      <a:pt x="4" y="23"/>
                    </a:cubicBezTo>
                    <a:cubicBezTo>
                      <a:pt x="4" y="24"/>
                      <a:pt x="3" y="24"/>
                      <a:pt x="2" y="2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Shape 90">
                <a:extLst>
                  <a:ext uri="{FF2B5EF4-FFF2-40B4-BE49-F238E27FC236}">
                    <a16:creationId xmlns:a16="http://schemas.microsoft.com/office/drawing/2014/main" id="{2C45CF61-BD2E-3085-44B1-90D949681AD0}"/>
                  </a:ext>
                </a:extLst>
              </p:cNvPr>
              <p:cNvSpPr/>
              <p:nvPr/>
            </p:nvSpPr>
            <p:spPr bwMode="auto">
              <a:xfrm>
                <a:off x="6234113" y="4645026"/>
                <a:ext cx="90488" cy="279400"/>
              </a:xfrm>
              <a:custGeom>
                <a:avLst/>
                <a:gdLst>
                  <a:gd name="T0" fmla="*/ 21 w 24"/>
                  <a:gd name="T1" fmla="*/ 0 h 74"/>
                  <a:gd name="T2" fmla="*/ 5 w 24"/>
                  <a:gd name="T3" fmla="*/ 34 h 74"/>
                  <a:gd name="T4" fmla="*/ 13 w 24"/>
                  <a:gd name="T5" fmla="*/ 65 h 74"/>
                  <a:gd name="T6" fmla="*/ 24 w 24"/>
                  <a:gd name="T7" fmla="*/ 74 h 74"/>
                </a:gdLst>
                <a:ahLst/>
                <a:cxnLst>
                  <a:cxn ang="0">
                    <a:pos x="T0" y="T1"/>
                  </a:cxn>
                  <a:cxn ang="0">
                    <a:pos x="T2" y="T3"/>
                  </a:cxn>
                  <a:cxn ang="0">
                    <a:pos x="T4" y="T5"/>
                  </a:cxn>
                  <a:cxn ang="0">
                    <a:pos x="T6" y="T7"/>
                  </a:cxn>
                </a:cxnLst>
                <a:rect l="0" t="0" r="r" b="b"/>
                <a:pathLst>
                  <a:path w="24" h="74">
                    <a:moveTo>
                      <a:pt x="21" y="0"/>
                    </a:moveTo>
                    <a:cubicBezTo>
                      <a:pt x="5" y="34"/>
                      <a:pt x="5" y="34"/>
                      <a:pt x="5" y="34"/>
                    </a:cubicBezTo>
                    <a:cubicBezTo>
                      <a:pt x="0" y="45"/>
                      <a:pt x="3" y="58"/>
                      <a:pt x="13" y="65"/>
                    </a:cubicBezTo>
                    <a:cubicBezTo>
                      <a:pt x="24" y="74"/>
                      <a:pt x="24" y="74"/>
                      <a:pt x="24" y="74"/>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Shape 91">
                <a:extLst>
                  <a:ext uri="{FF2B5EF4-FFF2-40B4-BE49-F238E27FC236}">
                    <a16:creationId xmlns:a16="http://schemas.microsoft.com/office/drawing/2014/main" id="{B859DA2A-E0B9-F186-0720-824EE4DB69AF}"/>
                  </a:ext>
                </a:extLst>
              </p:cNvPr>
              <p:cNvSpPr/>
              <p:nvPr/>
            </p:nvSpPr>
            <p:spPr bwMode="auto">
              <a:xfrm>
                <a:off x="6226176" y="4633913"/>
                <a:ext cx="109538" cy="298450"/>
              </a:xfrm>
              <a:custGeom>
                <a:avLst/>
                <a:gdLst>
                  <a:gd name="T0" fmla="*/ 26 w 29"/>
                  <a:gd name="T1" fmla="*/ 79 h 79"/>
                  <a:gd name="T2" fmla="*/ 25 w 29"/>
                  <a:gd name="T3" fmla="*/ 79 h 79"/>
                  <a:gd name="T4" fmla="*/ 14 w 29"/>
                  <a:gd name="T5" fmla="*/ 70 h 79"/>
                  <a:gd name="T6" fmla="*/ 5 w 29"/>
                  <a:gd name="T7" fmla="*/ 36 h 79"/>
                  <a:gd name="T8" fmla="*/ 21 w 29"/>
                  <a:gd name="T9" fmla="*/ 2 h 79"/>
                  <a:gd name="T10" fmla="*/ 24 w 29"/>
                  <a:gd name="T11" fmla="*/ 1 h 79"/>
                  <a:gd name="T12" fmla="*/ 25 w 29"/>
                  <a:gd name="T13" fmla="*/ 4 h 79"/>
                  <a:gd name="T14" fmla="*/ 9 w 29"/>
                  <a:gd name="T15" fmla="*/ 38 h 79"/>
                  <a:gd name="T16" fmla="*/ 16 w 29"/>
                  <a:gd name="T17" fmla="*/ 67 h 79"/>
                  <a:gd name="T18" fmla="*/ 28 w 29"/>
                  <a:gd name="T19" fmla="*/ 76 h 79"/>
                  <a:gd name="T20" fmla="*/ 28 w 29"/>
                  <a:gd name="T21" fmla="*/ 79 h 79"/>
                  <a:gd name="T22" fmla="*/ 26 w 29"/>
                  <a:gd name="T23"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9">
                    <a:moveTo>
                      <a:pt x="26" y="79"/>
                    </a:moveTo>
                    <a:cubicBezTo>
                      <a:pt x="26" y="79"/>
                      <a:pt x="25" y="79"/>
                      <a:pt x="25" y="79"/>
                    </a:cubicBezTo>
                    <a:cubicBezTo>
                      <a:pt x="14" y="70"/>
                      <a:pt x="14" y="70"/>
                      <a:pt x="14" y="70"/>
                    </a:cubicBezTo>
                    <a:cubicBezTo>
                      <a:pt x="3" y="62"/>
                      <a:pt x="0" y="48"/>
                      <a:pt x="5" y="36"/>
                    </a:cubicBezTo>
                    <a:cubicBezTo>
                      <a:pt x="21" y="2"/>
                      <a:pt x="21" y="2"/>
                      <a:pt x="21" y="2"/>
                    </a:cubicBezTo>
                    <a:cubicBezTo>
                      <a:pt x="22" y="1"/>
                      <a:pt x="23" y="0"/>
                      <a:pt x="24" y="1"/>
                    </a:cubicBezTo>
                    <a:cubicBezTo>
                      <a:pt x="25" y="1"/>
                      <a:pt x="25" y="3"/>
                      <a:pt x="25" y="4"/>
                    </a:cubicBezTo>
                    <a:cubicBezTo>
                      <a:pt x="9" y="38"/>
                      <a:pt x="9" y="38"/>
                      <a:pt x="9" y="38"/>
                    </a:cubicBezTo>
                    <a:cubicBezTo>
                      <a:pt x="4" y="48"/>
                      <a:pt x="7" y="60"/>
                      <a:pt x="16" y="67"/>
                    </a:cubicBezTo>
                    <a:cubicBezTo>
                      <a:pt x="28" y="76"/>
                      <a:pt x="28" y="76"/>
                      <a:pt x="28" y="76"/>
                    </a:cubicBezTo>
                    <a:cubicBezTo>
                      <a:pt x="28" y="77"/>
                      <a:pt x="29" y="78"/>
                      <a:pt x="28" y="79"/>
                    </a:cubicBezTo>
                    <a:cubicBezTo>
                      <a:pt x="27" y="79"/>
                      <a:pt x="27" y="79"/>
                      <a:pt x="26" y="79"/>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Shape 92">
                <a:extLst>
                  <a:ext uri="{FF2B5EF4-FFF2-40B4-BE49-F238E27FC236}">
                    <a16:creationId xmlns:a16="http://schemas.microsoft.com/office/drawing/2014/main" id="{43A5C29A-AA84-398B-013D-B9D6F938AAE5}"/>
                  </a:ext>
                </a:extLst>
              </p:cNvPr>
              <p:cNvSpPr/>
              <p:nvPr/>
            </p:nvSpPr>
            <p:spPr bwMode="auto">
              <a:xfrm>
                <a:off x="6119813" y="4587876"/>
                <a:ext cx="103188" cy="301625"/>
              </a:xfrm>
              <a:custGeom>
                <a:avLst/>
                <a:gdLst>
                  <a:gd name="T0" fmla="*/ 27 w 27"/>
                  <a:gd name="T1" fmla="*/ 0 h 80"/>
                  <a:gd name="T2" fmla="*/ 4 w 27"/>
                  <a:gd name="T3" fmla="*/ 44 h 80"/>
                  <a:gd name="T4" fmla="*/ 5 w 27"/>
                  <a:gd name="T5" fmla="*/ 69 h 80"/>
                  <a:gd name="T6" fmla="*/ 15 w 27"/>
                  <a:gd name="T7" fmla="*/ 78 h 80"/>
                  <a:gd name="T8" fmla="*/ 19 w 27"/>
                  <a:gd name="T9" fmla="*/ 80 h 80"/>
                </a:gdLst>
                <a:ahLst/>
                <a:cxnLst>
                  <a:cxn ang="0">
                    <a:pos x="T0" y="T1"/>
                  </a:cxn>
                  <a:cxn ang="0">
                    <a:pos x="T2" y="T3"/>
                  </a:cxn>
                  <a:cxn ang="0">
                    <a:pos x="T4" y="T5"/>
                  </a:cxn>
                  <a:cxn ang="0">
                    <a:pos x="T6" y="T7"/>
                  </a:cxn>
                  <a:cxn ang="0">
                    <a:pos x="T8" y="T9"/>
                  </a:cxn>
                </a:cxnLst>
                <a:rect l="0" t="0" r="r" b="b"/>
                <a:pathLst>
                  <a:path w="27" h="80">
                    <a:moveTo>
                      <a:pt x="27" y="0"/>
                    </a:moveTo>
                    <a:cubicBezTo>
                      <a:pt x="4" y="44"/>
                      <a:pt x="4" y="44"/>
                      <a:pt x="4" y="44"/>
                    </a:cubicBezTo>
                    <a:cubicBezTo>
                      <a:pt x="0" y="52"/>
                      <a:pt x="1" y="61"/>
                      <a:pt x="5" y="69"/>
                    </a:cubicBezTo>
                    <a:cubicBezTo>
                      <a:pt x="7" y="73"/>
                      <a:pt x="11" y="76"/>
                      <a:pt x="15" y="78"/>
                    </a:cubicBezTo>
                    <a:cubicBezTo>
                      <a:pt x="19" y="80"/>
                      <a:pt x="19" y="80"/>
                      <a:pt x="19" y="80"/>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Shape 93">
                <a:extLst>
                  <a:ext uri="{FF2B5EF4-FFF2-40B4-BE49-F238E27FC236}">
                    <a16:creationId xmlns:a16="http://schemas.microsoft.com/office/drawing/2014/main" id="{71392A85-4BE9-0D8B-F79C-EAAF334307BC}"/>
                  </a:ext>
                </a:extLst>
              </p:cNvPr>
              <p:cNvSpPr/>
              <p:nvPr/>
            </p:nvSpPr>
            <p:spPr bwMode="auto">
              <a:xfrm>
                <a:off x="6113463" y="4579938"/>
                <a:ext cx="115888" cy="317500"/>
              </a:xfrm>
              <a:custGeom>
                <a:avLst/>
                <a:gdLst>
                  <a:gd name="T0" fmla="*/ 21 w 31"/>
                  <a:gd name="T1" fmla="*/ 84 h 84"/>
                  <a:gd name="T2" fmla="*/ 21 w 31"/>
                  <a:gd name="T3" fmla="*/ 84 h 84"/>
                  <a:gd name="T4" fmla="*/ 16 w 31"/>
                  <a:gd name="T5" fmla="*/ 82 h 84"/>
                  <a:gd name="T6" fmla="*/ 5 w 31"/>
                  <a:gd name="T7" fmla="*/ 72 h 84"/>
                  <a:gd name="T8" fmla="*/ 4 w 31"/>
                  <a:gd name="T9" fmla="*/ 46 h 84"/>
                  <a:gd name="T10" fmla="*/ 27 w 31"/>
                  <a:gd name="T11" fmla="*/ 1 h 84"/>
                  <a:gd name="T12" fmla="*/ 30 w 31"/>
                  <a:gd name="T13" fmla="*/ 0 h 84"/>
                  <a:gd name="T14" fmla="*/ 31 w 31"/>
                  <a:gd name="T15" fmla="*/ 3 h 84"/>
                  <a:gd name="T16" fmla="*/ 8 w 31"/>
                  <a:gd name="T17" fmla="*/ 47 h 84"/>
                  <a:gd name="T18" fmla="*/ 9 w 31"/>
                  <a:gd name="T19" fmla="*/ 70 h 84"/>
                  <a:gd name="T20" fmla="*/ 18 w 31"/>
                  <a:gd name="T21" fmla="*/ 78 h 84"/>
                  <a:gd name="T22" fmla="*/ 22 w 31"/>
                  <a:gd name="T23" fmla="*/ 81 h 84"/>
                  <a:gd name="T24" fmla="*/ 23 w 31"/>
                  <a:gd name="T25" fmla="*/ 83 h 84"/>
                  <a:gd name="T26" fmla="*/ 21 w 31"/>
                  <a:gd name="T2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84">
                    <a:moveTo>
                      <a:pt x="21" y="84"/>
                    </a:moveTo>
                    <a:cubicBezTo>
                      <a:pt x="21" y="84"/>
                      <a:pt x="21" y="84"/>
                      <a:pt x="21" y="84"/>
                    </a:cubicBezTo>
                    <a:cubicBezTo>
                      <a:pt x="16" y="82"/>
                      <a:pt x="16" y="82"/>
                      <a:pt x="16" y="82"/>
                    </a:cubicBezTo>
                    <a:cubicBezTo>
                      <a:pt x="11" y="79"/>
                      <a:pt x="8" y="76"/>
                      <a:pt x="5" y="72"/>
                    </a:cubicBezTo>
                    <a:cubicBezTo>
                      <a:pt x="1" y="64"/>
                      <a:pt x="0" y="54"/>
                      <a:pt x="4" y="46"/>
                    </a:cubicBezTo>
                    <a:cubicBezTo>
                      <a:pt x="27" y="1"/>
                      <a:pt x="27" y="1"/>
                      <a:pt x="27" y="1"/>
                    </a:cubicBezTo>
                    <a:cubicBezTo>
                      <a:pt x="27" y="0"/>
                      <a:pt x="29" y="0"/>
                      <a:pt x="30" y="0"/>
                    </a:cubicBezTo>
                    <a:cubicBezTo>
                      <a:pt x="31" y="1"/>
                      <a:pt x="31" y="2"/>
                      <a:pt x="31" y="3"/>
                    </a:cubicBezTo>
                    <a:cubicBezTo>
                      <a:pt x="8" y="47"/>
                      <a:pt x="8" y="47"/>
                      <a:pt x="8" y="47"/>
                    </a:cubicBezTo>
                    <a:cubicBezTo>
                      <a:pt x="4" y="54"/>
                      <a:pt x="5" y="63"/>
                      <a:pt x="9" y="70"/>
                    </a:cubicBezTo>
                    <a:cubicBezTo>
                      <a:pt x="11" y="73"/>
                      <a:pt x="14" y="76"/>
                      <a:pt x="18" y="78"/>
                    </a:cubicBezTo>
                    <a:cubicBezTo>
                      <a:pt x="22" y="81"/>
                      <a:pt x="22" y="81"/>
                      <a:pt x="22" y="81"/>
                    </a:cubicBezTo>
                    <a:cubicBezTo>
                      <a:pt x="23" y="81"/>
                      <a:pt x="24" y="83"/>
                      <a:pt x="23" y="83"/>
                    </a:cubicBezTo>
                    <a:cubicBezTo>
                      <a:pt x="23" y="84"/>
                      <a:pt x="22" y="84"/>
                      <a:pt x="21" y="8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Shape 94">
                <a:extLst>
                  <a:ext uri="{FF2B5EF4-FFF2-40B4-BE49-F238E27FC236}">
                    <a16:creationId xmlns:a16="http://schemas.microsoft.com/office/drawing/2014/main" id="{0DE46E8A-BE9E-6865-D643-A993B59388DC}"/>
                  </a:ext>
                </a:extLst>
              </p:cNvPr>
              <p:cNvSpPr/>
              <p:nvPr/>
            </p:nvSpPr>
            <p:spPr bwMode="auto">
              <a:xfrm>
                <a:off x="6554788" y="3390901"/>
                <a:ext cx="1389063" cy="1511300"/>
              </a:xfrm>
              <a:custGeom>
                <a:avLst/>
                <a:gdLst>
                  <a:gd name="T0" fmla="*/ 156 w 368"/>
                  <a:gd name="T1" fmla="*/ 399 h 400"/>
                  <a:gd name="T2" fmla="*/ 3 w 368"/>
                  <a:gd name="T3" fmla="*/ 400 h 400"/>
                  <a:gd name="T4" fmla="*/ 0 w 368"/>
                  <a:gd name="T5" fmla="*/ 400 h 400"/>
                  <a:gd name="T6" fmla="*/ 15 w 368"/>
                  <a:gd name="T7" fmla="*/ 254 h 400"/>
                  <a:gd name="T8" fmla="*/ 94 w 368"/>
                  <a:gd name="T9" fmla="*/ 246 h 400"/>
                  <a:gd name="T10" fmla="*/ 92 w 368"/>
                  <a:gd name="T11" fmla="*/ 1 h 400"/>
                  <a:gd name="T12" fmla="*/ 146 w 368"/>
                  <a:gd name="T13" fmla="*/ 0 h 400"/>
                  <a:gd name="T14" fmla="*/ 247 w 368"/>
                  <a:gd name="T15" fmla="*/ 59 h 400"/>
                  <a:gd name="T16" fmla="*/ 359 w 368"/>
                  <a:gd name="T17" fmla="*/ 270 h 400"/>
                  <a:gd name="T18" fmla="*/ 346 w 368"/>
                  <a:gd name="T19" fmla="*/ 356 h 400"/>
                  <a:gd name="T20" fmla="*/ 269 w 368"/>
                  <a:gd name="T21" fmla="*/ 398 h 400"/>
                  <a:gd name="T22" fmla="*/ 267 w 368"/>
                  <a:gd name="T23" fmla="*/ 398 h 400"/>
                  <a:gd name="T24" fmla="*/ 267 w 368"/>
                  <a:gd name="T25" fmla="*/ 400 h 400"/>
                  <a:gd name="T26" fmla="*/ 156 w 368"/>
                  <a:gd name="T27" fmla="*/ 39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400">
                    <a:moveTo>
                      <a:pt x="156" y="399"/>
                    </a:moveTo>
                    <a:cubicBezTo>
                      <a:pt x="3" y="400"/>
                      <a:pt x="3" y="400"/>
                      <a:pt x="3" y="400"/>
                    </a:cubicBezTo>
                    <a:cubicBezTo>
                      <a:pt x="1" y="400"/>
                      <a:pt x="1" y="400"/>
                      <a:pt x="0" y="400"/>
                    </a:cubicBezTo>
                    <a:cubicBezTo>
                      <a:pt x="23" y="350"/>
                      <a:pt x="28" y="303"/>
                      <a:pt x="15" y="254"/>
                    </a:cubicBezTo>
                    <a:cubicBezTo>
                      <a:pt x="94" y="246"/>
                      <a:pt x="94" y="246"/>
                      <a:pt x="94" y="246"/>
                    </a:cubicBezTo>
                    <a:cubicBezTo>
                      <a:pt x="92" y="1"/>
                      <a:pt x="92" y="1"/>
                      <a:pt x="92" y="1"/>
                    </a:cubicBezTo>
                    <a:cubicBezTo>
                      <a:pt x="146" y="0"/>
                      <a:pt x="146" y="0"/>
                      <a:pt x="146" y="0"/>
                    </a:cubicBezTo>
                    <a:cubicBezTo>
                      <a:pt x="192" y="0"/>
                      <a:pt x="232" y="24"/>
                      <a:pt x="247" y="59"/>
                    </a:cubicBezTo>
                    <a:cubicBezTo>
                      <a:pt x="359" y="270"/>
                      <a:pt x="359" y="270"/>
                      <a:pt x="359" y="270"/>
                    </a:cubicBezTo>
                    <a:cubicBezTo>
                      <a:pt x="368" y="300"/>
                      <a:pt x="364" y="331"/>
                      <a:pt x="346" y="356"/>
                    </a:cubicBezTo>
                    <a:cubicBezTo>
                      <a:pt x="328" y="382"/>
                      <a:pt x="300" y="397"/>
                      <a:pt x="269" y="398"/>
                    </a:cubicBezTo>
                    <a:cubicBezTo>
                      <a:pt x="267" y="398"/>
                      <a:pt x="267" y="398"/>
                      <a:pt x="267" y="398"/>
                    </a:cubicBezTo>
                    <a:cubicBezTo>
                      <a:pt x="267" y="400"/>
                      <a:pt x="267" y="400"/>
                      <a:pt x="267" y="400"/>
                    </a:cubicBezTo>
                    <a:lnTo>
                      <a:pt x="156" y="39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Shape 95">
                <a:extLst>
                  <a:ext uri="{FF2B5EF4-FFF2-40B4-BE49-F238E27FC236}">
                    <a16:creationId xmlns:a16="http://schemas.microsoft.com/office/drawing/2014/main" id="{8FE444A0-0BB3-87BA-5286-68EE56CAE83E}"/>
                  </a:ext>
                </a:extLst>
              </p:cNvPr>
              <p:cNvSpPr/>
              <p:nvPr/>
            </p:nvSpPr>
            <p:spPr bwMode="auto">
              <a:xfrm>
                <a:off x="6543676" y="3382963"/>
                <a:ext cx="1449388" cy="1525588"/>
              </a:xfrm>
              <a:custGeom>
                <a:avLst/>
                <a:gdLst>
                  <a:gd name="T0" fmla="*/ 149 w 384"/>
                  <a:gd name="T1" fmla="*/ 4 h 404"/>
                  <a:gd name="T2" fmla="*/ 249 w 384"/>
                  <a:gd name="T3" fmla="*/ 62 h 404"/>
                  <a:gd name="T4" fmla="*/ 249 w 384"/>
                  <a:gd name="T5" fmla="*/ 62 h 404"/>
                  <a:gd name="T6" fmla="*/ 249 w 384"/>
                  <a:gd name="T7" fmla="*/ 62 h 404"/>
                  <a:gd name="T8" fmla="*/ 360 w 384"/>
                  <a:gd name="T9" fmla="*/ 273 h 404"/>
                  <a:gd name="T10" fmla="*/ 347 w 384"/>
                  <a:gd name="T11" fmla="*/ 357 h 404"/>
                  <a:gd name="T12" fmla="*/ 272 w 384"/>
                  <a:gd name="T13" fmla="*/ 398 h 404"/>
                  <a:gd name="T14" fmla="*/ 268 w 384"/>
                  <a:gd name="T15" fmla="*/ 398 h 404"/>
                  <a:gd name="T16" fmla="*/ 268 w 384"/>
                  <a:gd name="T17" fmla="*/ 400 h 404"/>
                  <a:gd name="T18" fmla="*/ 159 w 384"/>
                  <a:gd name="T19" fmla="*/ 399 h 404"/>
                  <a:gd name="T20" fmla="*/ 6 w 384"/>
                  <a:gd name="T21" fmla="*/ 400 h 404"/>
                  <a:gd name="T22" fmla="*/ 6 w 384"/>
                  <a:gd name="T23" fmla="*/ 400 h 404"/>
                  <a:gd name="T24" fmla="*/ 20 w 384"/>
                  <a:gd name="T25" fmla="*/ 258 h 404"/>
                  <a:gd name="T26" fmla="*/ 95 w 384"/>
                  <a:gd name="T27" fmla="*/ 250 h 404"/>
                  <a:gd name="T28" fmla="*/ 99 w 384"/>
                  <a:gd name="T29" fmla="*/ 250 h 404"/>
                  <a:gd name="T30" fmla="*/ 99 w 384"/>
                  <a:gd name="T31" fmla="*/ 246 h 404"/>
                  <a:gd name="T32" fmla="*/ 97 w 384"/>
                  <a:gd name="T33" fmla="*/ 5 h 404"/>
                  <a:gd name="T34" fmla="*/ 149 w 384"/>
                  <a:gd name="T35" fmla="*/ 4 h 404"/>
                  <a:gd name="T36" fmla="*/ 149 w 384"/>
                  <a:gd name="T37" fmla="*/ 0 h 404"/>
                  <a:gd name="T38" fmla="*/ 93 w 384"/>
                  <a:gd name="T39" fmla="*/ 1 h 404"/>
                  <a:gd name="T40" fmla="*/ 95 w 384"/>
                  <a:gd name="T41" fmla="*/ 246 h 404"/>
                  <a:gd name="T42" fmla="*/ 15 w 384"/>
                  <a:gd name="T43" fmla="*/ 255 h 404"/>
                  <a:gd name="T44" fmla="*/ 0 w 384"/>
                  <a:gd name="T45" fmla="*/ 403 h 404"/>
                  <a:gd name="T46" fmla="*/ 6 w 384"/>
                  <a:gd name="T47" fmla="*/ 404 h 404"/>
                  <a:gd name="T48" fmla="*/ 6 w 384"/>
                  <a:gd name="T49" fmla="*/ 404 h 404"/>
                  <a:gd name="T50" fmla="*/ 159 w 384"/>
                  <a:gd name="T51" fmla="*/ 403 h 404"/>
                  <a:gd name="T52" fmla="*/ 272 w 384"/>
                  <a:gd name="T53" fmla="*/ 404 h 404"/>
                  <a:gd name="T54" fmla="*/ 272 w 384"/>
                  <a:gd name="T55" fmla="*/ 402 h 404"/>
                  <a:gd name="T56" fmla="*/ 364 w 384"/>
                  <a:gd name="T57" fmla="*/ 272 h 404"/>
                  <a:gd name="T58" fmla="*/ 252 w 384"/>
                  <a:gd name="T59" fmla="*/ 60 h 404"/>
                  <a:gd name="T60" fmla="*/ 149 w 384"/>
                  <a:gd name="T61"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404">
                    <a:moveTo>
                      <a:pt x="149" y="4"/>
                    </a:moveTo>
                    <a:cubicBezTo>
                      <a:pt x="194" y="4"/>
                      <a:pt x="234" y="28"/>
                      <a:pt x="249" y="62"/>
                    </a:cubicBezTo>
                    <a:cubicBezTo>
                      <a:pt x="249" y="62"/>
                      <a:pt x="249" y="62"/>
                      <a:pt x="249" y="62"/>
                    </a:cubicBezTo>
                    <a:cubicBezTo>
                      <a:pt x="249" y="62"/>
                      <a:pt x="249" y="62"/>
                      <a:pt x="249" y="62"/>
                    </a:cubicBezTo>
                    <a:cubicBezTo>
                      <a:pt x="360" y="273"/>
                      <a:pt x="360" y="273"/>
                      <a:pt x="360" y="273"/>
                    </a:cubicBezTo>
                    <a:cubicBezTo>
                      <a:pt x="369" y="302"/>
                      <a:pt x="365" y="332"/>
                      <a:pt x="347" y="357"/>
                    </a:cubicBezTo>
                    <a:cubicBezTo>
                      <a:pt x="330" y="382"/>
                      <a:pt x="303" y="397"/>
                      <a:pt x="272" y="398"/>
                    </a:cubicBezTo>
                    <a:cubicBezTo>
                      <a:pt x="268" y="398"/>
                      <a:pt x="268" y="398"/>
                      <a:pt x="268" y="398"/>
                    </a:cubicBezTo>
                    <a:cubicBezTo>
                      <a:pt x="268" y="400"/>
                      <a:pt x="268" y="400"/>
                      <a:pt x="268" y="400"/>
                    </a:cubicBezTo>
                    <a:cubicBezTo>
                      <a:pt x="159" y="399"/>
                      <a:pt x="159" y="399"/>
                      <a:pt x="159" y="399"/>
                    </a:cubicBezTo>
                    <a:cubicBezTo>
                      <a:pt x="6" y="400"/>
                      <a:pt x="6" y="400"/>
                      <a:pt x="6" y="400"/>
                    </a:cubicBezTo>
                    <a:cubicBezTo>
                      <a:pt x="6" y="400"/>
                      <a:pt x="6" y="400"/>
                      <a:pt x="6" y="400"/>
                    </a:cubicBezTo>
                    <a:cubicBezTo>
                      <a:pt x="28" y="351"/>
                      <a:pt x="33" y="306"/>
                      <a:pt x="20" y="258"/>
                    </a:cubicBezTo>
                    <a:cubicBezTo>
                      <a:pt x="95" y="250"/>
                      <a:pt x="95" y="250"/>
                      <a:pt x="95" y="250"/>
                    </a:cubicBezTo>
                    <a:cubicBezTo>
                      <a:pt x="99" y="250"/>
                      <a:pt x="99" y="250"/>
                      <a:pt x="99" y="250"/>
                    </a:cubicBezTo>
                    <a:cubicBezTo>
                      <a:pt x="99" y="246"/>
                      <a:pt x="99" y="246"/>
                      <a:pt x="99" y="246"/>
                    </a:cubicBezTo>
                    <a:cubicBezTo>
                      <a:pt x="97" y="5"/>
                      <a:pt x="97" y="5"/>
                      <a:pt x="97" y="5"/>
                    </a:cubicBezTo>
                    <a:cubicBezTo>
                      <a:pt x="149" y="4"/>
                      <a:pt x="149" y="4"/>
                      <a:pt x="149" y="4"/>
                    </a:cubicBezTo>
                    <a:moveTo>
                      <a:pt x="149" y="0"/>
                    </a:moveTo>
                    <a:cubicBezTo>
                      <a:pt x="93" y="1"/>
                      <a:pt x="93" y="1"/>
                      <a:pt x="93" y="1"/>
                    </a:cubicBezTo>
                    <a:cubicBezTo>
                      <a:pt x="95" y="246"/>
                      <a:pt x="95" y="246"/>
                      <a:pt x="95" y="246"/>
                    </a:cubicBezTo>
                    <a:cubicBezTo>
                      <a:pt x="15" y="255"/>
                      <a:pt x="15" y="255"/>
                      <a:pt x="15" y="255"/>
                    </a:cubicBezTo>
                    <a:cubicBezTo>
                      <a:pt x="30" y="307"/>
                      <a:pt x="24" y="354"/>
                      <a:pt x="0" y="403"/>
                    </a:cubicBezTo>
                    <a:cubicBezTo>
                      <a:pt x="0" y="404"/>
                      <a:pt x="4" y="404"/>
                      <a:pt x="6" y="404"/>
                    </a:cubicBezTo>
                    <a:cubicBezTo>
                      <a:pt x="6" y="404"/>
                      <a:pt x="6" y="404"/>
                      <a:pt x="6" y="404"/>
                    </a:cubicBezTo>
                    <a:cubicBezTo>
                      <a:pt x="159" y="403"/>
                      <a:pt x="159" y="403"/>
                      <a:pt x="159" y="403"/>
                    </a:cubicBezTo>
                    <a:cubicBezTo>
                      <a:pt x="272" y="404"/>
                      <a:pt x="272" y="404"/>
                      <a:pt x="272" y="404"/>
                    </a:cubicBezTo>
                    <a:cubicBezTo>
                      <a:pt x="272" y="402"/>
                      <a:pt x="272" y="402"/>
                      <a:pt x="272" y="402"/>
                    </a:cubicBezTo>
                    <a:cubicBezTo>
                      <a:pt x="338" y="400"/>
                      <a:pt x="384" y="335"/>
                      <a:pt x="364" y="272"/>
                    </a:cubicBezTo>
                    <a:cubicBezTo>
                      <a:pt x="252" y="60"/>
                      <a:pt x="252" y="60"/>
                      <a:pt x="252" y="60"/>
                    </a:cubicBezTo>
                    <a:cubicBezTo>
                      <a:pt x="235" y="22"/>
                      <a:pt x="193" y="0"/>
                      <a:pt x="149" y="0"/>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Shape 96">
                <a:extLst>
                  <a:ext uri="{FF2B5EF4-FFF2-40B4-BE49-F238E27FC236}">
                    <a16:creationId xmlns:a16="http://schemas.microsoft.com/office/drawing/2014/main" id="{66C4EAFE-F6AA-62EC-2700-38E895506F99}"/>
                  </a:ext>
                </a:extLst>
              </p:cNvPr>
              <p:cNvSpPr/>
              <p:nvPr/>
            </p:nvSpPr>
            <p:spPr bwMode="auto">
              <a:xfrm>
                <a:off x="6659563" y="4795838"/>
                <a:ext cx="65088" cy="63500"/>
              </a:xfrm>
              <a:custGeom>
                <a:avLst/>
                <a:gdLst>
                  <a:gd name="T0" fmla="*/ 7 w 17"/>
                  <a:gd name="T1" fmla="*/ 1 h 17"/>
                  <a:gd name="T2" fmla="*/ 16 w 17"/>
                  <a:gd name="T3" fmla="*/ 7 h 17"/>
                  <a:gd name="T4" fmla="*/ 10 w 17"/>
                  <a:gd name="T5" fmla="*/ 16 h 17"/>
                  <a:gd name="T6" fmla="*/ 1 w 17"/>
                  <a:gd name="T7" fmla="*/ 9 h 17"/>
                  <a:gd name="T8" fmla="*/ 7 w 17"/>
                  <a:gd name="T9" fmla="*/ 1 h 17"/>
                </a:gdLst>
                <a:ahLst/>
                <a:cxnLst>
                  <a:cxn ang="0">
                    <a:pos x="T0" y="T1"/>
                  </a:cxn>
                  <a:cxn ang="0">
                    <a:pos x="T2" y="T3"/>
                  </a:cxn>
                  <a:cxn ang="0">
                    <a:pos x="T4" y="T5"/>
                  </a:cxn>
                  <a:cxn ang="0">
                    <a:pos x="T6" y="T7"/>
                  </a:cxn>
                  <a:cxn ang="0">
                    <a:pos x="T8" y="T9"/>
                  </a:cxn>
                </a:cxnLst>
                <a:rect l="0" t="0" r="r" b="b"/>
                <a:pathLst>
                  <a:path w="17" h="17">
                    <a:moveTo>
                      <a:pt x="7" y="1"/>
                    </a:moveTo>
                    <a:cubicBezTo>
                      <a:pt x="12" y="0"/>
                      <a:pt x="16" y="3"/>
                      <a:pt x="16" y="7"/>
                    </a:cubicBezTo>
                    <a:cubicBezTo>
                      <a:pt x="17" y="12"/>
                      <a:pt x="14" y="16"/>
                      <a:pt x="10" y="16"/>
                    </a:cubicBezTo>
                    <a:cubicBezTo>
                      <a:pt x="5" y="17"/>
                      <a:pt x="1" y="14"/>
                      <a:pt x="1" y="9"/>
                    </a:cubicBezTo>
                    <a:cubicBezTo>
                      <a:pt x="0" y="5"/>
                      <a:pt x="3" y="1"/>
                      <a:pt x="7" y="1"/>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Shape 97">
                <a:extLst>
                  <a:ext uri="{FF2B5EF4-FFF2-40B4-BE49-F238E27FC236}">
                    <a16:creationId xmlns:a16="http://schemas.microsoft.com/office/drawing/2014/main" id="{20DA848D-B38F-6E31-B7F3-4FC635FAD001}"/>
                  </a:ext>
                </a:extLst>
              </p:cNvPr>
              <p:cNvSpPr/>
              <p:nvPr/>
            </p:nvSpPr>
            <p:spPr bwMode="auto">
              <a:xfrm>
                <a:off x="6653213" y="4787901"/>
                <a:ext cx="79375" cy="76200"/>
              </a:xfrm>
              <a:custGeom>
                <a:avLst/>
                <a:gdLst>
                  <a:gd name="T0" fmla="*/ 11 w 21"/>
                  <a:gd name="T1" fmla="*/ 20 h 20"/>
                  <a:gd name="T2" fmla="*/ 1 w 21"/>
                  <a:gd name="T3" fmla="*/ 12 h 20"/>
                  <a:gd name="T4" fmla="*/ 3 w 21"/>
                  <a:gd name="T5" fmla="*/ 4 h 20"/>
                  <a:gd name="T6" fmla="*/ 9 w 21"/>
                  <a:gd name="T7" fmla="*/ 1 h 20"/>
                  <a:gd name="T8" fmla="*/ 20 w 21"/>
                  <a:gd name="T9" fmla="*/ 9 h 20"/>
                  <a:gd name="T10" fmla="*/ 12 w 21"/>
                  <a:gd name="T11" fmla="*/ 20 h 20"/>
                  <a:gd name="T12" fmla="*/ 11 w 21"/>
                  <a:gd name="T13" fmla="*/ 20 h 20"/>
                  <a:gd name="T14" fmla="*/ 10 w 21"/>
                  <a:gd name="T15" fmla="*/ 5 h 20"/>
                  <a:gd name="T16" fmla="*/ 6 w 21"/>
                  <a:gd name="T17" fmla="*/ 7 h 20"/>
                  <a:gd name="T18" fmla="*/ 5 w 21"/>
                  <a:gd name="T19" fmla="*/ 11 h 20"/>
                  <a:gd name="T20" fmla="*/ 7 w 21"/>
                  <a:gd name="T21" fmla="*/ 15 h 20"/>
                  <a:gd name="T22" fmla="*/ 11 w 21"/>
                  <a:gd name="T23" fmla="*/ 16 h 20"/>
                  <a:gd name="T24" fmla="*/ 16 w 21"/>
                  <a:gd name="T25" fmla="*/ 10 h 20"/>
                  <a:gd name="T26" fmla="*/ 10 w 21"/>
                  <a:gd name="T27"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0">
                    <a:moveTo>
                      <a:pt x="11" y="20"/>
                    </a:moveTo>
                    <a:cubicBezTo>
                      <a:pt x="6" y="20"/>
                      <a:pt x="1" y="17"/>
                      <a:pt x="1" y="12"/>
                    </a:cubicBezTo>
                    <a:cubicBezTo>
                      <a:pt x="0" y="9"/>
                      <a:pt x="1" y="6"/>
                      <a:pt x="3" y="4"/>
                    </a:cubicBezTo>
                    <a:cubicBezTo>
                      <a:pt x="4" y="2"/>
                      <a:pt x="7" y="1"/>
                      <a:pt x="9" y="1"/>
                    </a:cubicBezTo>
                    <a:cubicBezTo>
                      <a:pt x="15" y="0"/>
                      <a:pt x="20" y="4"/>
                      <a:pt x="20" y="9"/>
                    </a:cubicBezTo>
                    <a:cubicBezTo>
                      <a:pt x="21" y="14"/>
                      <a:pt x="17" y="19"/>
                      <a:pt x="12" y="20"/>
                    </a:cubicBezTo>
                    <a:cubicBezTo>
                      <a:pt x="11" y="20"/>
                      <a:pt x="11" y="20"/>
                      <a:pt x="11" y="20"/>
                    </a:cubicBezTo>
                    <a:close/>
                    <a:moveTo>
                      <a:pt x="10" y="5"/>
                    </a:moveTo>
                    <a:cubicBezTo>
                      <a:pt x="8" y="5"/>
                      <a:pt x="7" y="6"/>
                      <a:pt x="6" y="7"/>
                    </a:cubicBezTo>
                    <a:cubicBezTo>
                      <a:pt x="5" y="8"/>
                      <a:pt x="5" y="10"/>
                      <a:pt x="5" y="11"/>
                    </a:cubicBezTo>
                    <a:cubicBezTo>
                      <a:pt x="5" y="13"/>
                      <a:pt x="6" y="14"/>
                      <a:pt x="7" y="15"/>
                    </a:cubicBezTo>
                    <a:cubicBezTo>
                      <a:pt x="8" y="16"/>
                      <a:pt x="10" y="16"/>
                      <a:pt x="11" y="16"/>
                    </a:cubicBezTo>
                    <a:cubicBezTo>
                      <a:pt x="15" y="16"/>
                      <a:pt x="17" y="13"/>
                      <a:pt x="16" y="10"/>
                    </a:cubicBezTo>
                    <a:cubicBezTo>
                      <a:pt x="16" y="6"/>
                      <a:pt x="13" y="4"/>
                      <a:pt x="10" y="5"/>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Shape 98">
                <a:extLst>
                  <a:ext uri="{FF2B5EF4-FFF2-40B4-BE49-F238E27FC236}">
                    <a16:creationId xmlns:a16="http://schemas.microsoft.com/office/drawing/2014/main" id="{37D6FAF6-BB32-3826-B2FE-0BB9B8ADED63}"/>
                  </a:ext>
                </a:extLst>
              </p:cNvPr>
              <p:cNvSpPr/>
              <p:nvPr/>
            </p:nvSpPr>
            <p:spPr bwMode="auto">
              <a:xfrm>
                <a:off x="6746876" y="4598988"/>
                <a:ext cx="71438" cy="317500"/>
              </a:xfrm>
              <a:custGeom>
                <a:avLst/>
                <a:gdLst>
                  <a:gd name="T0" fmla="*/ 3 w 19"/>
                  <a:gd name="T1" fmla="*/ 84 h 84"/>
                  <a:gd name="T2" fmla="*/ 2 w 19"/>
                  <a:gd name="T3" fmla="*/ 84 h 84"/>
                  <a:gd name="T4" fmla="*/ 1 w 19"/>
                  <a:gd name="T5" fmla="*/ 81 h 84"/>
                  <a:gd name="T6" fmla="*/ 10 w 19"/>
                  <a:gd name="T7" fmla="*/ 2 h 84"/>
                  <a:gd name="T8" fmla="*/ 11 w 19"/>
                  <a:gd name="T9" fmla="*/ 0 h 84"/>
                  <a:gd name="T10" fmla="*/ 14 w 19"/>
                  <a:gd name="T11" fmla="*/ 2 h 84"/>
                  <a:gd name="T12" fmla="*/ 4 w 19"/>
                  <a:gd name="T13" fmla="*/ 83 h 84"/>
                  <a:gd name="T14" fmla="*/ 3 w 19"/>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4">
                    <a:moveTo>
                      <a:pt x="3" y="84"/>
                    </a:moveTo>
                    <a:cubicBezTo>
                      <a:pt x="2" y="84"/>
                      <a:pt x="2" y="84"/>
                      <a:pt x="2" y="84"/>
                    </a:cubicBezTo>
                    <a:cubicBezTo>
                      <a:pt x="1" y="83"/>
                      <a:pt x="0" y="82"/>
                      <a:pt x="1" y="81"/>
                    </a:cubicBezTo>
                    <a:cubicBezTo>
                      <a:pt x="1" y="81"/>
                      <a:pt x="15" y="57"/>
                      <a:pt x="10" y="2"/>
                    </a:cubicBezTo>
                    <a:cubicBezTo>
                      <a:pt x="9" y="1"/>
                      <a:pt x="10" y="0"/>
                      <a:pt x="11" y="0"/>
                    </a:cubicBezTo>
                    <a:cubicBezTo>
                      <a:pt x="12" y="0"/>
                      <a:pt x="13" y="0"/>
                      <a:pt x="14" y="2"/>
                    </a:cubicBezTo>
                    <a:cubicBezTo>
                      <a:pt x="19" y="58"/>
                      <a:pt x="5" y="82"/>
                      <a:pt x="4" y="83"/>
                    </a:cubicBezTo>
                    <a:cubicBezTo>
                      <a:pt x="4" y="84"/>
                      <a:pt x="3" y="84"/>
                      <a:pt x="3" y="8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Shape 99">
                <a:extLst>
                  <a:ext uri="{FF2B5EF4-FFF2-40B4-BE49-F238E27FC236}">
                    <a16:creationId xmlns:a16="http://schemas.microsoft.com/office/drawing/2014/main" id="{19535CB3-DD45-6DD6-56E1-F16087564B42}"/>
                  </a:ext>
                </a:extLst>
              </p:cNvPr>
              <p:cNvSpPr/>
              <p:nvPr/>
            </p:nvSpPr>
            <p:spPr bwMode="auto">
              <a:xfrm>
                <a:off x="4773613" y="4010026"/>
                <a:ext cx="1885950" cy="898525"/>
              </a:xfrm>
              <a:custGeom>
                <a:avLst/>
                <a:gdLst>
                  <a:gd name="T0" fmla="*/ 66 w 500"/>
                  <a:gd name="T1" fmla="*/ 238 h 238"/>
                  <a:gd name="T2" fmla="*/ 1 w 500"/>
                  <a:gd name="T3" fmla="*/ 22 h 238"/>
                  <a:gd name="T4" fmla="*/ 4 w 500"/>
                  <a:gd name="T5" fmla="*/ 7 h 238"/>
                  <a:gd name="T6" fmla="*/ 18 w 500"/>
                  <a:gd name="T7" fmla="*/ 0 h 238"/>
                  <a:gd name="T8" fmla="*/ 261 w 500"/>
                  <a:gd name="T9" fmla="*/ 0 h 238"/>
                  <a:gd name="T10" fmla="*/ 278 w 500"/>
                  <a:gd name="T11" fmla="*/ 13 h 238"/>
                  <a:gd name="T12" fmla="*/ 334 w 500"/>
                  <a:gd name="T13" fmla="*/ 217 h 238"/>
                  <a:gd name="T14" fmla="*/ 498 w 500"/>
                  <a:gd name="T15" fmla="*/ 217 h 238"/>
                  <a:gd name="T16" fmla="*/ 500 w 500"/>
                  <a:gd name="T17" fmla="*/ 218 h 238"/>
                  <a:gd name="T18" fmla="*/ 500 w 500"/>
                  <a:gd name="T19" fmla="*/ 220 h 238"/>
                  <a:gd name="T20" fmla="*/ 488 w 500"/>
                  <a:gd name="T21" fmla="*/ 238 h 238"/>
                  <a:gd name="T22" fmla="*/ 66 w 500"/>
                  <a:gd name="T23"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0" h="238">
                    <a:moveTo>
                      <a:pt x="66" y="238"/>
                    </a:moveTo>
                    <a:cubicBezTo>
                      <a:pt x="1" y="22"/>
                      <a:pt x="1" y="22"/>
                      <a:pt x="1" y="22"/>
                    </a:cubicBezTo>
                    <a:cubicBezTo>
                      <a:pt x="0" y="17"/>
                      <a:pt x="1" y="11"/>
                      <a:pt x="4" y="7"/>
                    </a:cubicBezTo>
                    <a:cubicBezTo>
                      <a:pt x="7" y="2"/>
                      <a:pt x="13" y="0"/>
                      <a:pt x="18" y="0"/>
                    </a:cubicBezTo>
                    <a:cubicBezTo>
                      <a:pt x="261" y="0"/>
                      <a:pt x="261" y="0"/>
                      <a:pt x="261" y="0"/>
                    </a:cubicBezTo>
                    <a:cubicBezTo>
                      <a:pt x="269" y="0"/>
                      <a:pt x="276" y="5"/>
                      <a:pt x="278" y="13"/>
                    </a:cubicBezTo>
                    <a:cubicBezTo>
                      <a:pt x="334" y="217"/>
                      <a:pt x="334" y="217"/>
                      <a:pt x="334" y="217"/>
                    </a:cubicBezTo>
                    <a:cubicBezTo>
                      <a:pt x="498" y="217"/>
                      <a:pt x="498" y="217"/>
                      <a:pt x="498" y="217"/>
                    </a:cubicBezTo>
                    <a:cubicBezTo>
                      <a:pt x="499" y="217"/>
                      <a:pt x="500" y="218"/>
                      <a:pt x="500" y="218"/>
                    </a:cubicBezTo>
                    <a:cubicBezTo>
                      <a:pt x="500" y="218"/>
                      <a:pt x="500" y="219"/>
                      <a:pt x="500" y="220"/>
                    </a:cubicBezTo>
                    <a:cubicBezTo>
                      <a:pt x="488" y="238"/>
                      <a:pt x="488" y="238"/>
                      <a:pt x="488" y="238"/>
                    </a:cubicBezTo>
                    <a:lnTo>
                      <a:pt x="66" y="238"/>
                    </a:lnTo>
                    <a:close/>
                  </a:path>
                </a:pathLst>
              </a:custGeom>
              <a:solidFill>
                <a:srgbClr val="B5C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Shape 100">
                <a:extLst>
                  <a:ext uri="{FF2B5EF4-FFF2-40B4-BE49-F238E27FC236}">
                    <a16:creationId xmlns:a16="http://schemas.microsoft.com/office/drawing/2014/main" id="{9AB22C6B-8444-B440-5371-A8CE22ABD1E4}"/>
                  </a:ext>
                </a:extLst>
              </p:cNvPr>
              <p:cNvSpPr/>
              <p:nvPr/>
            </p:nvSpPr>
            <p:spPr bwMode="auto">
              <a:xfrm>
                <a:off x="4757738" y="4002088"/>
                <a:ext cx="1914525" cy="914400"/>
              </a:xfrm>
              <a:custGeom>
                <a:avLst/>
                <a:gdLst>
                  <a:gd name="T0" fmla="*/ 265 w 507"/>
                  <a:gd name="T1" fmla="*/ 4 h 242"/>
                  <a:gd name="T2" fmla="*/ 280 w 507"/>
                  <a:gd name="T3" fmla="*/ 15 h 242"/>
                  <a:gd name="T4" fmla="*/ 336 w 507"/>
                  <a:gd name="T5" fmla="*/ 218 h 242"/>
                  <a:gd name="T6" fmla="*/ 337 w 507"/>
                  <a:gd name="T7" fmla="*/ 221 h 242"/>
                  <a:gd name="T8" fmla="*/ 340 w 507"/>
                  <a:gd name="T9" fmla="*/ 221 h 242"/>
                  <a:gd name="T10" fmla="*/ 347 w 507"/>
                  <a:gd name="T11" fmla="*/ 221 h 242"/>
                  <a:gd name="T12" fmla="*/ 502 w 507"/>
                  <a:gd name="T13" fmla="*/ 221 h 242"/>
                  <a:gd name="T14" fmla="*/ 490 w 507"/>
                  <a:gd name="T15" fmla="*/ 238 h 242"/>
                  <a:gd name="T16" fmla="*/ 347 w 507"/>
                  <a:gd name="T17" fmla="*/ 238 h 242"/>
                  <a:gd name="T18" fmla="*/ 72 w 507"/>
                  <a:gd name="T19" fmla="*/ 238 h 242"/>
                  <a:gd name="T20" fmla="*/ 7 w 507"/>
                  <a:gd name="T21" fmla="*/ 24 h 242"/>
                  <a:gd name="T22" fmla="*/ 10 w 507"/>
                  <a:gd name="T23" fmla="*/ 10 h 242"/>
                  <a:gd name="T24" fmla="*/ 22 w 507"/>
                  <a:gd name="T25" fmla="*/ 4 h 242"/>
                  <a:gd name="T26" fmla="*/ 265 w 507"/>
                  <a:gd name="T27" fmla="*/ 4 h 242"/>
                  <a:gd name="T28" fmla="*/ 265 w 507"/>
                  <a:gd name="T29" fmla="*/ 0 h 242"/>
                  <a:gd name="T30" fmla="*/ 22 w 507"/>
                  <a:gd name="T31" fmla="*/ 0 h 242"/>
                  <a:gd name="T32" fmla="*/ 3 w 507"/>
                  <a:gd name="T33" fmla="*/ 25 h 242"/>
                  <a:gd name="T34" fmla="*/ 69 w 507"/>
                  <a:gd name="T35" fmla="*/ 242 h 242"/>
                  <a:gd name="T36" fmla="*/ 347 w 507"/>
                  <a:gd name="T37" fmla="*/ 242 h 242"/>
                  <a:gd name="T38" fmla="*/ 493 w 507"/>
                  <a:gd name="T39" fmla="*/ 242 h 242"/>
                  <a:gd name="T40" fmla="*/ 505 w 507"/>
                  <a:gd name="T41" fmla="*/ 223 h 242"/>
                  <a:gd name="T42" fmla="*/ 502 w 507"/>
                  <a:gd name="T43" fmla="*/ 217 h 242"/>
                  <a:gd name="T44" fmla="*/ 347 w 507"/>
                  <a:gd name="T45" fmla="*/ 217 h 242"/>
                  <a:gd name="T46" fmla="*/ 340 w 507"/>
                  <a:gd name="T47" fmla="*/ 217 h 242"/>
                  <a:gd name="T48" fmla="*/ 284 w 507"/>
                  <a:gd name="T49" fmla="*/ 14 h 242"/>
                  <a:gd name="T50" fmla="*/ 265 w 507"/>
                  <a:gd name="T5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7" h="242">
                    <a:moveTo>
                      <a:pt x="265" y="4"/>
                    </a:moveTo>
                    <a:cubicBezTo>
                      <a:pt x="272" y="4"/>
                      <a:pt x="278" y="8"/>
                      <a:pt x="280" y="15"/>
                    </a:cubicBezTo>
                    <a:cubicBezTo>
                      <a:pt x="336" y="218"/>
                      <a:pt x="336" y="218"/>
                      <a:pt x="336" y="218"/>
                    </a:cubicBezTo>
                    <a:cubicBezTo>
                      <a:pt x="337" y="221"/>
                      <a:pt x="337" y="221"/>
                      <a:pt x="337" y="221"/>
                    </a:cubicBezTo>
                    <a:cubicBezTo>
                      <a:pt x="340" y="221"/>
                      <a:pt x="340" y="221"/>
                      <a:pt x="340" y="221"/>
                    </a:cubicBezTo>
                    <a:cubicBezTo>
                      <a:pt x="347" y="221"/>
                      <a:pt x="347" y="221"/>
                      <a:pt x="347" y="221"/>
                    </a:cubicBezTo>
                    <a:cubicBezTo>
                      <a:pt x="502" y="221"/>
                      <a:pt x="502" y="221"/>
                      <a:pt x="502" y="221"/>
                    </a:cubicBezTo>
                    <a:cubicBezTo>
                      <a:pt x="490" y="238"/>
                      <a:pt x="490" y="238"/>
                      <a:pt x="490" y="238"/>
                    </a:cubicBezTo>
                    <a:cubicBezTo>
                      <a:pt x="347" y="238"/>
                      <a:pt x="347" y="238"/>
                      <a:pt x="347" y="238"/>
                    </a:cubicBezTo>
                    <a:cubicBezTo>
                      <a:pt x="72" y="238"/>
                      <a:pt x="72" y="238"/>
                      <a:pt x="72" y="238"/>
                    </a:cubicBezTo>
                    <a:cubicBezTo>
                      <a:pt x="7" y="24"/>
                      <a:pt x="7" y="24"/>
                      <a:pt x="7" y="24"/>
                    </a:cubicBezTo>
                    <a:cubicBezTo>
                      <a:pt x="6" y="19"/>
                      <a:pt x="7" y="14"/>
                      <a:pt x="10" y="10"/>
                    </a:cubicBezTo>
                    <a:cubicBezTo>
                      <a:pt x="13" y="6"/>
                      <a:pt x="17" y="4"/>
                      <a:pt x="22" y="4"/>
                    </a:cubicBezTo>
                    <a:cubicBezTo>
                      <a:pt x="265" y="4"/>
                      <a:pt x="265" y="4"/>
                      <a:pt x="265" y="4"/>
                    </a:cubicBezTo>
                    <a:moveTo>
                      <a:pt x="265" y="0"/>
                    </a:moveTo>
                    <a:cubicBezTo>
                      <a:pt x="22" y="0"/>
                      <a:pt x="22" y="0"/>
                      <a:pt x="22" y="0"/>
                    </a:cubicBezTo>
                    <a:cubicBezTo>
                      <a:pt x="9" y="0"/>
                      <a:pt x="0" y="12"/>
                      <a:pt x="3" y="25"/>
                    </a:cubicBezTo>
                    <a:cubicBezTo>
                      <a:pt x="69" y="242"/>
                      <a:pt x="69" y="242"/>
                      <a:pt x="69" y="242"/>
                    </a:cubicBezTo>
                    <a:cubicBezTo>
                      <a:pt x="347" y="242"/>
                      <a:pt x="347" y="242"/>
                      <a:pt x="347" y="242"/>
                    </a:cubicBezTo>
                    <a:cubicBezTo>
                      <a:pt x="493" y="242"/>
                      <a:pt x="493" y="242"/>
                      <a:pt x="493" y="242"/>
                    </a:cubicBezTo>
                    <a:cubicBezTo>
                      <a:pt x="505" y="223"/>
                      <a:pt x="505" y="223"/>
                      <a:pt x="505" y="223"/>
                    </a:cubicBezTo>
                    <a:cubicBezTo>
                      <a:pt x="507" y="220"/>
                      <a:pt x="505" y="217"/>
                      <a:pt x="502" y="217"/>
                    </a:cubicBezTo>
                    <a:cubicBezTo>
                      <a:pt x="347" y="217"/>
                      <a:pt x="347" y="217"/>
                      <a:pt x="347" y="217"/>
                    </a:cubicBezTo>
                    <a:cubicBezTo>
                      <a:pt x="340" y="217"/>
                      <a:pt x="340" y="217"/>
                      <a:pt x="340" y="217"/>
                    </a:cubicBezTo>
                    <a:cubicBezTo>
                      <a:pt x="284" y="14"/>
                      <a:pt x="284" y="14"/>
                      <a:pt x="284" y="14"/>
                    </a:cubicBezTo>
                    <a:cubicBezTo>
                      <a:pt x="281" y="6"/>
                      <a:pt x="274" y="0"/>
                      <a:pt x="26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Shape 101">
                <a:extLst>
                  <a:ext uri="{FF2B5EF4-FFF2-40B4-BE49-F238E27FC236}">
                    <a16:creationId xmlns:a16="http://schemas.microsoft.com/office/drawing/2014/main" id="{A5D7ED8A-D676-F205-D8FB-C7A6778A54B6}"/>
                  </a:ext>
                </a:extLst>
              </p:cNvPr>
              <p:cNvSpPr/>
              <p:nvPr/>
            </p:nvSpPr>
            <p:spPr bwMode="auto">
              <a:xfrm>
                <a:off x="4694238" y="4017963"/>
                <a:ext cx="1282700" cy="890588"/>
              </a:xfrm>
              <a:custGeom>
                <a:avLst/>
                <a:gdLst>
                  <a:gd name="T0" fmla="*/ 67 w 340"/>
                  <a:gd name="T1" fmla="*/ 236 h 236"/>
                  <a:gd name="T2" fmla="*/ 1 w 340"/>
                  <a:gd name="T3" fmla="*/ 22 h 236"/>
                  <a:gd name="T4" fmla="*/ 4 w 340"/>
                  <a:gd name="T5" fmla="*/ 7 h 236"/>
                  <a:gd name="T6" fmla="*/ 18 w 340"/>
                  <a:gd name="T7" fmla="*/ 0 h 236"/>
                  <a:gd name="T8" fmla="*/ 261 w 340"/>
                  <a:gd name="T9" fmla="*/ 0 h 236"/>
                  <a:gd name="T10" fmla="*/ 278 w 340"/>
                  <a:gd name="T11" fmla="*/ 12 h 236"/>
                  <a:gd name="T12" fmla="*/ 340 w 340"/>
                  <a:gd name="T13" fmla="*/ 236 h 236"/>
                  <a:gd name="T14" fmla="*/ 67 w 340"/>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 h="236">
                    <a:moveTo>
                      <a:pt x="67" y="236"/>
                    </a:moveTo>
                    <a:cubicBezTo>
                      <a:pt x="1" y="22"/>
                      <a:pt x="1" y="22"/>
                      <a:pt x="1" y="22"/>
                    </a:cubicBezTo>
                    <a:cubicBezTo>
                      <a:pt x="0" y="17"/>
                      <a:pt x="1" y="11"/>
                      <a:pt x="4" y="7"/>
                    </a:cubicBezTo>
                    <a:cubicBezTo>
                      <a:pt x="7" y="2"/>
                      <a:pt x="13" y="0"/>
                      <a:pt x="18" y="0"/>
                    </a:cubicBezTo>
                    <a:cubicBezTo>
                      <a:pt x="261" y="0"/>
                      <a:pt x="261" y="0"/>
                      <a:pt x="261" y="0"/>
                    </a:cubicBezTo>
                    <a:cubicBezTo>
                      <a:pt x="269" y="0"/>
                      <a:pt x="276" y="5"/>
                      <a:pt x="278" y="12"/>
                    </a:cubicBezTo>
                    <a:cubicBezTo>
                      <a:pt x="340" y="236"/>
                      <a:pt x="340" y="236"/>
                      <a:pt x="340" y="236"/>
                    </a:cubicBezTo>
                    <a:lnTo>
                      <a:pt x="67" y="236"/>
                    </a:lnTo>
                    <a:close/>
                  </a:path>
                </a:pathLst>
              </a:custGeom>
              <a:solidFill>
                <a:srgbClr val="BFD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Shape 102">
                <a:extLst>
                  <a:ext uri="{FF2B5EF4-FFF2-40B4-BE49-F238E27FC236}">
                    <a16:creationId xmlns:a16="http://schemas.microsoft.com/office/drawing/2014/main" id="{72014E06-CB8C-B825-5CDF-9873E7D5FD91}"/>
                  </a:ext>
                </a:extLst>
              </p:cNvPr>
              <p:cNvSpPr/>
              <p:nvPr/>
            </p:nvSpPr>
            <p:spPr bwMode="auto">
              <a:xfrm>
                <a:off x="4678363" y="4010026"/>
                <a:ext cx="1309688" cy="906463"/>
              </a:xfrm>
              <a:custGeom>
                <a:avLst/>
                <a:gdLst>
                  <a:gd name="T0" fmla="*/ 265 w 347"/>
                  <a:gd name="T1" fmla="*/ 4 h 240"/>
                  <a:gd name="T2" fmla="*/ 280 w 347"/>
                  <a:gd name="T3" fmla="*/ 15 h 240"/>
                  <a:gd name="T4" fmla="*/ 341 w 347"/>
                  <a:gd name="T5" fmla="*/ 236 h 240"/>
                  <a:gd name="T6" fmla="*/ 72 w 347"/>
                  <a:gd name="T7" fmla="*/ 236 h 240"/>
                  <a:gd name="T8" fmla="*/ 7 w 347"/>
                  <a:gd name="T9" fmla="*/ 24 h 240"/>
                  <a:gd name="T10" fmla="*/ 10 w 347"/>
                  <a:gd name="T11" fmla="*/ 10 h 240"/>
                  <a:gd name="T12" fmla="*/ 22 w 347"/>
                  <a:gd name="T13" fmla="*/ 4 h 240"/>
                  <a:gd name="T14" fmla="*/ 265 w 347"/>
                  <a:gd name="T15" fmla="*/ 4 h 240"/>
                  <a:gd name="T16" fmla="*/ 265 w 347"/>
                  <a:gd name="T17" fmla="*/ 0 h 240"/>
                  <a:gd name="T18" fmla="*/ 22 w 347"/>
                  <a:gd name="T19" fmla="*/ 0 h 240"/>
                  <a:gd name="T20" fmla="*/ 4 w 347"/>
                  <a:gd name="T21" fmla="*/ 25 h 240"/>
                  <a:gd name="T22" fmla="*/ 69 w 347"/>
                  <a:gd name="T23" fmla="*/ 240 h 240"/>
                  <a:gd name="T24" fmla="*/ 347 w 347"/>
                  <a:gd name="T25" fmla="*/ 240 h 240"/>
                  <a:gd name="T26" fmla="*/ 284 w 347"/>
                  <a:gd name="T27" fmla="*/ 14 h 240"/>
                  <a:gd name="T28" fmla="*/ 265 w 347"/>
                  <a:gd name="T2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240">
                    <a:moveTo>
                      <a:pt x="265" y="4"/>
                    </a:moveTo>
                    <a:cubicBezTo>
                      <a:pt x="272" y="4"/>
                      <a:pt x="278" y="8"/>
                      <a:pt x="280" y="15"/>
                    </a:cubicBezTo>
                    <a:cubicBezTo>
                      <a:pt x="341" y="236"/>
                      <a:pt x="341" y="236"/>
                      <a:pt x="341" y="236"/>
                    </a:cubicBezTo>
                    <a:cubicBezTo>
                      <a:pt x="72" y="236"/>
                      <a:pt x="72" y="236"/>
                      <a:pt x="72" y="236"/>
                    </a:cubicBezTo>
                    <a:cubicBezTo>
                      <a:pt x="7" y="24"/>
                      <a:pt x="7" y="24"/>
                      <a:pt x="7" y="24"/>
                    </a:cubicBezTo>
                    <a:cubicBezTo>
                      <a:pt x="6" y="19"/>
                      <a:pt x="7" y="14"/>
                      <a:pt x="10" y="10"/>
                    </a:cubicBezTo>
                    <a:cubicBezTo>
                      <a:pt x="13" y="6"/>
                      <a:pt x="17" y="4"/>
                      <a:pt x="22" y="4"/>
                    </a:cubicBezTo>
                    <a:cubicBezTo>
                      <a:pt x="265" y="4"/>
                      <a:pt x="265" y="4"/>
                      <a:pt x="265" y="4"/>
                    </a:cubicBezTo>
                    <a:moveTo>
                      <a:pt x="265" y="0"/>
                    </a:moveTo>
                    <a:cubicBezTo>
                      <a:pt x="22" y="0"/>
                      <a:pt x="22" y="0"/>
                      <a:pt x="22" y="0"/>
                    </a:cubicBezTo>
                    <a:cubicBezTo>
                      <a:pt x="9" y="0"/>
                      <a:pt x="0" y="12"/>
                      <a:pt x="4" y="25"/>
                    </a:cubicBezTo>
                    <a:cubicBezTo>
                      <a:pt x="69" y="240"/>
                      <a:pt x="69" y="240"/>
                      <a:pt x="69" y="240"/>
                    </a:cubicBezTo>
                    <a:cubicBezTo>
                      <a:pt x="347" y="240"/>
                      <a:pt x="347" y="240"/>
                      <a:pt x="347" y="240"/>
                    </a:cubicBezTo>
                    <a:cubicBezTo>
                      <a:pt x="284" y="14"/>
                      <a:pt x="284" y="14"/>
                      <a:pt x="284" y="14"/>
                    </a:cubicBezTo>
                    <a:cubicBezTo>
                      <a:pt x="281" y="6"/>
                      <a:pt x="274" y="0"/>
                      <a:pt x="26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Oval 103">
                <a:extLst>
                  <a:ext uri="{FF2B5EF4-FFF2-40B4-BE49-F238E27FC236}">
                    <a16:creationId xmlns:a16="http://schemas.microsoft.com/office/drawing/2014/main" id="{6622718B-D3FD-B135-A084-175091959D70}"/>
                  </a:ext>
                </a:extLst>
              </p:cNvPr>
              <p:cNvSpPr/>
              <p:nvPr/>
            </p:nvSpPr>
            <p:spPr bwMode="auto">
              <a:xfrm>
                <a:off x="5218113" y="4373563"/>
                <a:ext cx="188913" cy="180975"/>
              </a:xfrm>
              <a:prstGeom prst="ellipse">
                <a:avLst/>
              </a:pr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Shape 104">
                <a:extLst>
                  <a:ext uri="{FF2B5EF4-FFF2-40B4-BE49-F238E27FC236}">
                    <a16:creationId xmlns:a16="http://schemas.microsoft.com/office/drawing/2014/main" id="{1D5F4244-669E-2814-64B9-AB1792306E32}"/>
                  </a:ext>
                </a:extLst>
              </p:cNvPr>
              <p:cNvSpPr/>
              <p:nvPr/>
            </p:nvSpPr>
            <p:spPr bwMode="auto">
              <a:xfrm>
                <a:off x="5210176" y="4365626"/>
                <a:ext cx="204788" cy="195263"/>
              </a:xfrm>
              <a:custGeom>
                <a:avLst/>
                <a:gdLst>
                  <a:gd name="T0" fmla="*/ 27 w 54"/>
                  <a:gd name="T1" fmla="*/ 52 h 52"/>
                  <a:gd name="T2" fmla="*/ 0 w 54"/>
                  <a:gd name="T3" fmla="*/ 26 h 52"/>
                  <a:gd name="T4" fmla="*/ 27 w 54"/>
                  <a:gd name="T5" fmla="*/ 0 h 52"/>
                  <a:gd name="T6" fmla="*/ 54 w 54"/>
                  <a:gd name="T7" fmla="*/ 26 h 52"/>
                  <a:gd name="T8" fmla="*/ 27 w 54"/>
                  <a:gd name="T9" fmla="*/ 52 h 52"/>
                  <a:gd name="T10" fmla="*/ 27 w 54"/>
                  <a:gd name="T11" fmla="*/ 4 h 52"/>
                  <a:gd name="T12" fmla="*/ 4 w 54"/>
                  <a:gd name="T13" fmla="*/ 26 h 52"/>
                  <a:gd name="T14" fmla="*/ 27 w 54"/>
                  <a:gd name="T15" fmla="*/ 48 h 52"/>
                  <a:gd name="T16" fmla="*/ 50 w 54"/>
                  <a:gd name="T17" fmla="*/ 26 h 52"/>
                  <a:gd name="T18" fmla="*/ 27 w 54"/>
                  <a:gd name="T19"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2">
                    <a:moveTo>
                      <a:pt x="27" y="52"/>
                    </a:moveTo>
                    <a:cubicBezTo>
                      <a:pt x="12" y="52"/>
                      <a:pt x="0" y="40"/>
                      <a:pt x="0" y="26"/>
                    </a:cubicBezTo>
                    <a:cubicBezTo>
                      <a:pt x="0" y="12"/>
                      <a:pt x="12" y="0"/>
                      <a:pt x="27" y="0"/>
                    </a:cubicBezTo>
                    <a:cubicBezTo>
                      <a:pt x="41" y="0"/>
                      <a:pt x="54" y="12"/>
                      <a:pt x="54" y="26"/>
                    </a:cubicBezTo>
                    <a:cubicBezTo>
                      <a:pt x="54" y="40"/>
                      <a:pt x="41" y="52"/>
                      <a:pt x="27" y="52"/>
                    </a:cubicBezTo>
                    <a:close/>
                    <a:moveTo>
                      <a:pt x="27" y="4"/>
                    </a:moveTo>
                    <a:cubicBezTo>
                      <a:pt x="14" y="4"/>
                      <a:pt x="4" y="14"/>
                      <a:pt x="4" y="26"/>
                    </a:cubicBezTo>
                    <a:cubicBezTo>
                      <a:pt x="4" y="38"/>
                      <a:pt x="14" y="48"/>
                      <a:pt x="27" y="48"/>
                    </a:cubicBezTo>
                    <a:cubicBezTo>
                      <a:pt x="39" y="48"/>
                      <a:pt x="50" y="38"/>
                      <a:pt x="50" y="26"/>
                    </a:cubicBezTo>
                    <a:cubicBezTo>
                      <a:pt x="50" y="14"/>
                      <a:pt x="39" y="4"/>
                      <a:pt x="27"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Shape 105">
                <a:extLst>
                  <a:ext uri="{FF2B5EF4-FFF2-40B4-BE49-F238E27FC236}">
                    <a16:creationId xmlns:a16="http://schemas.microsoft.com/office/drawing/2014/main" id="{1A9CB09A-383E-63AB-6FA3-4984E890A2A4}"/>
                  </a:ext>
                </a:extLst>
              </p:cNvPr>
              <p:cNvSpPr/>
              <p:nvPr/>
            </p:nvSpPr>
            <p:spPr bwMode="auto">
              <a:xfrm>
                <a:off x="4256088" y="1960563"/>
                <a:ext cx="736600" cy="811213"/>
              </a:xfrm>
              <a:custGeom>
                <a:avLst/>
                <a:gdLst>
                  <a:gd name="T0" fmla="*/ 2 w 195"/>
                  <a:gd name="T1" fmla="*/ 101 h 215"/>
                  <a:gd name="T2" fmla="*/ 101 w 195"/>
                  <a:gd name="T3" fmla="*/ 195 h 215"/>
                  <a:gd name="T4" fmla="*/ 124 w 195"/>
                  <a:gd name="T5" fmla="*/ 191 h 215"/>
                  <a:gd name="T6" fmla="*/ 170 w 195"/>
                  <a:gd name="T7" fmla="*/ 215 h 215"/>
                  <a:gd name="T8" fmla="*/ 159 w 195"/>
                  <a:gd name="T9" fmla="*/ 173 h 215"/>
                  <a:gd name="T10" fmla="*/ 195 w 195"/>
                  <a:gd name="T11" fmla="*/ 95 h 215"/>
                  <a:gd name="T12" fmla="*/ 95 w 195"/>
                  <a:gd name="T13" fmla="*/ 2 h 215"/>
                  <a:gd name="T14" fmla="*/ 2 w 195"/>
                  <a:gd name="T15" fmla="*/ 101 h 2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15">
                    <a:moveTo>
                      <a:pt x="2" y="101"/>
                    </a:moveTo>
                    <a:cubicBezTo>
                      <a:pt x="3" y="154"/>
                      <a:pt x="48" y="196"/>
                      <a:pt x="101" y="195"/>
                    </a:cubicBezTo>
                    <a:cubicBezTo>
                      <a:pt x="109" y="194"/>
                      <a:pt x="116" y="193"/>
                      <a:pt x="124" y="191"/>
                    </a:cubicBezTo>
                    <a:cubicBezTo>
                      <a:pt x="170" y="215"/>
                      <a:pt x="170" y="215"/>
                      <a:pt x="170" y="215"/>
                    </a:cubicBezTo>
                    <a:cubicBezTo>
                      <a:pt x="159" y="173"/>
                      <a:pt x="159" y="173"/>
                      <a:pt x="159" y="173"/>
                    </a:cubicBezTo>
                    <a:cubicBezTo>
                      <a:pt x="182" y="155"/>
                      <a:pt x="195" y="126"/>
                      <a:pt x="195" y="95"/>
                    </a:cubicBezTo>
                    <a:cubicBezTo>
                      <a:pt x="193" y="42"/>
                      <a:pt x="149" y="0"/>
                      <a:pt x="95" y="2"/>
                    </a:cubicBezTo>
                    <a:cubicBezTo>
                      <a:pt x="42" y="3"/>
                      <a:pt x="0" y="48"/>
                      <a:pt x="2" y="101"/>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Shape 106">
                <a:extLst>
                  <a:ext uri="{FF2B5EF4-FFF2-40B4-BE49-F238E27FC236}">
                    <a16:creationId xmlns:a16="http://schemas.microsoft.com/office/drawing/2014/main" id="{DFAA4EA2-F581-E3EC-E4D2-D1EE3ED5EC6A}"/>
                  </a:ext>
                </a:extLst>
              </p:cNvPr>
              <p:cNvSpPr/>
              <p:nvPr/>
            </p:nvSpPr>
            <p:spPr bwMode="auto">
              <a:xfrm>
                <a:off x="4252913" y="1952626"/>
                <a:ext cx="746125" cy="827088"/>
              </a:xfrm>
              <a:custGeom>
                <a:avLst/>
                <a:gdLst>
                  <a:gd name="T0" fmla="*/ 171 w 198"/>
                  <a:gd name="T1" fmla="*/ 219 h 219"/>
                  <a:gd name="T2" fmla="*/ 170 w 198"/>
                  <a:gd name="T3" fmla="*/ 219 h 219"/>
                  <a:gd name="T4" fmla="*/ 124 w 198"/>
                  <a:gd name="T5" fmla="*/ 195 h 219"/>
                  <a:gd name="T6" fmla="*/ 102 w 198"/>
                  <a:gd name="T7" fmla="*/ 199 h 219"/>
                  <a:gd name="T8" fmla="*/ 1 w 198"/>
                  <a:gd name="T9" fmla="*/ 103 h 219"/>
                  <a:gd name="T10" fmla="*/ 28 w 198"/>
                  <a:gd name="T11" fmla="*/ 33 h 219"/>
                  <a:gd name="T12" fmla="*/ 96 w 198"/>
                  <a:gd name="T13" fmla="*/ 2 h 219"/>
                  <a:gd name="T14" fmla="*/ 198 w 198"/>
                  <a:gd name="T15" fmla="*/ 97 h 219"/>
                  <a:gd name="T16" fmla="*/ 162 w 198"/>
                  <a:gd name="T17" fmla="*/ 176 h 219"/>
                  <a:gd name="T18" fmla="*/ 173 w 198"/>
                  <a:gd name="T19" fmla="*/ 217 h 219"/>
                  <a:gd name="T20" fmla="*/ 172 w 198"/>
                  <a:gd name="T21" fmla="*/ 219 h 219"/>
                  <a:gd name="T22" fmla="*/ 171 w 198"/>
                  <a:gd name="T23" fmla="*/ 219 h 219"/>
                  <a:gd name="T24" fmla="*/ 125 w 198"/>
                  <a:gd name="T25" fmla="*/ 191 h 219"/>
                  <a:gd name="T26" fmla="*/ 125 w 198"/>
                  <a:gd name="T27" fmla="*/ 191 h 219"/>
                  <a:gd name="T28" fmla="*/ 168 w 198"/>
                  <a:gd name="T29" fmla="*/ 214 h 219"/>
                  <a:gd name="T30" fmla="*/ 158 w 198"/>
                  <a:gd name="T31" fmla="*/ 175 h 219"/>
                  <a:gd name="T32" fmla="*/ 159 w 198"/>
                  <a:gd name="T33" fmla="*/ 173 h 219"/>
                  <a:gd name="T34" fmla="*/ 194 w 198"/>
                  <a:gd name="T35" fmla="*/ 97 h 219"/>
                  <a:gd name="T36" fmla="*/ 96 w 198"/>
                  <a:gd name="T37" fmla="*/ 6 h 219"/>
                  <a:gd name="T38" fmla="*/ 30 w 198"/>
                  <a:gd name="T39" fmla="*/ 35 h 219"/>
                  <a:gd name="T40" fmla="*/ 5 w 198"/>
                  <a:gd name="T41" fmla="*/ 103 h 219"/>
                  <a:gd name="T42" fmla="*/ 102 w 198"/>
                  <a:gd name="T43" fmla="*/ 195 h 219"/>
                  <a:gd name="T44" fmla="*/ 124 w 198"/>
                  <a:gd name="T45" fmla="*/ 191 h 219"/>
                  <a:gd name="T46" fmla="*/ 125 w 198"/>
                  <a:gd name="T47" fmla="*/ 19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8" h="219">
                    <a:moveTo>
                      <a:pt x="171" y="219"/>
                    </a:moveTo>
                    <a:cubicBezTo>
                      <a:pt x="170" y="219"/>
                      <a:pt x="170" y="219"/>
                      <a:pt x="170" y="219"/>
                    </a:cubicBezTo>
                    <a:cubicBezTo>
                      <a:pt x="124" y="195"/>
                      <a:pt x="124" y="195"/>
                      <a:pt x="124" y="195"/>
                    </a:cubicBezTo>
                    <a:cubicBezTo>
                      <a:pt x="117" y="197"/>
                      <a:pt x="110" y="198"/>
                      <a:pt x="102" y="199"/>
                    </a:cubicBezTo>
                    <a:cubicBezTo>
                      <a:pt x="48" y="200"/>
                      <a:pt x="2" y="157"/>
                      <a:pt x="1" y="103"/>
                    </a:cubicBezTo>
                    <a:cubicBezTo>
                      <a:pt x="0" y="77"/>
                      <a:pt x="9" y="52"/>
                      <a:pt x="28" y="33"/>
                    </a:cubicBezTo>
                    <a:cubicBezTo>
                      <a:pt x="46" y="13"/>
                      <a:pt x="70" y="3"/>
                      <a:pt x="96" y="2"/>
                    </a:cubicBezTo>
                    <a:cubicBezTo>
                      <a:pt x="151" y="0"/>
                      <a:pt x="196" y="43"/>
                      <a:pt x="198" y="97"/>
                    </a:cubicBezTo>
                    <a:cubicBezTo>
                      <a:pt x="198" y="128"/>
                      <a:pt x="186" y="156"/>
                      <a:pt x="162" y="176"/>
                    </a:cubicBezTo>
                    <a:cubicBezTo>
                      <a:pt x="173" y="217"/>
                      <a:pt x="173" y="217"/>
                      <a:pt x="173" y="217"/>
                    </a:cubicBezTo>
                    <a:cubicBezTo>
                      <a:pt x="173" y="218"/>
                      <a:pt x="173" y="219"/>
                      <a:pt x="172" y="219"/>
                    </a:cubicBezTo>
                    <a:cubicBezTo>
                      <a:pt x="172" y="219"/>
                      <a:pt x="171" y="219"/>
                      <a:pt x="171" y="219"/>
                    </a:cubicBezTo>
                    <a:close/>
                    <a:moveTo>
                      <a:pt x="125" y="191"/>
                    </a:moveTo>
                    <a:cubicBezTo>
                      <a:pt x="125" y="191"/>
                      <a:pt x="125" y="191"/>
                      <a:pt x="125" y="191"/>
                    </a:cubicBezTo>
                    <a:cubicBezTo>
                      <a:pt x="168" y="214"/>
                      <a:pt x="168" y="214"/>
                      <a:pt x="168" y="214"/>
                    </a:cubicBezTo>
                    <a:cubicBezTo>
                      <a:pt x="158" y="175"/>
                      <a:pt x="158" y="175"/>
                      <a:pt x="158" y="175"/>
                    </a:cubicBezTo>
                    <a:cubicBezTo>
                      <a:pt x="158" y="175"/>
                      <a:pt x="158" y="174"/>
                      <a:pt x="159" y="173"/>
                    </a:cubicBezTo>
                    <a:cubicBezTo>
                      <a:pt x="182" y="155"/>
                      <a:pt x="194" y="127"/>
                      <a:pt x="194" y="97"/>
                    </a:cubicBezTo>
                    <a:cubicBezTo>
                      <a:pt x="192" y="45"/>
                      <a:pt x="148" y="4"/>
                      <a:pt x="96" y="6"/>
                    </a:cubicBezTo>
                    <a:cubicBezTo>
                      <a:pt x="71" y="6"/>
                      <a:pt x="48" y="17"/>
                      <a:pt x="30" y="35"/>
                    </a:cubicBezTo>
                    <a:cubicBezTo>
                      <a:pt x="13" y="54"/>
                      <a:pt x="4" y="78"/>
                      <a:pt x="5" y="103"/>
                    </a:cubicBezTo>
                    <a:cubicBezTo>
                      <a:pt x="6" y="155"/>
                      <a:pt x="50" y="196"/>
                      <a:pt x="102" y="195"/>
                    </a:cubicBezTo>
                    <a:cubicBezTo>
                      <a:pt x="109" y="194"/>
                      <a:pt x="117" y="193"/>
                      <a:pt x="124" y="191"/>
                    </a:cubicBezTo>
                    <a:lnTo>
                      <a:pt x="125" y="191"/>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Shape 107">
                <a:extLst>
                  <a:ext uri="{FF2B5EF4-FFF2-40B4-BE49-F238E27FC236}">
                    <a16:creationId xmlns:a16="http://schemas.microsoft.com/office/drawing/2014/main" id="{EEE567EE-585A-2B70-5964-E14F490F161F}"/>
                  </a:ext>
                </a:extLst>
              </p:cNvPr>
              <p:cNvSpPr/>
              <p:nvPr/>
            </p:nvSpPr>
            <p:spPr bwMode="auto">
              <a:xfrm>
                <a:off x="4270376" y="1930401"/>
                <a:ext cx="714375" cy="792163"/>
              </a:xfrm>
              <a:custGeom>
                <a:avLst/>
                <a:gdLst>
                  <a:gd name="T0" fmla="*/ 118 w 189"/>
                  <a:gd name="T1" fmla="*/ 187 h 210"/>
                  <a:gd name="T2" fmla="*/ 117 w 189"/>
                  <a:gd name="T3" fmla="*/ 186 h 210"/>
                  <a:gd name="T4" fmla="*/ 117 w 189"/>
                  <a:gd name="T5" fmla="*/ 186 h 210"/>
                  <a:gd name="T6" fmla="*/ 94 w 189"/>
                  <a:gd name="T7" fmla="*/ 189 h 210"/>
                  <a:gd name="T8" fmla="*/ 0 w 189"/>
                  <a:gd name="T9" fmla="*/ 95 h 210"/>
                  <a:gd name="T10" fmla="*/ 94 w 189"/>
                  <a:gd name="T11" fmla="*/ 0 h 210"/>
                  <a:gd name="T12" fmla="*/ 189 w 189"/>
                  <a:gd name="T13" fmla="*/ 95 h 210"/>
                  <a:gd name="T14" fmla="*/ 152 w 189"/>
                  <a:gd name="T15" fmla="*/ 169 h 210"/>
                  <a:gd name="T16" fmla="*/ 151 w 189"/>
                  <a:gd name="T17" fmla="*/ 171 h 210"/>
                  <a:gd name="T18" fmla="*/ 160 w 189"/>
                  <a:gd name="T19" fmla="*/ 210 h 210"/>
                  <a:gd name="T20" fmla="*/ 118 w 189"/>
                  <a:gd name="T21" fmla="*/ 18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210">
                    <a:moveTo>
                      <a:pt x="118" y="187"/>
                    </a:moveTo>
                    <a:cubicBezTo>
                      <a:pt x="117" y="186"/>
                      <a:pt x="117" y="186"/>
                      <a:pt x="117" y="186"/>
                    </a:cubicBezTo>
                    <a:cubicBezTo>
                      <a:pt x="117" y="186"/>
                      <a:pt x="117" y="186"/>
                      <a:pt x="117" y="186"/>
                    </a:cubicBezTo>
                    <a:cubicBezTo>
                      <a:pt x="109" y="188"/>
                      <a:pt x="102" y="189"/>
                      <a:pt x="94" y="189"/>
                    </a:cubicBezTo>
                    <a:cubicBezTo>
                      <a:pt x="42" y="189"/>
                      <a:pt x="0" y="147"/>
                      <a:pt x="0" y="95"/>
                    </a:cubicBezTo>
                    <a:cubicBezTo>
                      <a:pt x="0" y="42"/>
                      <a:pt x="42" y="0"/>
                      <a:pt x="94" y="0"/>
                    </a:cubicBezTo>
                    <a:cubicBezTo>
                      <a:pt x="147" y="0"/>
                      <a:pt x="189" y="42"/>
                      <a:pt x="189" y="95"/>
                    </a:cubicBezTo>
                    <a:cubicBezTo>
                      <a:pt x="189" y="124"/>
                      <a:pt x="176" y="151"/>
                      <a:pt x="152" y="169"/>
                    </a:cubicBezTo>
                    <a:cubicBezTo>
                      <a:pt x="152" y="170"/>
                      <a:pt x="151" y="171"/>
                      <a:pt x="151" y="171"/>
                    </a:cubicBezTo>
                    <a:cubicBezTo>
                      <a:pt x="160" y="210"/>
                      <a:pt x="160" y="210"/>
                      <a:pt x="160" y="210"/>
                    </a:cubicBezTo>
                    <a:lnTo>
                      <a:pt x="118" y="187"/>
                    </a:ln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Shape 108">
                <a:extLst>
                  <a:ext uri="{FF2B5EF4-FFF2-40B4-BE49-F238E27FC236}">
                    <a16:creationId xmlns:a16="http://schemas.microsoft.com/office/drawing/2014/main" id="{5BCE8430-50D5-268E-EDB0-20E674721A5F}"/>
                  </a:ext>
                </a:extLst>
              </p:cNvPr>
              <p:cNvSpPr/>
              <p:nvPr/>
            </p:nvSpPr>
            <p:spPr bwMode="auto">
              <a:xfrm>
                <a:off x="4264026" y="1922463"/>
                <a:ext cx="728663" cy="815975"/>
              </a:xfrm>
              <a:custGeom>
                <a:avLst/>
                <a:gdLst>
                  <a:gd name="T0" fmla="*/ 96 w 193"/>
                  <a:gd name="T1" fmla="*/ 4 h 216"/>
                  <a:gd name="T2" fmla="*/ 189 w 193"/>
                  <a:gd name="T3" fmla="*/ 97 h 216"/>
                  <a:gd name="T4" fmla="*/ 153 w 193"/>
                  <a:gd name="T5" fmla="*/ 170 h 216"/>
                  <a:gd name="T6" fmla="*/ 151 w 193"/>
                  <a:gd name="T7" fmla="*/ 174 h 216"/>
                  <a:gd name="T8" fmla="*/ 159 w 193"/>
                  <a:gd name="T9" fmla="*/ 208 h 216"/>
                  <a:gd name="T10" fmla="*/ 121 w 193"/>
                  <a:gd name="T11" fmla="*/ 187 h 216"/>
                  <a:gd name="T12" fmla="*/ 119 w 193"/>
                  <a:gd name="T13" fmla="*/ 186 h 216"/>
                  <a:gd name="T14" fmla="*/ 118 w 193"/>
                  <a:gd name="T15" fmla="*/ 186 h 216"/>
                  <a:gd name="T16" fmla="*/ 96 w 193"/>
                  <a:gd name="T17" fmla="*/ 189 h 216"/>
                  <a:gd name="T18" fmla="*/ 4 w 193"/>
                  <a:gd name="T19" fmla="*/ 97 h 216"/>
                  <a:gd name="T20" fmla="*/ 96 w 193"/>
                  <a:gd name="T21" fmla="*/ 4 h 216"/>
                  <a:gd name="T22" fmla="*/ 96 w 193"/>
                  <a:gd name="T23" fmla="*/ 0 h 216"/>
                  <a:gd name="T24" fmla="*/ 0 w 193"/>
                  <a:gd name="T25" fmla="*/ 97 h 216"/>
                  <a:gd name="T26" fmla="*/ 96 w 193"/>
                  <a:gd name="T27" fmla="*/ 193 h 216"/>
                  <a:gd name="T28" fmla="*/ 119 w 193"/>
                  <a:gd name="T29" fmla="*/ 190 h 216"/>
                  <a:gd name="T30" fmla="*/ 165 w 193"/>
                  <a:gd name="T31" fmla="*/ 216 h 216"/>
                  <a:gd name="T32" fmla="*/ 155 w 193"/>
                  <a:gd name="T33" fmla="*/ 173 h 216"/>
                  <a:gd name="T34" fmla="*/ 193 w 193"/>
                  <a:gd name="T35" fmla="*/ 97 h 216"/>
                  <a:gd name="T36" fmla="*/ 96 w 193"/>
                  <a:gd name="T3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3" h="216">
                    <a:moveTo>
                      <a:pt x="96" y="4"/>
                    </a:moveTo>
                    <a:cubicBezTo>
                      <a:pt x="147" y="4"/>
                      <a:pt x="189" y="46"/>
                      <a:pt x="189" y="97"/>
                    </a:cubicBezTo>
                    <a:cubicBezTo>
                      <a:pt x="189" y="125"/>
                      <a:pt x="176" y="152"/>
                      <a:pt x="153" y="170"/>
                    </a:cubicBezTo>
                    <a:cubicBezTo>
                      <a:pt x="152" y="171"/>
                      <a:pt x="151" y="172"/>
                      <a:pt x="151" y="174"/>
                    </a:cubicBezTo>
                    <a:cubicBezTo>
                      <a:pt x="159" y="208"/>
                      <a:pt x="159" y="208"/>
                      <a:pt x="159" y="208"/>
                    </a:cubicBezTo>
                    <a:cubicBezTo>
                      <a:pt x="121" y="187"/>
                      <a:pt x="121" y="187"/>
                      <a:pt x="121" y="187"/>
                    </a:cubicBezTo>
                    <a:cubicBezTo>
                      <a:pt x="120" y="186"/>
                      <a:pt x="120" y="186"/>
                      <a:pt x="119" y="186"/>
                    </a:cubicBezTo>
                    <a:cubicBezTo>
                      <a:pt x="118" y="186"/>
                      <a:pt x="118" y="186"/>
                      <a:pt x="118" y="186"/>
                    </a:cubicBezTo>
                    <a:cubicBezTo>
                      <a:pt x="111" y="188"/>
                      <a:pt x="104" y="189"/>
                      <a:pt x="96" y="189"/>
                    </a:cubicBezTo>
                    <a:cubicBezTo>
                      <a:pt x="46" y="189"/>
                      <a:pt x="4" y="147"/>
                      <a:pt x="4" y="97"/>
                    </a:cubicBezTo>
                    <a:cubicBezTo>
                      <a:pt x="4" y="46"/>
                      <a:pt x="46" y="4"/>
                      <a:pt x="96" y="4"/>
                    </a:cubicBezTo>
                    <a:moveTo>
                      <a:pt x="96" y="0"/>
                    </a:moveTo>
                    <a:cubicBezTo>
                      <a:pt x="43" y="0"/>
                      <a:pt x="0" y="43"/>
                      <a:pt x="0" y="97"/>
                    </a:cubicBezTo>
                    <a:cubicBezTo>
                      <a:pt x="0" y="150"/>
                      <a:pt x="43" y="193"/>
                      <a:pt x="96" y="193"/>
                    </a:cubicBezTo>
                    <a:cubicBezTo>
                      <a:pt x="104" y="193"/>
                      <a:pt x="112" y="192"/>
                      <a:pt x="119" y="190"/>
                    </a:cubicBezTo>
                    <a:cubicBezTo>
                      <a:pt x="165" y="216"/>
                      <a:pt x="165" y="216"/>
                      <a:pt x="165" y="216"/>
                    </a:cubicBezTo>
                    <a:cubicBezTo>
                      <a:pt x="155" y="173"/>
                      <a:pt x="155" y="173"/>
                      <a:pt x="155" y="173"/>
                    </a:cubicBezTo>
                    <a:cubicBezTo>
                      <a:pt x="178" y="155"/>
                      <a:pt x="193" y="128"/>
                      <a:pt x="193" y="97"/>
                    </a:cubicBezTo>
                    <a:cubicBezTo>
                      <a:pt x="193" y="43"/>
                      <a:pt x="150" y="0"/>
                      <a:pt x="9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Oval 109">
                <a:extLst>
                  <a:ext uri="{FF2B5EF4-FFF2-40B4-BE49-F238E27FC236}">
                    <a16:creationId xmlns:a16="http://schemas.microsoft.com/office/drawing/2014/main" id="{34768B2F-493C-304F-A39E-807D64F4AD7C}"/>
                  </a:ext>
                </a:extLst>
              </p:cNvPr>
              <p:cNvSpPr/>
              <p:nvPr/>
            </p:nvSpPr>
            <p:spPr bwMode="auto">
              <a:xfrm>
                <a:off x="4746626" y="2251076"/>
                <a:ext cx="63500" cy="63500"/>
              </a:xfrm>
              <a:prstGeom prst="ellipse">
                <a:avLst/>
              </a:pr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Shape 110">
                <a:extLst>
                  <a:ext uri="{FF2B5EF4-FFF2-40B4-BE49-F238E27FC236}">
                    <a16:creationId xmlns:a16="http://schemas.microsoft.com/office/drawing/2014/main" id="{DE65EC1A-F1FC-EE35-1E00-550305B5A2BE}"/>
                  </a:ext>
                </a:extLst>
              </p:cNvPr>
              <p:cNvSpPr/>
              <p:nvPr/>
            </p:nvSpPr>
            <p:spPr bwMode="auto">
              <a:xfrm>
                <a:off x="4738688" y="2243138"/>
                <a:ext cx="79375" cy="79375"/>
              </a:xfrm>
              <a:custGeom>
                <a:avLst/>
                <a:gdLst>
                  <a:gd name="T0" fmla="*/ 10 w 21"/>
                  <a:gd name="T1" fmla="*/ 21 h 21"/>
                  <a:gd name="T2" fmla="*/ 0 w 21"/>
                  <a:gd name="T3" fmla="*/ 11 h 21"/>
                  <a:gd name="T4" fmla="*/ 10 w 21"/>
                  <a:gd name="T5" fmla="*/ 0 h 21"/>
                  <a:gd name="T6" fmla="*/ 21 w 21"/>
                  <a:gd name="T7" fmla="*/ 11 h 21"/>
                  <a:gd name="T8" fmla="*/ 10 w 21"/>
                  <a:gd name="T9" fmla="*/ 21 h 21"/>
                  <a:gd name="T10" fmla="*/ 10 w 21"/>
                  <a:gd name="T11" fmla="*/ 4 h 21"/>
                  <a:gd name="T12" fmla="*/ 4 w 21"/>
                  <a:gd name="T13" fmla="*/ 11 h 21"/>
                  <a:gd name="T14" fmla="*/ 10 w 21"/>
                  <a:gd name="T15" fmla="*/ 17 h 21"/>
                  <a:gd name="T16" fmla="*/ 17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4" y="21"/>
                      <a:pt x="0" y="17"/>
                      <a:pt x="0" y="11"/>
                    </a:cubicBezTo>
                    <a:cubicBezTo>
                      <a:pt x="0" y="5"/>
                      <a:pt x="4" y="0"/>
                      <a:pt x="10" y="0"/>
                    </a:cubicBezTo>
                    <a:cubicBezTo>
                      <a:pt x="16" y="0"/>
                      <a:pt x="21" y="5"/>
                      <a:pt x="21" y="11"/>
                    </a:cubicBezTo>
                    <a:cubicBezTo>
                      <a:pt x="21" y="17"/>
                      <a:pt x="16" y="21"/>
                      <a:pt x="10" y="21"/>
                    </a:cubicBezTo>
                    <a:close/>
                    <a:moveTo>
                      <a:pt x="10" y="4"/>
                    </a:moveTo>
                    <a:cubicBezTo>
                      <a:pt x="7" y="4"/>
                      <a:pt x="4" y="7"/>
                      <a:pt x="4" y="11"/>
                    </a:cubicBezTo>
                    <a:cubicBezTo>
                      <a:pt x="4" y="14"/>
                      <a:pt x="7" y="17"/>
                      <a:pt x="10" y="17"/>
                    </a:cubicBezTo>
                    <a:cubicBezTo>
                      <a:pt x="14" y="17"/>
                      <a:pt x="17" y="14"/>
                      <a:pt x="17" y="11"/>
                    </a:cubicBezTo>
                    <a:cubicBezTo>
                      <a:pt x="17" y="7"/>
                      <a:pt x="14" y="4"/>
                      <a:pt x="10"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Oval 111">
                <a:extLst>
                  <a:ext uri="{FF2B5EF4-FFF2-40B4-BE49-F238E27FC236}">
                    <a16:creationId xmlns:a16="http://schemas.microsoft.com/office/drawing/2014/main" id="{970DDE38-4BF0-B88E-FABD-51267E7B0FD9}"/>
                  </a:ext>
                </a:extLst>
              </p:cNvPr>
              <p:cNvSpPr/>
              <p:nvPr/>
            </p:nvSpPr>
            <p:spPr bwMode="auto">
              <a:xfrm>
                <a:off x="4592638" y="2251076"/>
                <a:ext cx="63500" cy="63500"/>
              </a:xfrm>
              <a:prstGeom prst="ellipse">
                <a:avLst/>
              </a:pr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Shape 112">
                <a:extLst>
                  <a:ext uri="{FF2B5EF4-FFF2-40B4-BE49-F238E27FC236}">
                    <a16:creationId xmlns:a16="http://schemas.microsoft.com/office/drawing/2014/main" id="{04B36ED3-F988-AC44-B288-1F21F946B56F}"/>
                  </a:ext>
                </a:extLst>
              </p:cNvPr>
              <p:cNvSpPr/>
              <p:nvPr/>
            </p:nvSpPr>
            <p:spPr bwMode="auto">
              <a:xfrm>
                <a:off x="4584701" y="2243138"/>
                <a:ext cx="79375" cy="79375"/>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4 h 21"/>
                  <a:gd name="T12" fmla="*/ 4 w 21"/>
                  <a:gd name="T13" fmla="*/ 11 h 21"/>
                  <a:gd name="T14" fmla="*/ 11 w 21"/>
                  <a:gd name="T15" fmla="*/ 17 h 21"/>
                  <a:gd name="T16" fmla="*/ 17 w 21"/>
                  <a:gd name="T17" fmla="*/ 11 h 21"/>
                  <a:gd name="T18" fmla="*/ 11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7"/>
                      <a:pt x="0" y="11"/>
                    </a:cubicBezTo>
                    <a:cubicBezTo>
                      <a:pt x="0" y="5"/>
                      <a:pt x="5" y="0"/>
                      <a:pt x="11" y="0"/>
                    </a:cubicBezTo>
                    <a:cubicBezTo>
                      <a:pt x="17" y="0"/>
                      <a:pt x="21" y="5"/>
                      <a:pt x="21" y="11"/>
                    </a:cubicBezTo>
                    <a:cubicBezTo>
                      <a:pt x="21" y="17"/>
                      <a:pt x="17" y="21"/>
                      <a:pt x="11" y="21"/>
                    </a:cubicBezTo>
                    <a:close/>
                    <a:moveTo>
                      <a:pt x="11" y="4"/>
                    </a:moveTo>
                    <a:cubicBezTo>
                      <a:pt x="7" y="4"/>
                      <a:pt x="4" y="7"/>
                      <a:pt x="4" y="11"/>
                    </a:cubicBezTo>
                    <a:cubicBezTo>
                      <a:pt x="4" y="14"/>
                      <a:pt x="7" y="17"/>
                      <a:pt x="11" y="17"/>
                    </a:cubicBezTo>
                    <a:cubicBezTo>
                      <a:pt x="14" y="17"/>
                      <a:pt x="17" y="14"/>
                      <a:pt x="17" y="11"/>
                    </a:cubicBezTo>
                    <a:cubicBezTo>
                      <a:pt x="17" y="7"/>
                      <a:pt x="14" y="4"/>
                      <a:pt x="11"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Oval 113">
                <a:extLst>
                  <a:ext uri="{FF2B5EF4-FFF2-40B4-BE49-F238E27FC236}">
                    <a16:creationId xmlns:a16="http://schemas.microsoft.com/office/drawing/2014/main" id="{104749D4-E8D5-2886-EF83-9E28B28E5C48}"/>
                  </a:ext>
                </a:extLst>
              </p:cNvPr>
              <p:cNvSpPr/>
              <p:nvPr/>
            </p:nvSpPr>
            <p:spPr bwMode="auto">
              <a:xfrm>
                <a:off x="4437063" y="2251076"/>
                <a:ext cx="68263" cy="63500"/>
              </a:xfrm>
              <a:prstGeom prst="ellipse">
                <a:avLst/>
              </a:pr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Shape 114">
                <a:extLst>
                  <a:ext uri="{FF2B5EF4-FFF2-40B4-BE49-F238E27FC236}">
                    <a16:creationId xmlns:a16="http://schemas.microsoft.com/office/drawing/2014/main" id="{6E7F57D6-B481-6E0C-FFB9-2A7590555DC8}"/>
                  </a:ext>
                </a:extLst>
              </p:cNvPr>
              <p:cNvSpPr/>
              <p:nvPr/>
            </p:nvSpPr>
            <p:spPr bwMode="auto">
              <a:xfrm>
                <a:off x="4429126" y="2243138"/>
                <a:ext cx="84138" cy="79375"/>
              </a:xfrm>
              <a:custGeom>
                <a:avLst/>
                <a:gdLst>
                  <a:gd name="T0" fmla="*/ 11 w 22"/>
                  <a:gd name="T1" fmla="*/ 21 h 21"/>
                  <a:gd name="T2" fmla="*/ 0 w 22"/>
                  <a:gd name="T3" fmla="*/ 11 h 21"/>
                  <a:gd name="T4" fmla="*/ 11 w 22"/>
                  <a:gd name="T5" fmla="*/ 0 h 21"/>
                  <a:gd name="T6" fmla="*/ 22 w 22"/>
                  <a:gd name="T7" fmla="*/ 11 h 21"/>
                  <a:gd name="T8" fmla="*/ 11 w 22"/>
                  <a:gd name="T9" fmla="*/ 21 h 21"/>
                  <a:gd name="T10" fmla="*/ 11 w 22"/>
                  <a:gd name="T11" fmla="*/ 4 h 21"/>
                  <a:gd name="T12" fmla="*/ 4 w 22"/>
                  <a:gd name="T13" fmla="*/ 11 h 21"/>
                  <a:gd name="T14" fmla="*/ 11 w 22"/>
                  <a:gd name="T15" fmla="*/ 17 h 21"/>
                  <a:gd name="T16" fmla="*/ 18 w 22"/>
                  <a:gd name="T17" fmla="*/ 11 h 21"/>
                  <a:gd name="T18" fmla="*/ 11 w 22"/>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7"/>
                      <a:pt x="0" y="11"/>
                    </a:cubicBezTo>
                    <a:cubicBezTo>
                      <a:pt x="0" y="5"/>
                      <a:pt x="5" y="0"/>
                      <a:pt x="11" y="0"/>
                    </a:cubicBezTo>
                    <a:cubicBezTo>
                      <a:pt x="17" y="0"/>
                      <a:pt x="22" y="5"/>
                      <a:pt x="22" y="11"/>
                    </a:cubicBezTo>
                    <a:cubicBezTo>
                      <a:pt x="22" y="17"/>
                      <a:pt x="17" y="21"/>
                      <a:pt x="11" y="21"/>
                    </a:cubicBezTo>
                    <a:close/>
                    <a:moveTo>
                      <a:pt x="11" y="4"/>
                    </a:moveTo>
                    <a:cubicBezTo>
                      <a:pt x="7" y="4"/>
                      <a:pt x="4" y="7"/>
                      <a:pt x="4" y="11"/>
                    </a:cubicBezTo>
                    <a:cubicBezTo>
                      <a:pt x="4" y="14"/>
                      <a:pt x="7" y="17"/>
                      <a:pt x="11" y="17"/>
                    </a:cubicBezTo>
                    <a:cubicBezTo>
                      <a:pt x="15" y="17"/>
                      <a:pt x="18" y="14"/>
                      <a:pt x="18" y="11"/>
                    </a:cubicBezTo>
                    <a:cubicBezTo>
                      <a:pt x="18" y="7"/>
                      <a:pt x="15" y="4"/>
                      <a:pt x="11"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6" name="Group 115">
              <a:extLst>
                <a:ext uri="{FF2B5EF4-FFF2-40B4-BE49-F238E27FC236}">
                  <a16:creationId xmlns:a16="http://schemas.microsoft.com/office/drawing/2014/main" id="{AA53066A-B630-04BD-A49B-E51853E287CC}"/>
                </a:ext>
              </a:extLst>
            </p:cNvPr>
            <p:cNvGrpSpPr/>
            <p:nvPr/>
          </p:nvGrpSpPr>
          <p:grpSpPr>
            <a:xfrm>
              <a:off x="4867318" y="3515693"/>
              <a:ext cx="1794777" cy="1559227"/>
              <a:chOff x="6096000" y="1653520"/>
              <a:chExt cx="1794777" cy="1559227"/>
            </a:xfrm>
          </p:grpSpPr>
          <p:sp>
            <p:nvSpPr>
              <p:cNvPr id="117" name="Rectangle 116">
                <a:extLst>
                  <a:ext uri="{FF2B5EF4-FFF2-40B4-BE49-F238E27FC236}">
                    <a16:creationId xmlns:a16="http://schemas.microsoft.com/office/drawing/2014/main" id="{1EBA04E2-C6E6-9672-6694-CD622073827E}"/>
                  </a:ext>
                </a:extLst>
              </p:cNvPr>
              <p:cNvSpPr/>
              <p:nvPr/>
            </p:nvSpPr>
            <p:spPr>
              <a:xfrm>
                <a:off x="6096000" y="2353947"/>
                <a:ext cx="176664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期刊的影响因子</a:t>
                </a:r>
              </a:p>
            </p:txBody>
          </p:sp>
          <p:sp>
            <p:nvSpPr>
              <p:cNvPr id="118" name="Rectangle 117">
                <a:extLst>
                  <a:ext uri="{FF2B5EF4-FFF2-40B4-BE49-F238E27FC236}">
                    <a16:creationId xmlns:a16="http://schemas.microsoft.com/office/drawing/2014/main" id="{7187574C-B17E-B471-D681-DF038674BE2A}"/>
                  </a:ext>
                </a:extLst>
              </p:cNvPr>
              <p:cNvSpPr/>
              <p:nvPr/>
            </p:nvSpPr>
            <p:spPr>
              <a:xfrm>
                <a:off x="6124136" y="2696324"/>
                <a:ext cx="1766641"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选择影响因子较高的期刊</a:t>
                </a:r>
              </a:p>
            </p:txBody>
          </p:sp>
          <p:grpSp>
            <p:nvGrpSpPr>
              <p:cNvPr id="119" name="Group 118">
                <a:extLst>
                  <a:ext uri="{FF2B5EF4-FFF2-40B4-BE49-F238E27FC236}">
                    <a16:creationId xmlns:a16="http://schemas.microsoft.com/office/drawing/2014/main" id="{80150A0D-0C70-6168-4E66-45CDC0590589}"/>
                  </a:ext>
                </a:extLst>
              </p:cNvPr>
              <p:cNvGrpSpPr/>
              <p:nvPr/>
            </p:nvGrpSpPr>
            <p:grpSpPr>
              <a:xfrm>
                <a:off x="6222610" y="1653520"/>
                <a:ext cx="540000" cy="540000"/>
                <a:chOff x="6335984" y="5599496"/>
                <a:chExt cx="540000" cy="540000"/>
              </a:xfrm>
            </p:grpSpPr>
            <p:sp>
              <p:nvSpPr>
                <p:cNvPr id="120" name="TextBox 119">
                  <a:extLst>
                    <a:ext uri="{FF2B5EF4-FFF2-40B4-BE49-F238E27FC236}">
                      <a16:creationId xmlns:a16="http://schemas.microsoft.com/office/drawing/2014/main" id="{F8BF1B3A-DD86-7BA2-D804-1A02833A41F4}"/>
                    </a:ext>
                  </a:extLst>
                </p:cNvPr>
                <p:cNvSpPr txBox="1"/>
                <p:nvPr/>
              </p:nvSpPr>
              <p:spPr>
                <a:xfrm>
                  <a:off x="6335984"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21" name="Freeform: Shape 120">
                  <a:extLst>
                    <a:ext uri="{FF2B5EF4-FFF2-40B4-BE49-F238E27FC236}">
                      <a16:creationId xmlns:a16="http://schemas.microsoft.com/office/drawing/2014/main" id="{16628AA4-E5EC-811A-2E04-DDE415BE30F5}"/>
                    </a:ext>
                  </a:extLst>
                </p:cNvPr>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sp>
        <p:nvSpPr>
          <p:cNvPr id="123" name="Title 122"/>
          <p:cNvSpPr>
            <a:spLocks noGrp="1"/>
          </p:cNvSpPr>
          <p:nvPr>
            <p:ph type="title"/>
          </p:nvPr>
        </p:nvSpPr>
        <p:spPr/>
        <p:txBody>
          <a:bodyPr wrap="square">
            <a:normAutofit/>
          </a:bodyPr>
          <a:lstStyle/>
          <a:p>
            <a:pPr lvl="0"/>
            <a:r>
              <a:rPr lang="en-US"/>
              <a:t>期刊的选择和影响因子</a:t>
            </a:r>
          </a:p>
        </p:txBody>
      </p:sp>
    </p:spTree>
    <p:custDataLst>
      <p:tags r:id="rId1"/>
    </p:custDataLst>
    <p:extLst>
      <p:ext uri="{BB962C8B-B14F-4D97-AF65-F5344CB8AC3E}">
        <p14:creationId xmlns:p14="http://schemas.microsoft.com/office/powerpoint/2010/main" val="38596552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rmAutofit/>
          </a:bodyPr>
          <a:lstStyle/>
          <a:p>
            <a:pPr lvl="0"/>
            <a:r>
              <a:rPr lang="en-US"/>
              <a:t>Thank You</a:t>
            </a:r>
          </a:p>
        </p:txBody>
      </p:sp>
      <p:sp>
        <p:nvSpPr>
          <p:cNvPr id="4" name="Text Placeholder 3"/>
          <p:cNvSpPr>
            <a:spLocks noGrp="1"/>
          </p:cNvSpPr>
          <p:nvPr>
            <p:ph type="body" sz="quarter" idx="13"/>
          </p:nvPr>
        </p:nvSpPr>
        <p:spPr/>
        <p:txBody>
          <a:bodyPr wrap="square">
            <a:normAutofit/>
          </a:bodyPr>
          <a:lstStyle/>
          <a:p>
            <a:pPr lvl="0"/>
            <a:r>
              <a:rPr lang="en-US" altLang="zh-CN" dirty="0" err="1"/>
              <a:t>YirenQIU</a:t>
            </a:r>
            <a:endParaRPr lang="en-US" dirty="0"/>
          </a:p>
        </p:txBody>
      </p:sp>
      <p:sp>
        <p:nvSpPr>
          <p:cNvPr id="2" name="文本框 1">
            <a:extLst>
              <a:ext uri="{FF2B5EF4-FFF2-40B4-BE49-F238E27FC236}">
                <a16:creationId xmlns:a16="http://schemas.microsoft.com/office/drawing/2014/main" id="{38F4D32D-60BF-6A71-284E-DBC0B56CCD34}"/>
              </a:ext>
            </a:extLst>
          </p:cNvPr>
          <p:cNvSpPr txBox="1"/>
          <p:nvPr/>
        </p:nvSpPr>
        <p:spPr>
          <a:xfrm>
            <a:off x="8197796" y="6321287"/>
            <a:ext cx="3689405" cy="646331"/>
          </a:xfrm>
          <a:prstGeom prst="rect">
            <a:avLst/>
          </a:prstGeom>
          <a:noFill/>
        </p:spPr>
        <p:txBody>
          <a:bodyPr wrap="square" rtlCol="0">
            <a:spAutoFit/>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University OF Bourgogne&amp;&amp;Nanjing Tech University</a:t>
            </a:r>
          </a:p>
          <a:p>
            <a:pPr lvl="0"/>
            <a:endParaRPr lang="en-US" altLang="zh-CN" sz="1200" dirty="0">
              <a:latin typeface="Calibri" panose="020F0502020204030204" pitchFamily="34" charset="0"/>
              <a:ea typeface="Calibri" panose="020F0502020204030204" pitchFamily="34" charset="0"/>
              <a:cs typeface="Calibri" panose="020F0502020204030204" pitchFamily="34" charset="0"/>
            </a:endParaRPr>
          </a:p>
          <a:p>
            <a:endParaRPr lang="zh-CN" altLang="en-US" sz="12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181327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6FA60-EA8B-4E87-785A-572E73D45CF9}"/>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2F2991F3-FAF6-D539-1BAF-7D70ACBEDE2B}"/>
              </a:ext>
            </a:extLst>
          </p:cNvPr>
          <p:cNvGrpSpPr/>
          <p:nvPr/>
        </p:nvGrpSpPr>
        <p:grpSpPr>
          <a:xfrm rot="10800000">
            <a:off x="1" y="0"/>
            <a:ext cx="12192000" cy="6858000"/>
            <a:chOff x="1" y="0"/>
            <a:chExt cx="12192000" cy="6858000"/>
          </a:xfrm>
        </p:grpSpPr>
        <p:sp>
          <p:nvSpPr>
            <p:cNvPr id="13" name="任意多边形: 形状 12">
              <a:extLst>
                <a:ext uri="{FF2B5EF4-FFF2-40B4-BE49-F238E27FC236}">
                  <a16:creationId xmlns:a16="http://schemas.microsoft.com/office/drawing/2014/main" id="{4FF49E9E-776C-3257-686A-4E4AA6CCFDE2}"/>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F7A2F335-C315-E7F3-68B5-0DDAD0179F1C}"/>
                </a:ext>
              </a:extLst>
            </p:cNvPr>
            <p:cNvSpPr txBox="1"/>
            <p:nvPr/>
          </p:nvSpPr>
          <p:spPr>
            <a:xfrm rot="10800000">
              <a:off x="987502" y="5626453"/>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E7A67B45-7B05-BC4E-D0C6-4CF5F9AA77F4}"/>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8F1BF5C9-54BF-EC7C-CAF6-2FAE979A2C69}"/>
                </a:ext>
              </a:extLst>
            </p:cNvPr>
            <p:cNvGrpSpPr/>
            <p:nvPr/>
          </p:nvGrpSpPr>
          <p:grpSpPr>
            <a:xfrm>
              <a:off x="2" y="2473558"/>
              <a:ext cx="5733002" cy="3379638"/>
              <a:chOff x="2" y="2473558"/>
              <a:chExt cx="5733002" cy="3379638"/>
            </a:xfrm>
          </p:grpSpPr>
          <p:sp>
            <p:nvSpPr>
              <p:cNvPr id="2" name="矩形 1">
                <a:extLst>
                  <a:ext uri="{FF2B5EF4-FFF2-40B4-BE49-F238E27FC236}">
                    <a16:creationId xmlns:a16="http://schemas.microsoft.com/office/drawing/2014/main" id="{3539A631-7382-61DE-0E03-C275EADDE109}"/>
                  </a:ext>
                </a:extLst>
              </p:cNvPr>
              <p:cNvSpPr>
                <a:spLocks/>
              </p:cNvSpPr>
              <p:nvPr/>
            </p:nvSpPr>
            <p:spPr>
              <a:xfrm rot="10800000">
                <a:off x="310104" y="2473558"/>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Deep learning is a machine learning method based on multi-layer neural networks. Its core idea is to automatically learn features and patterns from large-scale data through data-driven and hierarchical feature representation. Unlike traditional methods, deep learning relies on multi-layer nonlinear transformations of neural networks to gradually build high-level semantic features (such as shape and object identity) from low-level features (such as edges and textures).</a:t>
                </a:r>
              </a:p>
            </p:txBody>
          </p:sp>
          <p:sp>
            <p:nvSpPr>
              <p:cNvPr id="3" name="矩形 2">
                <a:extLst>
                  <a:ext uri="{FF2B5EF4-FFF2-40B4-BE49-F238E27FC236}">
                    <a16:creationId xmlns:a16="http://schemas.microsoft.com/office/drawing/2014/main" id="{95D70723-2A01-8C30-593C-254D3FC8C4DF}"/>
                  </a:ext>
                </a:extLst>
              </p:cNvPr>
              <p:cNvSpPr>
                <a:spLocks/>
              </p:cNvSpPr>
              <p:nvPr/>
            </p:nvSpPr>
            <p:spPr>
              <a:xfrm rot="10800000">
                <a:off x="2" y="5206906"/>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Deep Learning</a:t>
                </a:r>
              </a:p>
            </p:txBody>
          </p:sp>
        </p:grpSp>
        <p:sp>
          <p:nvSpPr>
            <p:cNvPr id="11" name="任意多边形: 形状 10">
              <a:extLst>
                <a:ext uri="{FF2B5EF4-FFF2-40B4-BE49-F238E27FC236}">
                  <a16:creationId xmlns:a16="http://schemas.microsoft.com/office/drawing/2014/main" id="{E34CF527-18D5-427C-FAC7-CF12A333360B}"/>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328694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92F9B-7094-9F38-C954-02680524A536}"/>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B9E67ABD-46CC-0D4A-2929-5DE546D52A27}"/>
              </a:ext>
            </a:extLst>
          </p:cNvPr>
          <p:cNvGrpSpPr/>
          <p:nvPr/>
        </p:nvGrpSpPr>
        <p:grpSpPr>
          <a:xfrm rot="10800000">
            <a:off x="1" y="0"/>
            <a:ext cx="12192000" cy="6858000"/>
            <a:chOff x="1" y="0"/>
            <a:chExt cx="12192000" cy="6858000"/>
          </a:xfrm>
        </p:grpSpPr>
        <p:sp>
          <p:nvSpPr>
            <p:cNvPr id="13" name="任意多边形: 形状 12">
              <a:extLst>
                <a:ext uri="{FF2B5EF4-FFF2-40B4-BE49-F238E27FC236}">
                  <a16:creationId xmlns:a16="http://schemas.microsoft.com/office/drawing/2014/main" id="{4DDB358E-29AD-7768-B3B1-F7CE0929F75E}"/>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B90755E0-7700-93FA-32B4-5646BA14BEB5}"/>
                </a:ext>
              </a:extLst>
            </p:cNvPr>
            <p:cNvSpPr txBox="1"/>
            <p:nvPr/>
          </p:nvSpPr>
          <p:spPr>
            <a:xfrm rot="10800000">
              <a:off x="987502" y="5626453"/>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44309186-AAE7-317B-6C27-88E30A33320E}"/>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39EBFC34-8E4C-72E5-B0FE-21ECF20D2BF8}"/>
                </a:ext>
              </a:extLst>
            </p:cNvPr>
            <p:cNvGrpSpPr/>
            <p:nvPr/>
          </p:nvGrpSpPr>
          <p:grpSpPr>
            <a:xfrm>
              <a:off x="2" y="2473558"/>
              <a:ext cx="5733002" cy="3379638"/>
              <a:chOff x="2" y="2473558"/>
              <a:chExt cx="5733002" cy="3379638"/>
            </a:xfrm>
          </p:grpSpPr>
          <p:sp>
            <p:nvSpPr>
              <p:cNvPr id="2" name="矩形 1">
                <a:extLst>
                  <a:ext uri="{FF2B5EF4-FFF2-40B4-BE49-F238E27FC236}">
                    <a16:creationId xmlns:a16="http://schemas.microsoft.com/office/drawing/2014/main" id="{18B5DDCA-4E3D-931D-8EF6-49544B3966B0}"/>
                  </a:ext>
                </a:extLst>
              </p:cNvPr>
              <p:cNvSpPr>
                <a:spLocks/>
              </p:cNvSpPr>
              <p:nvPr/>
            </p:nvSpPr>
            <p:spPr>
              <a:xfrm rot="10800000">
                <a:off x="310104" y="2473558"/>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lang="en-US" altLang="zh-CN" sz="2000" b="0" i="0" dirty="0">
                    <a:solidFill>
                      <a:srgbClr val="000000"/>
                    </a:solidFill>
                    <a:effectLst/>
                    <a:latin typeface="Lato" panose="020F0502020204030203" pitchFamily="34" charset="0"/>
                  </a:rPr>
                  <a:t>Deep learning technology has significantly propelled the development of object detection tasks, bringing about improvements and transformations on multiple levels: </a:t>
                </a:r>
              </a:p>
              <a:p>
                <a:pPr>
                  <a:lnSpc>
                    <a:spcPct val="120000"/>
                  </a:lnSpc>
                </a:pPr>
                <a:endParaRPr lang="en-US" altLang="zh-CN" sz="2000" b="0" i="0" dirty="0">
                  <a:solidFill>
                    <a:srgbClr val="000000"/>
                  </a:solidFill>
                  <a:effectLst/>
                  <a:latin typeface="Lato" panose="020F0502020204030203" pitchFamily="34" charset="0"/>
                </a:endParaRP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Substantial enhancement in feature extraction capabilities </a:t>
                </a: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Multi-scale object processing </a:t>
                </a: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Improved real-time performance and efficiency </a:t>
                </a: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Data augmentation and generation techniques</a:t>
                </a:r>
                <a:endPar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CD6F6728-AF14-5FAE-574E-5D3CAAA56671}"/>
                  </a:ext>
                </a:extLst>
              </p:cNvPr>
              <p:cNvSpPr>
                <a:spLocks/>
              </p:cNvSpPr>
              <p:nvPr/>
            </p:nvSpPr>
            <p:spPr>
              <a:xfrm rot="10800000">
                <a:off x="2" y="5206906"/>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Deep Learning</a:t>
                </a:r>
              </a:p>
            </p:txBody>
          </p:sp>
        </p:grpSp>
        <p:sp>
          <p:nvSpPr>
            <p:cNvPr id="11" name="任意多边形: 形状 10">
              <a:extLst>
                <a:ext uri="{FF2B5EF4-FFF2-40B4-BE49-F238E27FC236}">
                  <a16:creationId xmlns:a16="http://schemas.microsoft.com/office/drawing/2014/main" id="{CA47C0AF-0D12-949A-55C3-D1C0FE675CA4}"/>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38451272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IMAGE" val="New_Batches_0919_Outline/20231113/images_object_6001_7000/adc09148-12aa-44af-aa64-119d1ed318b6-3.source.default.zh-Hans.jpg"/>
  <p:tag name="OFFICEPLUS.THEME" val="New_Batches_0919_Outline/20231113/images_object_6001_7000/adc09148-12aa-44af-aa64-119d1ed318b6-3.source.default.zh-Hans-7.pptx"/>
  <p:tag name="OFFICEPLUS.OUTLINE" val="321903"/>
  <p:tag name="OFFICEPLUS.OUTLINEEXTERNAL" val="8c9e05a6-8832-7bd2-05f5-d8d6b587fdb8"/>
</p:tagLst>
</file>

<file path=ppt/tags/tag10.xml><?xml version="1.0" encoding="utf-8"?>
<p:tagLst xmlns:a="http://schemas.openxmlformats.org/drawingml/2006/main" xmlns:r="http://schemas.openxmlformats.org/officeDocument/2006/relationships" xmlns:p="http://schemas.openxmlformats.org/presentationml/2006/main">
  <p:tag name="OFFICEPLUS.TEMPLATE" val="9a185f06-d028-4e42-8ae6-201525c2215f.pptx"/>
  <p:tag name="OFFICEPLUS.TAG" val="2beb2bf3-40ba-4876-8eff-8450af69fbd8"/>
  <p:tag name="OFFICEPLUS.OUTLINECONTENT" val="13439454"/>
</p:tagLst>
</file>

<file path=ppt/tags/tag11.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5"/>
</p:tagLst>
</file>

<file path=ppt/tags/tag12.xml><?xml version="1.0" encoding="utf-8"?>
<p:tagLst xmlns:a="http://schemas.openxmlformats.org/drawingml/2006/main" xmlns:r="http://schemas.openxmlformats.org/officeDocument/2006/relationships" xmlns:p="http://schemas.openxmlformats.org/presentationml/2006/main">
  <p:tag name="OFFICEPLUS.TEMPLATE" val="4012c257-db67-4977-82a0-3287eaa62b9c.pptx"/>
  <p:tag name="OFFICEPLUS.TAG" val="2beb2bf3-40ba-4876-8eff-8450af69fbd8"/>
  <p:tag name="OFFICEPLUS.OUTLINECONTENT" val="13439442"/>
</p:tagLst>
</file>

<file path=ppt/tags/tag13.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9"/>
</p:tagLst>
</file>

<file path=ppt/tags/tag14.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15.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6.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7.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8.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9.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20.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1.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2.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3.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4.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5.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6.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7.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8.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5"/>
</p:tagLst>
</file>

<file path=ppt/tags/tag29.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36"/>
</p:tagLst>
</file>

<file path=ppt/tags/tag30.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1.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2.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3.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9"/>
</p:tagLst>
</file>

<file path=ppt/tags/tag34.xml><?xml version="1.0" encoding="utf-8"?>
<p:tagLst xmlns:a="http://schemas.openxmlformats.org/drawingml/2006/main" xmlns:r="http://schemas.openxmlformats.org/officeDocument/2006/relationships" xmlns:p="http://schemas.openxmlformats.org/presentationml/2006/main">
  <p:tag name="OFFICEPLUS.TEMPLATE" val="df1d3558-e998-4bcf-a532-2c96cb07f4c2.pptx"/>
  <p:tag name="OFFICEPLUS.TAG" val="2beb2bf3-40ba-4876-8eff-8450af69fbd8"/>
  <p:tag name="OFFICEPLUS.OUTLINECONTENT" val="13439451"/>
</p:tagLst>
</file>

<file path=ppt/tags/tag35.xml><?xml version="1.0" encoding="utf-8"?>
<p:tagLst xmlns:a="http://schemas.openxmlformats.org/drawingml/2006/main" xmlns:r="http://schemas.openxmlformats.org/officeDocument/2006/relationships" xmlns:p="http://schemas.openxmlformats.org/presentationml/2006/main">
  <p:tag name="OFFICEPLUS.TEMPLATE" val="9a185f06-d028-4e42-8ae6-201525c2215f.pptx"/>
  <p:tag name="OFFICEPLUS.TAG" val="2beb2bf3-40ba-4876-8eff-8450af69fbd8"/>
  <p:tag name="OFFICEPLUS.OUTLINECONTENT" val="13439454"/>
</p:tagLst>
</file>

<file path=ppt/tags/tag36.xml><?xml version="1.0" encoding="utf-8"?>
<p:tagLst xmlns:a="http://schemas.openxmlformats.org/drawingml/2006/main" xmlns:r="http://schemas.openxmlformats.org/officeDocument/2006/relationships" xmlns:p="http://schemas.openxmlformats.org/presentationml/2006/main">
  <p:tag name="OFFICEPLUS.TEMPLATE" val="73fcc3dd-28b3-4a13-9ab5-e3b91439dbb0.pptx"/>
  <p:tag name="OFFICEPLUS.TAG" val="2beb2bf3-40ba-4876-8eff-8450af69fbd8"/>
  <p:tag name="OFFICEPLUS.OUTLINECONTENT" val="13439457"/>
</p:tagLst>
</file>

<file path=ppt/tags/tag37.xml><?xml version="1.0" encoding="utf-8"?>
<p:tagLst xmlns:a="http://schemas.openxmlformats.org/drawingml/2006/main" xmlns:r="http://schemas.openxmlformats.org/officeDocument/2006/relationships" xmlns:p="http://schemas.openxmlformats.org/presentationml/2006/main">
  <p:tag name="OFFICEPLUS.TEMPLATE" val="cfa7dfdd-9791-466f-ad06-44eb1a43b6eb.pptx"/>
  <p:tag name="OFFICEPLUS.TAG" val="2beb2bf3-40ba-4876-8eff-8450af69fbd8"/>
  <p:tag name="OFFICEPLUS.OUTLINECONTENT" val="13439460"/>
</p:tagLst>
</file>

<file path=ppt/tags/tag38.xml><?xml version="1.0" encoding="utf-8"?>
<p:tagLst xmlns:a="http://schemas.openxmlformats.org/drawingml/2006/main" xmlns:r="http://schemas.openxmlformats.org/officeDocument/2006/relationships" xmlns:p="http://schemas.openxmlformats.org/presentationml/2006/main">
  <p:tag name="OFFICEPLUS.TEMPLATE" val="c346dab8-ee31-43e7-b579-25a119af5d40.pptx"/>
  <p:tag name="OFFICEPLUS.TAG" val="2beb2bf3-40ba-4876-8eff-8450af69fbd8"/>
  <p:tag name="OFFICEPLUS.OUTLINECONTENT" val="13439463"/>
</p:tagLst>
</file>

<file path=ppt/tags/tag39.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9"/>
</p:tagLst>
</file>

<file path=ppt/tags/tag4.xml><?xml version="1.0" encoding="utf-8"?>
<p:tagLst xmlns:a="http://schemas.openxmlformats.org/drawingml/2006/main" xmlns:r="http://schemas.openxmlformats.org/officeDocument/2006/relationships" xmlns:p="http://schemas.openxmlformats.org/presentationml/2006/main">
  <p:tag name="OFFICEPLUS.TEMPLATE" val="72660bc8-9928-44c0-854b-916d04e394d1.pptx"/>
  <p:tag name="OFFICEPLUS.TAG" val="2beb2bf3-40ba-4876-8eff-8450af69fbd8"/>
  <p:tag name="OFFICEPLUS.OUTLINECONTENT" val="13439432"/>
</p:tagLst>
</file>

<file path=ppt/tags/tag40.xml><?xml version="1.0" encoding="utf-8"?>
<p:tagLst xmlns:a="http://schemas.openxmlformats.org/drawingml/2006/main" xmlns:r="http://schemas.openxmlformats.org/officeDocument/2006/relationships" xmlns:p="http://schemas.openxmlformats.org/presentationml/2006/main">
  <p:tag name="OFFICEPLUS.TEMPLATE" val="3ed2b665-2921-4663-a8e3-366ab84316ed.pptx"/>
  <p:tag name="OFFICEPLUS.TAG" val="2beb2bf3-40ba-4876-8eff-8450af69fbd8"/>
  <p:tag name="OFFICEPLUS.OUTLINECONTENT" val="13439466"/>
</p:tagLst>
</file>

<file path=ppt/tags/tag41.xml><?xml version="1.0" encoding="utf-8"?>
<p:tagLst xmlns:a="http://schemas.openxmlformats.org/drawingml/2006/main" xmlns:r="http://schemas.openxmlformats.org/officeDocument/2006/relationships" xmlns:p="http://schemas.openxmlformats.org/presentationml/2006/main">
  <p:tag name="OFFICEPLUS.TEMPLATE" val="bfb31a4c-0790-4f59-b9e0-540c296cb11f.pptx"/>
  <p:tag name="OFFICEPLUS.TAG" val="2beb2bf3-40ba-4876-8eff-8450af69fbd8"/>
  <p:tag name="OFFICEPLUS.OUTLINECONTENT" val="13439470"/>
</p:tagLst>
</file>

<file path=ppt/tags/tag42.xml><?xml version="1.0" encoding="utf-8"?>
<p:tagLst xmlns:a="http://schemas.openxmlformats.org/drawingml/2006/main" xmlns:r="http://schemas.openxmlformats.org/officeDocument/2006/relationships" xmlns:p="http://schemas.openxmlformats.org/presentationml/2006/main">
  <p:tag name="OFFICEPLUS.TEMPLATE" val="b76a2f96-be5c-40da-b532-c32916a8ee15.pptx"/>
  <p:tag name="OFFICEPLUS.TAG" val="2beb2bf3-40ba-4876-8eff-8450af69fbd8"/>
  <p:tag name="OFFICEPLUS.OUTLINECONTENT" val="13439474"/>
</p:tagLst>
</file>

<file path=ppt/tags/tag43.xml><?xml version="1.0" encoding="utf-8"?>
<p:tagLst xmlns:a="http://schemas.openxmlformats.org/drawingml/2006/main" xmlns:r="http://schemas.openxmlformats.org/officeDocument/2006/relationships" xmlns:p="http://schemas.openxmlformats.org/presentationml/2006/main">
  <p:tag name="OFFICEPLUS.TEMPLATE" val="5c5e64c4-852f-4dc6-b221-daca2cc700cb.pptx"/>
  <p:tag name="OFFICEPLUS.TAG" val="2beb2bf3-40ba-4876-8eff-8450af69fbd8"/>
  <p:tag name="OFFICEPLUS.OUTLINECONTENT" val="13439478"/>
</p:tagLst>
</file>

<file path=ppt/tags/tag44.xml><?xml version="1.0" encoding="utf-8"?>
<p:tagLst xmlns:a="http://schemas.openxmlformats.org/drawingml/2006/main" xmlns:r="http://schemas.openxmlformats.org/officeDocument/2006/relationships" xmlns:p="http://schemas.openxmlformats.org/presentationml/2006/main">
  <p:tag name="OFFICEPLUS.TEMPLATE" val="e232e7de-fba8-49de-90da-e7761736f6b5.pptx"/>
  <p:tag name="OFFICEPLUS.TAG" val="2beb2bf3-40ba-4876-8eff-8450af69fbd8"/>
  <p:tag name="OFFICEPLUS.OUTLINECONTENT" val="13439482"/>
</p:tagLst>
</file>

<file path=ppt/tags/tag45.xml><?xml version="1.0" encoding="utf-8"?>
<p:tagLst xmlns:a="http://schemas.openxmlformats.org/drawingml/2006/main" xmlns:r="http://schemas.openxmlformats.org/officeDocument/2006/relationships" xmlns:p="http://schemas.openxmlformats.org/presentationml/2006/main">
  <p:tag name="OFFICEPLUS.TEMPLATE" val="26cd98c0-4125-4309-abbb-0cc611fc8778.pptx"/>
  <p:tag name="OFFICEPLUS.TAG" val="2beb2bf3-40ba-4876-8eff-8450af69fbd8"/>
  <p:tag name="OFFICEPLUS.OUTLINECONTENT" val="13439486"/>
</p:tagLst>
</file>

<file path=ppt/tags/tag46.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5"/>
</p:tagLst>
</file>

<file path=ppt/tags/tag47.xml><?xml version="1.0" encoding="utf-8"?>
<p:tagLst xmlns:a="http://schemas.openxmlformats.org/drawingml/2006/main" xmlns:r="http://schemas.openxmlformats.org/officeDocument/2006/relationships" xmlns:p="http://schemas.openxmlformats.org/presentationml/2006/main">
  <p:tag name="OFFICEPLUS.TEMPLATE" val="c1617a2c-61a3-4fc8-a072-eb42478320ac.pptx"/>
  <p:tag name="OFFICEPLUS.TAG" val="2beb2bf3-40ba-4876-8eff-8450af69fbd8"/>
  <p:tag name="OFFICEPLUS.OUTLINECONTENT" val="13439489"/>
</p:tagLst>
</file>

<file path=ppt/tags/tag48.xml><?xml version="1.0" encoding="utf-8"?>
<p:tagLst xmlns:a="http://schemas.openxmlformats.org/drawingml/2006/main" xmlns:r="http://schemas.openxmlformats.org/officeDocument/2006/relationships" xmlns:p="http://schemas.openxmlformats.org/presentationml/2006/main">
  <p:tag name="OFFICEPLUS.TEMPLATE" val="cd474b85-3aa4-49dd-8154-3ce516c7a34f.pptx"/>
  <p:tag name="OFFICEPLUS.TAG" val="2beb2bf3-40ba-4876-8eff-8450af69fbd8"/>
  <p:tag name="OFFICEPLUS.OUTLINECONTENT" val="13439492"/>
</p:tagLst>
</file>

<file path=ppt/tags/tag49.xml><?xml version="1.0" encoding="utf-8"?>
<p:tagLst xmlns:a="http://schemas.openxmlformats.org/drawingml/2006/main" xmlns:r="http://schemas.openxmlformats.org/officeDocument/2006/relationships" xmlns:p="http://schemas.openxmlformats.org/presentationml/2006/main">
  <p:tag name="OFFICEPLUS.TEMPLATE" val="273f1d7a-f804-4d7a-88a7-f4d8e124ec19.pptx"/>
  <p:tag name="OFFICEPLUS.TAG" val="2beb2bf3-40ba-4876-8eff-8450af69fbd8"/>
  <p:tag name="OFFICEPLUS.OUTLINECONTENT" val="13439495"/>
</p:tagLst>
</file>

<file path=ppt/tags/tag5.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39"/>
</p:tagLst>
</file>

<file path=ppt/tags/tag50.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9"/>
</p:tagLst>
</file>

<file path=ppt/tags/tag51.xml><?xml version="1.0" encoding="utf-8"?>
<p:tagLst xmlns:a="http://schemas.openxmlformats.org/drawingml/2006/main" xmlns:r="http://schemas.openxmlformats.org/officeDocument/2006/relationships" xmlns:p="http://schemas.openxmlformats.org/presentationml/2006/main">
  <p:tag name="OFFICEPLUS.TEMPLATE" val="b1864039-ce53-4ead-9453-0830bcb61782.pptx"/>
  <p:tag name="OFFICEPLUS.TAG" val="2beb2bf3-40ba-4876-8eff-8450af69fbd8"/>
  <p:tag name="OFFICEPLUS.OUTLINECONTENT" val="13439498"/>
</p:tagLst>
</file>

<file path=ppt/tags/tag52.xml><?xml version="1.0" encoding="utf-8"?>
<p:tagLst xmlns:a="http://schemas.openxmlformats.org/drawingml/2006/main" xmlns:r="http://schemas.openxmlformats.org/officeDocument/2006/relationships" xmlns:p="http://schemas.openxmlformats.org/presentationml/2006/main">
  <p:tag name="OFFICEPLUS.TEMPLATE" val="0273606b-27c9-49dc-9d81-8f87ea1883d5.pptx"/>
  <p:tag name="OFFICEPLUS.TAG" val="2beb2bf3-40ba-4876-8eff-8450af69fbd8"/>
  <p:tag name="OFFICEPLUS.OUTLINECONTENT" val="13439501"/>
</p:tagLst>
</file>

<file path=ppt/tags/tag53.xml><?xml version="1.0" encoding="utf-8"?>
<p:tagLst xmlns:a="http://schemas.openxmlformats.org/drawingml/2006/main" xmlns:r="http://schemas.openxmlformats.org/officeDocument/2006/relationships" xmlns:p="http://schemas.openxmlformats.org/presentationml/2006/main">
  <p:tag name="OFFICEPLUS.TEMPLATE" val="98a243a8-d8d1-4646-8c8e-2861eacf60ef.pptx"/>
  <p:tag name="OFFICEPLUS.TAG" val="2beb2bf3-40ba-4876-8eff-8450af69fbd8"/>
  <p:tag name="OFFICEPLUS.OUTLINECONTENT" val="13439504"/>
</p:tagLst>
</file>

<file path=ppt/tags/tag54.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62"/>
</p:tagLst>
</file>

<file path=ppt/tags/tag55.xml><?xml version="1.0" encoding="utf-8"?>
<p:tagLst xmlns:a="http://schemas.openxmlformats.org/drawingml/2006/main" xmlns:r="http://schemas.openxmlformats.org/officeDocument/2006/relationships" xmlns:p="http://schemas.openxmlformats.org/presentationml/2006/main">
  <p:tag name="OFFICEPLUS.TEMPLATE" val="34b1400b-ffdf-40c5-b043-8de370d43edc.pptx"/>
  <p:tag name="OFFICEPLUS.TAG" val="2beb2bf3-40ba-4876-8eff-8450af69fbd8"/>
  <p:tag name="OFFICEPLUS.OUTLINECONTENT" val="13439507"/>
</p:tagLst>
</file>

<file path=ppt/tags/tag56.xml><?xml version="1.0" encoding="utf-8"?>
<p:tagLst xmlns:a="http://schemas.openxmlformats.org/drawingml/2006/main" xmlns:r="http://schemas.openxmlformats.org/officeDocument/2006/relationships" xmlns:p="http://schemas.openxmlformats.org/presentationml/2006/main">
  <p:tag name="OFFICEPLUS.TEMPLATE" val="682c482d-5705-4bd1-85cf-8e07ca4e97aa.pptx"/>
  <p:tag name="OFFICEPLUS.TAG" val="2beb2bf3-40ba-4876-8eff-8450af69fbd8"/>
  <p:tag name="OFFICEPLUS.OUTLINECONTENT" val="13439509"/>
</p:tagLst>
</file>

<file path=ppt/tags/tag57.xml><?xml version="1.0" encoding="utf-8"?>
<p:tagLst xmlns:a="http://schemas.openxmlformats.org/drawingml/2006/main" xmlns:r="http://schemas.openxmlformats.org/officeDocument/2006/relationships" xmlns:p="http://schemas.openxmlformats.org/presentationml/2006/main">
  <p:tag name="OFFICEPLUS.TEMPLATE" val="3c8a0bd7-db22-48ac-9651-719ff7ce07aa.pptx"/>
  <p:tag name="OFFICEPLUS.TAG" val="2beb2bf3-40ba-4876-8eff-8450af69fbd8"/>
  <p:tag name="OFFICEPLUS.OUTLINECONTENT" val="13439510"/>
</p:tagLst>
</file>

<file path=ppt/tags/tag58.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63"/>
</p:tagLst>
</file>

<file path=ppt/tags/tag59.xml><?xml version="1.0" encoding="utf-8"?>
<p:tagLst xmlns:a="http://schemas.openxmlformats.org/drawingml/2006/main" xmlns:r="http://schemas.openxmlformats.org/officeDocument/2006/relationships" xmlns:p="http://schemas.openxmlformats.org/presentationml/2006/main">
  <p:tag name="OFFICEPLUS.TEMPLATE" val="a00b43d2-4a5c-4572-acaa-8f0962384cd4.pptx"/>
  <p:tag name="OFFICEPLUS.TAG" val="2beb2bf3-40ba-4876-8eff-8450af69fbd8"/>
  <p:tag name="OFFICEPLUS.OUTLINECONTENT" val="13439511"/>
</p:tagLst>
</file>

<file path=ppt/tags/tag6.xml><?xml version="1.0" encoding="utf-8"?>
<p:tagLst xmlns:a="http://schemas.openxmlformats.org/drawingml/2006/main" xmlns:r="http://schemas.openxmlformats.org/officeDocument/2006/relationships" xmlns:p="http://schemas.openxmlformats.org/presentationml/2006/main">
  <p:tag name="OFFICEPLUS.TEMPLATE" val="997a5fd2-2211-4333-a328-8cfffe92fe75.pptx"/>
  <p:tag name="OFFICEPLUS.TAG" val="2beb2bf3-40ba-4876-8eff-8450af69fbd8"/>
  <p:tag name="OFFICEPLUS.OUTLINECONTENT" val="13439435"/>
</p:tagLst>
</file>

<file path=ppt/tags/tag60.xml><?xml version="1.0" encoding="utf-8"?>
<p:tagLst xmlns:a="http://schemas.openxmlformats.org/drawingml/2006/main" xmlns:r="http://schemas.openxmlformats.org/officeDocument/2006/relationships" xmlns:p="http://schemas.openxmlformats.org/presentationml/2006/main">
  <p:tag name="OFFICEPLUS.TEMPLATE" val="91c190e2-46fa-428b-8eca-8cc83121b5b6.pptx"/>
  <p:tag name="OFFICEPLUS.TAG" val="bd142c3d-b2ac-49d2-945d-a40ea7d68a02"/>
  <p:tag name="OFFICEPLUS.OUTLINECONTENT" val="13439512"/>
</p:tagLst>
</file>

<file path=ppt/tags/tag61.xml><?xml version="1.0" encoding="utf-8"?>
<p:tagLst xmlns:a="http://schemas.openxmlformats.org/drawingml/2006/main" xmlns:r="http://schemas.openxmlformats.org/officeDocument/2006/relationships" xmlns:p="http://schemas.openxmlformats.org/presentationml/2006/main">
  <p:tag name="OFFICEPLUS.TEMPLATE" val="4ded3af6-26c3-4933-8efc-835e73da6d8d.pptx"/>
  <p:tag name="OFFICEPLUS.TAG" val="bd142c3d-b2ac-49d2-945d-a40ea7d68a02"/>
  <p:tag name="OFFICEPLUS.OUTLINECONTENT" val="13439513"/>
</p:tagLst>
</file>

<file path=ppt/tags/tag62.xml><?xml version="1.0" encoding="utf-8"?>
<p:tagLst xmlns:a="http://schemas.openxmlformats.org/drawingml/2006/main" xmlns:r="http://schemas.openxmlformats.org/officeDocument/2006/relationships" xmlns:p="http://schemas.openxmlformats.org/presentationml/2006/main">
  <p:tag name="OFFICEPLUS.TAG" val="e69c5ac3-dafd-4b9a-bbf1-d26a1016f816"/>
</p:tagLst>
</file>

<file path=ppt/tags/tag7.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1"/>
</p:tagLst>
</file>

<file path=ppt/tags/tag8.xml><?xml version="1.0" encoding="utf-8"?>
<p:tagLst xmlns:a="http://schemas.openxmlformats.org/drawingml/2006/main" xmlns:r="http://schemas.openxmlformats.org/officeDocument/2006/relationships" xmlns:p="http://schemas.openxmlformats.org/presentationml/2006/main">
  <p:tag name="OFFICEPLUS.TEMPLATE" val="49ff58e0-387e-4c70-9838-f2ed39e13191.pptx"/>
  <p:tag name="OFFICEPLUS.TAG" val="2beb2bf3-40ba-4876-8eff-8450af69fbd8"/>
  <p:tag name="OFFICEPLUS.OUTLINECONTENT" val="13439438"/>
</p:tagLst>
</file>

<file path=ppt/tags/tag9.xml><?xml version="1.0" encoding="utf-8"?>
<p:tagLst xmlns:a="http://schemas.openxmlformats.org/drawingml/2006/main" xmlns:r="http://schemas.openxmlformats.org/officeDocument/2006/relationships" xmlns:p="http://schemas.openxmlformats.org/presentationml/2006/main">
  <p:tag name="OFFICEPLUS.TEMPLATE" val="73fcc3dd-28b3-4a13-9ab5-e3b91439dbb0.pptx"/>
  <p:tag name="OFFICEPLUS.TAG" val="2beb2bf3-40ba-4876-8eff-8450af69fbd8"/>
  <p:tag name="OFFICEPLUS.OUTLINECONTENT" val="13439457"/>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9C3008"/>
      </a:accent1>
      <a:accent2>
        <a:srgbClr val="E67628"/>
      </a:accent2>
      <a:accent3>
        <a:srgbClr val="226274"/>
      </a:accent3>
      <a:accent4>
        <a:srgbClr val="40A3CC"/>
      </a:accent4>
      <a:accent5>
        <a:srgbClr val="3C5B4E"/>
      </a:accent5>
      <a:accent6>
        <a:srgbClr val="6C6C6C"/>
      </a:accent6>
      <a:hlink>
        <a:srgbClr val="4472C4"/>
      </a:hlink>
      <a:folHlink>
        <a:srgbClr val="BFBFBF"/>
      </a:folHlink>
    </a:clrScheme>
    <a:fontScheme name="font">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2568</TotalTime>
  <Words>4566</Words>
  <Application>Microsoft Office PowerPoint</Application>
  <PresentationFormat>宽屏</PresentationFormat>
  <Paragraphs>448</Paragraphs>
  <Slides>73</Slides>
  <Notes>17</Notes>
  <HiddenSlides>31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73</vt:i4>
      </vt:variant>
    </vt:vector>
  </HeadingPairs>
  <TitlesOfParts>
    <vt:vector size="80" baseType="lpstr">
      <vt:lpstr>Lato-Black</vt:lpstr>
      <vt:lpstr>等线</vt:lpstr>
      <vt:lpstr>Arial</vt:lpstr>
      <vt:lpstr>Calibri</vt:lpstr>
      <vt:lpstr>Consolas</vt:lpstr>
      <vt:lpstr>Lato</vt:lpstr>
      <vt:lpstr>Designed by OfficePLUS</vt:lpstr>
      <vt:lpstr>GSConv-RTDETR </vt:lpstr>
      <vt:lpstr>MRPVT </vt:lpstr>
      <vt:lpstr>MRPVT </vt:lpstr>
      <vt:lpstr>Agenda</vt:lpstr>
      <vt:lpstr>01.Introduction</vt:lpstr>
      <vt:lpstr>Introduction</vt:lpstr>
      <vt:lpstr>PowerPoint 演示文稿</vt:lpstr>
      <vt:lpstr>PowerPoint 演示文稿</vt:lpstr>
      <vt:lpstr>PowerPoint 演示文稿</vt:lpstr>
      <vt:lpstr>PowerPoint 演示文稿</vt:lpstr>
      <vt:lpstr>02. Domain Problem Analysis </vt:lpstr>
      <vt:lpstr>What challenges does the unique perspective of UAVs bring to object detection tasks?</vt:lpstr>
      <vt:lpstr>PowerPoint 演示文稿</vt:lpstr>
      <vt:lpstr>03. A Brief Analysis of previous Works</vt:lpstr>
      <vt:lpstr>A Brief Analysis of previous Works</vt:lpstr>
      <vt:lpstr>Example-CNNs</vt:lpstr>
      <vt:lpstr>Example-Transformer-based model</vt:lpstr>
      <vt:lpstr>04. The core design of this work</vt:lpstr>
      <vt:lpstr>The core of our work</vt:lpstr>
      <vt:lpstr>05. Core Code  Analysis</vt:lpstr>
      <vt:lpstr>RT-DETR Structure details</vt:lpstr>
      <vt:lpstr>RT-DETR module details</vt:lpstr>
      <vt:lpstr>RT-DETR module details</vt:lpstr>
      <vt:lpstr>RT-DETR module details</vt:lpstr>
      <vt:lpstr>RT-DETR module details</vt:lpstr>
      <vt:lpstr>RT-DETR module details- denoising training</vt:lpstr>
      <vt:lpstr>RT-DETR module details- denoising training</vt:lpstr>
      <vt:lpstr>RT-DETR module details- denoising training</vt:lpstr>
      <vt:lpstr>RT-DETR module details-DeformableTransformerDecoder</vt:lpstr>
      <vt:lpstr>RT-DETR module details-DeformableTransformerDecoder</vt:lpstr>
      <vt:lpstr>Slimneck-GSConvolution details</vt:lpstr>
      <vt:lpstr>Slimneck-GSConvolution details</vt:lpstr>
      <vt:lpstr>Slimneck-GSConvolution details</vt:lpstr>
      <vt:lpstr>Slimneck-GSConvolution details</vt:lpstr>
      <vt:lpstr>The Final structure of this work</vt:lpstr>
      <vt:lpstr>More details beyond the model itself-ultralytics’ structure</vt:lpstr>
      <vt:lpstr>More details beyond the model itself-ultralytics’ structure</vt:lpstr>
      <vt:lpstr>06.Experiments</vt:lpstr>
      <vt:lpstr>Experiments</vt:lpstr>
      <vt:lpstr>Experiments</vt:lpstr>
      <vt:lpstr>Experiments</vt:lpstr>
      <vt:lpstr>Experiments</vt:lpstr>
      <vt:lpstr>07.Conclusion</vt:lpstr>
      <vt:lpstr>PowerPoint 演示文稿</vt:lpstr>
      <vt:lpstr>研究结果的可行性解释</vt:lpstr>
      <vt:lpstr>研究结果的重要性强调</vt:lpstr>
      <vt:lpstr>应用前景推广意义</vt:lpstr>
      <vt:lpstr>连接未知的奇迹</vt:lpstr>
      <vt:lpstr>研究的创新之处展示</vt:lpstr>
      <vt:lpstr>05.核心代码解析</vt:lpstr>
      <vt:lpstr>创新贡献学术实践</vt:lpstr>
      <vt:lpstr>突破核心</vt:lpstr>
      <vt:lpstr>观点的证明和支撑</vt:lpstr>
      <vt:lpstr>关键数据和图表展示</vt:lpstr>
      <vt:lpstr>观点落地</vt:lpstr>
      <vt:lpstr>观点的局限和未来发展</vt:lpstr>
      <vt:lpstr>06.实验结果分析</vt:lpstr>
      <vt:lpstr>理论的探寻</vt:lpstr>
      <vt:lpstr>实践的价值</vt:lpstr>
      <vt:lpstr>实践意义和应用</vt:lpstr>
      <vt:lpstr>07.总结</vt:lpstr>
      <vt:lpstr>新思路展示</vt:lpstr>
      <vt:lpstr>新方法介绍</vt:lpstr>
      <vt:lpstr>新思路新方法效果</vt:lpstr>
      <vt:lpstr>08.学术研究合作</vt:lpstr>
      <vt:lpstr>建立合作关系意愿展示</vt:lpstr>
      <vt:lpstr>合作关系具体方式</vt:lpstr>
      <vt:lpstr>合作的益处</vt:lpstr>
      <vt:lpstr>09.提交学术期刊</vt:lpstr>
      <vt:lpstr>提交过程解释</vt:lpstr>
      <vt:lpstr>选择学术期刊重要</vt:lpstr>
      <vt:lpstr>期刊的选择和影响因子</vt:lpstr>
      <vt:lpstr>Thank You</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Yiren Qiu</cp:lastModifiedBy>
  <cp:revision>47</cp:revision>
  <dcterms:created xsi:type="dcterms:W3CDTF">2023-07-20T03:04:31Z</dcterms:created>
  <dcterms:modified xsi:type="dcterms:W3CDTF">2024-12-12T15:20:12Z</dcterms:modified>
</cp:coreProperties>
</file>